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59" r:id="rId4"/>
    <p:sldId id="263" r:id="rId5"/>
    <p:sldId id="264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90" y="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image" Target="../media/image13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12" Type="http://schemas.openxmlformats.org/officeDocument/2006/relationships/image" Target="../media/image12.wmf"/><Relationship Id="rId17" Type="http://schemas.openxmlformats.org/officeDocument/2006/relationships/image" Target="../media/image17.wmf"/><Relationship Id="rId2" Type="http://schemas.openxmlformats.org/officeDocument/2006/relationships/image" Target="../media/image2.wmf"/><Relationship Id="rId16" Type="http://schemas.openxmlformats.org/officeDocument/2006/relationships/image" Target="../media/image16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11" Type="http://schemas.openxmlformats.org/officeDocument/2006/relationships/image" Target="../media/image11.wmf"/><Relationship Id="rId5" Type="http://schemas.openxmlformats.org/officeDocument/2006/relationships/image" Target="../media/image5.wmf"/><Relationship Id="rId15" Type="http://schemas.openxmlformats.org/officeDocument/2006/relationships/image" Target="../media/image15.wmf"/><Relationship Id="rId10" Type="http://schemas.openxmlformats.org/officeDocument/2006/relationships/image" Target="../media/image10.wmf"/><Relationship Id="rId4" Type="http://schemas.openxmlformats.org/officeDocument/2006/relationships/image" Target="../media/image4.wmf"/><Relationship Id="rId9" Type="http://schemas.openxmlformats.org/officeDocument/2006/relationships/image" Target="../media/image9.wmf"/><Relationship Id="rId14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3" Type="http://schemas.openxmlformats.org/officeDocument/2006/relationships/image" Target="../media/image42.wmf"/><Relationship Id="rId7" Type="http://schemas.openxmlformats.org/officeDocument/2006/relationships/image" Target="../media/image46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6" Type="http://schemas.openxmlformats.org/officeDocument/2006/relationships/image" Target="../media/image45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55C82-49F8-420A-A6A3-EDE9E1B38376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54515-F0C4-4D50-B2A0-E1D9B5C88D6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CD9B8F-E4F5-4408-859F-950DAEBDC7F8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64CB41-5E15-456A-992C-886FA0FFDF2A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8E4ECB-1E1B-4953-B7EC-65E42B89BE34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26F23A-4901-42D4-979A-80F0A384FA48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CF5B2-32C6-4CC1-A37B-0122FEDA2AEC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F02F0-9D2F-4121-86B1-40882C7439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CF5B2-32C6-4CC1-A37B-0122FEDA2AEC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F02F0-9D2F-4121-86B1-40882C7439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CF5B2-32C6-4CC1-A37B-0122FEDA2AEC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F02F0-9D2F-4121-86B1-40882C7439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Логические основы компьютеров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 Поляков, 2007-2012                                                                                                     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http://kpolyakov.narod.ru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5" name="Line 2"/>
          <p:cNvSpPr>
            <a:spLocks noChangeShapeType="1"/>
          </p:cNvSpPr>
          <p:nvPr userDrawn="1"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10718" y="301272"/>
            <a:ext cx="8376082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04050" y="-20638"/>
            <a:ext cx="21336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392EE-7A66-427E-AA57-A354C246EB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Логические основы компьютеров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 Поляков, 2007-2012                                                                                                     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http://kpolyakov.narod.ru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5" name="Line 2"/>
          <p:cNvSpPr>
            <a:spLocks noChangeShapeType="1"/>
          </p:cNvSpPr>
          <p:nvPr userDrawn="1"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10718" y="301272"/>
            <a:ext cx="8376082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04050" y="-20638"/>
            <a:ext cx="21336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392EE-7A66-427E-AA57-A354C246EB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Логические основы компьютеров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 Поляков, 2007-2012                                                                                                     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http://kpolyakov.narod.ru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5" name="Line 2"/>
          <p:cNvSpPr>
            <a:spLocks noChangeShapeType="1"/>
          </p:cNvSpPr>
          <p:nvPr userDrawn="1"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10718" y="301272"/>
            <a:ext cx="8376082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04050" y="-20638"/>
            <a:ext cx="21336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392EE-7A66-427E-AA57-A354C246EB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Логические основы компьютеров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 Поляков, 2007-2012                                                                                                     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http://kpolyakov.narod.ru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5" name="Line 2"/>
          <p:cNvSpPr>
            <a:spLocks noChangeShapeType="1"/>
          </p:cNvSpPr>
          <p:nvPr userDrawn="1"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10718" y="301272"/>
            <a:ext cx="8376082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04050" y="-20638"/>
            <a:ext cx="21336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392EE-7A66-427E-AA57-A354C246EB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DC6443-E84C-4345-B531-4195090360F3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019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CF5B2-32C6-4CC1-A37B-0122FEDA2AEC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F02F0-9D2F-4121-86B1-40882C7439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CF5B2-32C6-4CC1-A37B-0122FEDA2AEC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F02F0-9D2F-4121-86B1-40882C7439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CF5B2-32C6-4CC1-A37B-0122FEDA2AEC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F02F0-9D2F-4121-86B1-40882C7439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CF5B2-32C6-4CC1-A37B-0122FEDA2AEC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F02F0-9D2F-4121-86B1-40882C7439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CF5B2-32C6-4CC1-A37B-0122FEDA2AEC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F02F0-9D2F-4121-86B1-40882C7439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CF5B2-32C6-4CC1-A37B-0122FEDA2AEC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F02F0-9D2F-4121-86B1-40882C7439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CF5B2-32C6-4CC1-A37B-0122FEDA2AEC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F02F0-9D2F-4121-86B1-40882C7439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CF5B2-32C6-4CC1-A37B-0122FEDA2AEC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F02F0-9D2F-4121-86B1-40882C7439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6CF5B2-32C6-4CC1-A37B-0122FEDA2AEC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F02F0-9D2F-4121-86B1-40882C7439E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21" Type="http://schemas.openxmlformats.org/officeDocument/2006/relationships/image" Target="../media/image9.wmf"/><Relationship Id="rId34" Type="http://schemas.openxmlformats.org/officeDocument/2006/relationships/oleObject" Target="../embeddings/oleObject16.bin"/><Relationship Id="rId7" Type="http://schemas.openxmlformats.org/officeDocument/2006/relationships/image" Target="../media/image2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7.wmf"/><Relationship Id="rId25" Type="http://schemas.openxmlformats.org/officeDocument/2006/relationships/image" Target="../media/image11.wmf"/><Relationship Id="rId33" Type="http://schemas.openxmlformats.org/officeDocument/2006/relationships/image" Target="../media/image15.w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3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17.wmf"/><Relationship Id="rId5" Type="http://schemas.openxmlformats.org/officeDocument/2006/relationships/image" Target="../media/image1.wmf"/><Relationship Id="rId15" Type="http://schemas.openxmlformats.org/officeDocument/2006/relationships/image" Target="../media/image6.wmf"/><Relationship Id="rId23" Type="http://schemas.openxmlformats.org/officeDocument/2006/relationships/image" Target="../media/image10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8.wmf"/><Relationship Id="rId31" Type="http://schemas.openxmlformats.org/officeDocument/2006/relationships/image" Target="../media/image1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2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16.wmf"/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8.bin"/><Relationship Id="rId9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26.bin"/><Relationship Id="rId18" Type="http://schemas.openxmlformats.org/officeDocument/2006/relationships/image" Target="../media/image26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23.wmf"/><Relationship Id="rId17" Type="http://schemas.openxmlformats.org/officeDocument/2006/relationships/oleObject" Target="../embeddings/oleObject28.bin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25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5" Type="http://schemas.openxmlformats.org/officeDocument/2006/relationships/oleObject" Target="../embeddings/oleObject27.bin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2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oleObject" Target="../embeddings/oleObject34.bin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12" Type="http://schemas.openxmlformats.org/officeDocument/2006/relationships/image" Target="../media/image31.wmf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8.wmf"/><Relationship Id="rId11" Type="http://schemas.openxmlformats.org/officeDocument/2006/relationships/oleObject" Target="../embeddings/oleObject33.bin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30.wmf"/><Relationship Id="rId4" Type="http://schemas.openxmlformats.org/officeDocument/2006/relationships/image" Target="../media/image27.wmf"/><Relationship Id="rId9" Type="http://schemas.openxmlformats.org/officeDocument/2006/relationships/oleObject" Target="../embeddings/oleObject32.bin"/><Relationship Id="rId14" Type="http://schemas.openxmlformats.org/officeDocument/2006/relationships/image" Target="../media/image3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13" Type="http://schemas.openxmlformats.org/officeDocument/2006/relationships/image" Target="../media/image37.wmf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4.wmf"/><Relationship Id="rId12" Type="http://schemas.openxmlformats.org/officeDocument/2006/relationships/oleObject" Target="../embeddings/oleObject39.bin"/><Relationship Id="rId17" Type="http://schemas.openxmlformats.org/officeDocument/2006/relationships/image" Target="../media/image39.wmf"/><Relationship Id="rId2" Type="http://schemas.openxmlformats.org/officeDocument/2006/relationships/slideLayout" Target="../slideLayouts/slideLayout14.xml"/><Relationship Id="rId16" Type="http://schemas.openxmlformats.org/officeDocument/2006/relationships/oleObject" Target="../embeddings/oleObject41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6.bin"/><Relationship Id="rId11" Type="http://schemas.openxmlformats.org/officeDocument/2006/relationships/image" Target="../media/image36.wmf"/><Relationship Id="rId5" Type="http://schemas.openxmlformats.org/officeDocument/2006/relationships/image" Target="../media/image33.wmf"/><Relationship Id="rId15" Type="http://schemas.openxmlformats.org/officeDocument/2006/relationships/image" Target="../media/image38.wmf"/><Relationship Id="rId10" Type="http://schemas.openxmlformats.org/officeDocument/2006/relationships/oleObject" Target="../embeddings/oleObject38.bin"/><Relationship Id="rId4" Type="http://schemas.openxmlformats.org/officeDocument/2006/relationships/oleObject" Target="../embeddings/oleObject35.bin"/><Relationship Id="rId9" Type="http://schemas.openxmlformats.org/officeDocument/2006/relationships/image" Target="../media/image35.wmf"/><Relationship Id="rId14" Type="http://schemas.openxmlformats.org/officeDocument/2006/relationships/oleObject" Target="../embeddings/oleObject40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13" Type="http://schemas.openxmlformats.org/officeDocument/2006/relationships/image" Target="../media/image44.wmf"/><Relationship Id="rId18" Type="http://schemas.openxmlformats.org/officeDocument/2006/relationships/oleObject" Target="../embeddings/oleObject49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41.wmf"/><Relationship Id="rId12" Type="http://schemas.openxmlformats.org/officeDocument/2006/relationships/oleObject" Target="../embeddings/oleObject46.bin"/><Relationship Id="rId17" Type="http://schemas.openxmlformats.org/officeDocument/2006/relationships/image" Target="../media/image46.wmf"/><Relationship Id="rId2" Type="http://schemas.openxmlformats.org/officeDocument/2006/relationships/slideLayout" Target="../slideLayouts/slideLayout15.xml"/><Relationship Id="rId16" Type="http://schemas.openxmlformats.org/officeDocument/2006/relationships/oleObject" Target="../embeddings/oleObject48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43.bin"/><Relationship Id="rId11" Type="http://schemas.openxmlformats.org/officeDocument/2006/relationships/image" Target="../media/image43.wmf"/><Relationship Id="rId5" Type="http://schemas.openxmlformats.org/officeDocument/2006/relationships/image" Target="../media/image40.wmf"/><Relationship Id="rId15" Type="http://schemas.openxmlformats.org/officeDocument/2006/relationships/image" Target="../media/image45.wmf"/><Relationship Id="rId10" Type="http://schemas.openxmlformats.org/officeDocument/2006/relationships/oleObject" Target="../embeddings/oleObject45.bin"/><Relationship Id="rId19" Type="http://schemas.openxmlformats.org/officeDocument/2006/relationships/image" Target="../media/image47.wmf"/><Relationship Id="rId4" Type="http://schemas.openxmlformats.org/officeDocument/2006/relationships/oleObject" Target="../embeddings/oleObject42.bin"/><Relationship Id="rId9" Type="http://schemas.openxmlformats.org/officeDocument/2006/relationships/image" Target="../media/image42.wmf"/><Relationship Id="rId14" Type="http://schemas.openxmlformats.org/officeDocument/2006/relationships/oleObject" Target="../embeddings/oleObject47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B03545C-BFC4-4BC3-871D-BCAF66329F61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7544" y="1268760"/>
            <a:ext cx="8369300" cy="13970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6600" b="1" dirty="0" smtClean="0">
                <a:solidFill>
                  <a:srgbClr val="FF0000"/>
                </a:solidFill>
              </a:rPr>
              <a:t>Законы логики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9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8BD303D-54E4-4D1C-BB1C-9AB724C5FDDD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15380" name="Заголовок 22"/>
          <p:cNvSpPr>
            <a:spLocks noGrp="1"/>
          </p:cNvSpPr>
          <p:nvPr>
            <p:ph type="title"/>
          </p:nvPr>
        </p:nvSpPr>
        <p:spPr>
          <a:xfrm>
            <a:off x="311150" y="301625"/>
            <a:ext cx="8375650" cy="471488"/>
          </a:xfrm>
        </p:spPr>
        <p:txBody>
          <a:bodyPr>
            <a:normAutofit fontScale="90000"/>
          </a:bodyPr>
          <a:lstStyle/>
          <a:p>
            <a:r>
              <a:rPr lang="ru-RU" smtClean="0"/>
              <a:t>Законы алгебры логики</a:t>
            </a:r>
          </a:p>
        </p:txBody>
      </p:sp>
      <p:graphicFrame>
        <p:nvGraphicFramePr>
          <p:cNvPr id="145528" name="Group 120"/>
          <p:cNvGraphicFramePr>
            <a:graphicFrameLocks noGrp="1"/>
          </p:cNvGraphicFramePr>
          <p:nvPr/>
        </p:nvGraphicFramePr>
        <p:xfrm>
          <a:off x="317500" y="1025525"/>
          <a:ext cx="8547100" cy="5395914"/>
        </p:xfrm>
        <a:graphic>
          <a:graphicData uri="http://schemas.openxmlformats.org/drawingml/2006/table">
            <a:tbl>
              <a:tblPr/>
              <a:tblGrid>
                <a:gridCol w="2470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6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00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название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для 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для ИЛИ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двойного отрицания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0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исключения третьего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7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операции с константами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повторения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поглощения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переместительный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сочетательный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распределительный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законы де Моргана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145453" name="Object 45"/>
          <p:cNvGraphicFramePr>
            <a:graphicFrameLocks noChangeAspect="1"/>
          </p:cNvGraphicFramePr>
          <p:nvPr/>
        </p:nvGraphicFramePr>
        <p:xfrm>
          <a:off x="5378450" y="1462088"/>
          <a:ext cx="9239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Формула" r:id="rId4" imgW="419040" imgH="228600" progId="Equation.3">
                  <p:embed/>
                </p:oleObj>
              </mc:Choice>
              <mc:Fallback>
                <p:oleObj name="Формула" r:id="rId4" imgW="419040" imgH="228600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8450" y="1462088"/>
                        <a:ext cx="923925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57" name="Object 49"/>
          <p:cNvGraphicFramePr>
            <a:graphicFrameLocks noChangeAspect="1"/>
          </p:cNvGraphicFramePr>
          <p:nvPr/>
        </p:nvGraphicFramePr>
        <p:xfrm>
          <a:off x="3706813" y="2057400"/>
          <a:ext cx="137795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Формула" r:id="rId6" imgW="583920" imgH="203040" progId="Equation.3">
                  <p:embed/>
                </p:oleObj>
              </mc:Choice>
              <mc:Fallback>
                <p:oleObj name="Формула" r:id="rId6" imgW="583920" imgH="203040" progId="Equation.3">
                  <p:embed/>
                  <p:pic>
                    <p:nvPicPr>
                      <p:cNvPr id="0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6813" y="2057400"/>
                        <a:ext cx="1377950" cy="47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58" name="Object 50"/>
          <p:cNvGraphicFramePr>
            <a:graphicFrameLocks noChangeAspect="1"/>
          </p:cNvGraphicFramePr>
          <p:nvPr/>
        </p:nvGraphicFramePr>
        <p:xfrm>
          <a:off x="6588125" y="2071688"/>
          <a:ext cx="1438275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Формула" r:id="rId8" imgW="609480" imgH="190440" progId="Equation.3">
                  <p:embed/>
                </p:oleObj>
              </mc:Choice>
              <mc:Fallback>
                <p:oleObj name="Формула" r:id="rId8" imgW="609480" imgH="190440" progId="Equation.3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25" y="2071688"/>
                        <a:ext cx="1438275" cy="449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61" name="Object 53"/>
          <p:cNvGraphicFramePr>
            <a:graphicFrameLocks noChangeAspect="1"/>
          </p:cNvGraphicFramePr>
          <p:nvPr/>
        </p:nvGraphicFramePr>
        <p:xfrm>
          <a:off x="3098800" y="2705100"/>
          <a:ext cx="2430463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Формула" r:id="rId10" imgW="1193760" imgH="203040" progId="Equation.3">
                  <p:embed/>
                </p:oleObj>
              </mc:Choice>
              <mc:Fallback>
                <p:oleObj name="Формула" r:id="rId10" imgW="1193760" imgH="203040" progId="Equation.3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8800" y="2705100"/>
                        <a:ext cx="2430463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75" name="Object 67"/>
          <p:cNvGraphicFramePr>
            <a:graphicFrameLocks noChangeAspect="1"/>
          </p:cNvGraphicFramePr>
          <p:nvPr/>
        </p:nvGraphicFramePr>
        <p:xfrm>
          <a:off x="5967413" y="2692400"/>
          <a:ext cx="256857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Формула" r:id="rId12" imgW="1269720" imgH="203040" progId="Equation.3">
                  <p:embed/>
                </p:oleObj>
              </mc:Choice>
              <mc:Fallback>
                <p:oleObj name="Формула" r:id="rId12" imgW="1269720" imgH="203040" progId="Equation.3">
                  <p:embed/>
                  <p:pic>
                    <p:nvPicPr>
                      <p:cNvPr id="0" name="Object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7413" y="2692400"/>
                        <a:ext cx="2568575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81" name="Object 73"/>
          <p:cNvGraphicFramePr>
            <a:graphicFrameLocks noChangeAspect="1"/>
          </p:cNvGraphicFramePr>
          <p:nvPr/>
        </p:nvGraphicFramePr>
        <p:xfrm>
          <a:off x="3609975" y="3382963"/>
          <a:ext cx="1308100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Формула" r:id="rId14" imgW="609480" imgH="164880" progId="Equation.3">
                  <p:embed/>
                </p:oleObj>
              </mc:Choice>
              <mc:Fallback>
                <p:oleObj name="Формула" r:id="rId14" imgW="609480" imgH="164880" progId="Equation.3">
                  <p:embed/>
                  <p:pic>
                    <p:nvPicPr>
                      <p:cNvPr id="0" name="Object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9975" y="3382963"/>
                        <a:ext cx="1308100" cy="354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82" name="Object 74"/>
          <p:cNvGraphicFramePr>
            <a:graphicFrameLocks noChangeAspect="1"/>
          </p:cNvGraphicFramePr>
          <p:nvPr/>
        </p:nvGraphicFramePr>
        <p:xfrm>
          <a:off x="6567488" y="3394075"/>
          <a:ext cx="14446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Формула" r:id="rId16" imgW="672840" imgH="164880" progId="Equation.3">
                  <p:embed/>
                </p:oleObj>
              </mc:Choice>
              <mc:Fallback>
                <p:oleObj name="Формула" r:id="rId16" imgW="672840" imgH="164880" progId="Equation.3">
                  <p:embed/>
                  <p:pic>
                    <p:nvPicPr>
                      <p:cNvPr id="0" name="Object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67488" y="3394075"/>
                        <a:ext cx="1444625" cy="354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511" name="Object 103"/>
          <p:cNvGraphicFramePr>
            <a:graphicFrameLocks noChangeAspect="1"/>
          </p:cNvGraphicFramePr>
          <p:nvPr/>
        </p:nvGraphicFramePr>
        <p:xfrm>
          <a:off x="3425825" y="3929063"/>
          <a:ext cx="20161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Формула" r:id="rId18" imgW="939600" imgH="203040" progId="Equation.3">
                  <p:embed/>
                </p:oleObj>
              </mc:Choice>
              <mc:Fallback>
                <p:oleObj name="Формула" r:id="rId18" imgW="939600" imgH="203040" progId="Equation.3">
                  <p:embed/>
                  <p:pic>
                    <p:nvPicPr>
                      <p:cNvPr id="0" name="Object 1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5825" y="3929063"/>
                        <a:ext cx="2016125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512" name="Object 104"/>
          <p:cNvGraphicFramePr>
            <a:graphicFrameLocks noChangeAspect="1"/>
          </p:cNvGraphicFramePr>
          <p:nvPr/>
        </p:nvGraphicFramePr>
        <p:xfrm>
          <a:off x="6345238" y="3935413"/>
          <a:ext cx="18002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Формула" r:id="rId20" imgW="838080" imgH="164880" progId="Equation.3">
                  <p:embed/>
                </p:oleObj>
              </mc:Choice>
              <mc:Fallback>
                <p:oleObj name="Формула" r:id="rId20" imgW="838080" imgH="164880" progId="Equation.3">
                  <p:embed/>
                  <p:pic>
                    <p:nvPicPr>
                      <p:cNvPr id="0" name="Object 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45238" y="3935413"/>
                        <a:ext cx="1800225" cy="354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513" name="Object 105"/>
          <p:cNvGraphicFramePr>
            <a:graphicFrameLocks noChangeAspect="1"/>
          </p:cNvGraphicFramePr>
          <p:nvPr/>
        </p:nvGraphicFramePr>
        <p:xfrm>
          <a:off x="3581400" y="4435475"/>
          <a:ext cx="16351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Формула" r:id="rId22" imgW="761760" imgH="164880" progId="Equation.3">
                  <p:embed/>
                </p:oleObj>
              </mc:Choice>
              <mc:Fallback>
                <p:oleObj name="Формула" r:id="rId22" imgW="761760" imgH="164880" progId="Equation.3">
                  <p:embed/>
                  <p:pic>
                    <p:nvPicPr>
                      <p:cNvPr id="0" name="Object 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4435475"/>
                        <a:ext cx="1635125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514" name="Object 106"/>
          <p:cNvGraphicFramePr>
            <a:graphicFrameLocks noChangeAspect="1"/>
          </p:cNvGraphicFramePr>
          <p:nvPr/>
        </p:nvGraphicFramePr>
        <p:xfrm>
          <a:off x="6372225" y="4433888"/>
          <a:ext cx="18796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Формула" r:id="rId24" imgW="876240" imgH="164880" progId="Equation.3">
                  <p:embed/>
                </p:oleObj>
              </mc:Choice>
              <mc:Fallback>
                <p:oleObj name="Формула" r:id="rId24" imgW="876240" imgH="164880" progId="Equation.3">
                  <p:embed/>
                  <p:pic>
                    <p:nvPicPr>
                      <p:cNvPr id="0" name="Object 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4433888"/>
                        <a:ext cx="1879600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515" name="Object 107"/>
          <p:cNvGraphicFramePr>
            <a:graphicFrameLocks noChangeAspect="1"/>
          </p:cNvGraphicFramePr>
          <p:nvPr/>
        </p:nvGraphicFramePr>
        <p:xfrm>
          <a:off x="2895600" y="4970463"/>
          <a:ext cx="2873375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Формула" r:id="rId26" imgW="1307880" imgH="203040" progId="Equation.3">
                  <p:embed/>
                </p:oleObj>
              </mc:Choice>
              <mc:Fallback>
                <p:oleObj name="Формула" r:id="rId26" imgW="1307880" imgH="203040" progId="Equation.3">
                  <p:embed/>
                  <p:pic>
                    <p:nvPicPr>
                      <p:cNvPr id="0" name="Object 1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970463"/>
                        <a:ext cx="2873375" cy="411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516" name="Object 108"/>
          <p:cNvGraphicFramePr>
            <a:graphicFrameLocks noChangeAspect="1"/>
          </p:cNvGraphicFramePr>
          <p:nvPr/>
        </p:nvGraphicFramePr>
        <p:xfrm>
          <a:off x="5980113" y="4949825"/>
          <a:ext cx="269398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Формула" r:id="rId28" imgW="1562040" imgH="203040" progId="Equation.3">
                  <p:embed/>
                </p:oleObj>
              </mc:Choice>
              <mc:Fallback>
                <p:oleObj name="Формула" r:id="rId28" imgW="1562040" imgH="203040" progId="Equation.3">
                  <p:embed/>
                  <p:pic>
                    <p:nvPicPr>
                      <p:cNvPr id="0" name="Object 1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0113" y="4949825"/>
                        <a:ext cx="2693987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517" name="Object 109"/>
          <p:cNvGraphicFramePr>
            <a:graphicFrameLocks noChangeAspect="1"/>
          </p:cNvGraphicFramePr>
          <p:nvPr/>
        </p:nvGraphicFramePr>
        <p:xfrm>
          <a:off x="2897188" y="5489575"/>
          <a:ext cx="2809875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Формула" r:id="rId30" imgW="1739880" imgH="203040" progId="Equation.3">
                  <p:embed/>
                </p:oleObj>
              </mc:Choice>
              <mc:Fallback>
                <p:oleObj name="Формула" r:id="rId30" imgW="1739880" imgH="203040" progId="Equation.3">
                  <p:embed/>
                  <p:pic>
                    <p:nvPicPr>
                      <p:cNvPr id="0" name="Object 1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7188" y="5489575"/>
                        <a:ext cx="2809875" cy="411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518" name="Object 110"/>
          <p:cNvGraphicFramePr>
            <a:graphicFrameLocks noChangeAspect="1"/>
          </p:cNvGraphicFramePr>
          <p:nvPr/>
        </p:nvGraphicFramePr>
        <p:xfrm>
          <a:off x="5892800" y="5465763"/>
          <a:ext cx="291465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" name="Формула" r:id="rId32" imgW="1523880" imgH="203040" progId="Equation.3">
                  <p:embed/>
                </p:oleObj>
              </mc:Choice>
              <mc:Fallback>
                <p:oleObj name="Формула" r:id="rId32" imgW="1523880" imgH="203040" progId="Equation.3">
                  <p:embed/>
                  <p:pic>
                    <p:nvPicPr>
                      <p:cNvPr id="0" name="Object 1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2800" y="5465763"/>
                        <a:ext cx="2914650" cy="411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526" name="Object 118"/>
          <p:cNvGraphicFramePr>
            <a:graphicFrameLocks noChangeAspect="1"/>
          </p:cNvGraphicFramePr>
          <p:nvPr/>
        </p:nvGraphicFramePr>
        <p:xfrm>
          <a:off x="3343275" y="5930900"/>
          <a:ext cx="180022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" name="Формула" r:id="rId34" imgW="838080" imgH="203040" progId="Equation.3">
                  <p:embed/>
                </p:oleObj>
              </mc:Choice>
              <mc:Fallback>
                <p:oleObj name="Формула" r:id="rId34" imgW="838080" imgH="203040" progId="Equation.3">
                  <p:embed/>
                  <p:pic>
                    <p:nvPicPr>
                      <p:cNvPr id="0" name="Object 1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3275" y="5930900"/>
                        <a:ext cx="1800225" cy="43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527" name="Object 119"/>
          <p:cNvGraphicFramePr>
            <a:graphicFrameLocks noChangeAspect="1"/>
          </p:cNvGraphicFramePr>
          <p:nvPr/>
        </p:nvGraphicFramePr>
        <p:xfrm>
          <a:off x="6481763" y="5929313"/>
          <a:ext cx="180022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" name="Формула" r:id="rId36" imgW="838080" imgH="203040" progId="Equation.3">
                  <p:embed/>
                </p:oleObj>
              </mc:Choice>
              <mc:Fallback>
                <p:oleObj name="Формула" r:id="rId36" imgW="838080" imgH="203040" progId="Equation.3">
                  <p:embed/>
                  <p:pic>
                    <p:nvPicPr>
                      <p:cNvPr id="0" name="Object 1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1763" y="5929313"/>
                        <a:ext cx="1800225" cy="433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5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5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5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5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5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5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5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45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45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45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45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45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45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45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45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45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45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C4D3323-5708-4F31-9ABD-D80B6C16BF52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16389" name="Заголовок 7"/>
          <p:cNvSpPr>
            <a:spLocks noGrp="1"/>
          </p:cNvSpPr>
          <p:nvPr>
            <p:ph type="title"/>
          </p:nvPr>
        </p:nvSpPr>
        <p:spPr>
          <a:xfrm>
            <a:off x="311150" y="301625"/>
            <a:ext cx="8375650" cy="471488"/>
          </a:xfrm>
        </p:spPr>
        <p:txBody>
          <a:bodyPr>
            <a:normAutofit fontScale="90000"/>
          </a:bodyPr>
          <a:lstStyle/>
          <a:p>
            <a:r>
              <a:rPr lang="ru-RU" smtClean="0"/>
              <a:t>Упрощение логических выражений</a:t>
            </a:r>
          </a:p>
        </p:txBody>
      </p:sp>
      <p:sp>
        <p:nvSpPr>
          <p:cNvPr id="147460" name="Text Box 4"/>
          <p:cNvSpPr txBox="1">
            <a:spLocks noChangeArrowheads="1"/>
          </p:cNvSpPr>
          <p:nvPr/>
        </p:nvSpPr>
        <p:spPr bwMode="auto">
          <a:xfrm>
            <a:off x="355600" y="850900"/>
            <a:ext cx="814070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0850" indent="-450850" eaLnBrk="0" hangingPunct="0">
              <a:spcBef>
                <a:spcPct val="600000"/>
              </a:spcBef>
              <a:buFont typeface="Wingdings" pitchFamily="2" charset="2"/>
              <a:buNone/>
            </a:pPr>
            <a:r>
              <a:rPr lang="ru-RU" sz="2400" b="1" dirty="0" smtClean="0">
                <a:sym typeface="Symbol" pitchFamily="18" charset="2"/>
              </a:rPr>
              <a:t>Шаг 1. </a:t>
            </a:r>
            <a:r>
              <a:rPr lang="ru-RU" sz="2400" dirty="0">
                <a:sym typeface="Symbol" pitchFamily="18" charset="2"/>
              </a:rPr>
              <a:t>Раскрыть инверсию сложных выражений по формулам де Моргана:</a:t>
            </a:r>
          </a:p>
          <a:p>
            <a:pPr marL="450850" indent="-450850" eaLnBrk="0" hangingPunct="0">
              <a:spcBef>
                <a:spcPct val="250000"/>
              </a:spcBef>
              <a:buFont typeface="Wingdings" pitchFamily="2" charset="2"/>
              <a:buNone/>
            </a:pPr>
            <a:r>
              <a:rPr lang="ru-RU" sz="2400" b="1" dirty="0">
                <a:sym typeface="Symbol" pitchFamily="18" charset="2"/>
              </a:rPr>
              <a:t>Шаг </a:t>
            </a:r>
            <a:r>
              <a:rPr lang="ru-RU" sz="2400" b="1" dirty="0" smtClean="0">
                <a:sym typeface="Symbol" pitchFamily="18" charset="2"/>
              </a:rPr>
              <a:t>2. </a:t>
            </a:r>
            <a:r>
              <a:rPr lang="ru-RU" sz="2400" dirty="0">
                <a:sym typeface="Symbol" pitchFamily="18" charset="2"/>
              </a:rPr>
              <a:t>Используя законы логики, упрощать выражение, стараясь применять закон исключения </a:t>
            </a:r>
            <a:r>
              <a:rPr lang="ru-RU" sz="2400" dirty="0" smtClean="0">
                <a:sym typeface="Symbol" pitchFamily="18" charset="2"/>
              </a:rPr>
              <a:t>третьего:</a:t>
            </a:r>
            <a:endParaRPr lang="ru-RU" sz="2400" dirty="0">
              <a:sym typeface="Symbol" pitchFamily="18" charset="2"/>
            </a:endParaRPr>
          </a:p>
        </p:txBody>
      </p:sp>
      <p:graphicFrame>
        <p:nvGraphicFramePr>
          <p:cNvPr id="147462" name="Object 6"/>
          <p:cNvGraphicFramePr>
            <a:graphicFrameLocks noChangeAspect="1"/>
          </p:cNvGraphicFramePr>
          <p:nvPr/>
        </p:nvGraphicFramePr>
        <p:xfrm>
          <a:off x="4139952" y="1268760"/>
          <a:ext cx="4618038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Формула" r:id="rId4" imgW="1828800" imgH="241200" progId="Equation.3">
                  <p:embed/>
                </p:oleObj>
              </mc:Choice>
              <mc:Fallback>
                <p:oleObj name="Формула" r:id="rId4" imgW="1828800" imgH="2412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1268760"/>
                        <a:ext cx="4618038" cy="60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57" name="Object 49"/>
          <p:cNvGraphicFramePr>
            <a:graphicFrameLocks noChangeAspect="1"/>
          </p:cNvGraphicFramePr>
          <p:nvPr/>
        </p:nvGraphicFramePr>
        <p:xfrm>
          <a:off x="3203848" y="3356992"/>
          <a:ext cx="137795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Формула" r:id="rId6" imgW="583920" imgH="203040" progId="Equation.3">
                  <p:embed/>
                </p:oleObj>
              </mc:Choice>
              <mc:Fallback>
                <p:oleObj name="Формула" r:id="rId6" imgW="583920" imgH="203040" progId="Equation.3">
                  <p:embed/>
                  <p:pic>
                    <p:nvPicPr>
                      <p:cNvPr id="0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3356992"/>
                        <a:ext cx="1377950" cy="47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58" name="Object 50"/>
          <p:cNvGraphicFramePr>
            <a:graphicFrameLocks noChangeAspect="1"/>
          </p:cNvGraphicFramePr>
          <p:nvPr/>
        </p:nvGraphicFramePr>
        <p:xfrm>
          <a:off x="6085160" y="3371280"/>
          <a:ext cx="1438275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Формула" r:id="rId8" imgW="609480" imgH="190440" progId="Equation.3">
                  <p:embed/>
                </p:oleObj>
              </mc:Choice>
              <mc:Fallback>
                <p:oleObj name="Формула" r:id="rId8" imgW="609480" imgH="190440" progId="Equation.3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5160" y="3371280"/>
                        <a:ext cx="1438275" cy="449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7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7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5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5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dirty="0" smtClean="0">
                <a:solidFill>
                  <a:srgbClr val="CC00FF"/>
                </a:solidFill>
              </a:rPr>
              <a:t>Задание </a:t>
            </a:r>
            <a:r>
              <a:rPr lang="ru-RU" altLang="ru-RU" sz="3200" dirty="0" smtClean="0">
                <a:solidFill>
                  <a:srgbClr val="CC00FF"/>
                </a:solidFill>
              </a:rPr>
              <a:t>1. </a:t>
            </a:r>
            <a:r>
              <a:rPr lang="ru-RU" altLang="ru-RU" sz="3200" dirty="0" smtClean="0">
                <a:solidFill>
                  <a:srgbClr val="CC00FF"/>
                </a:solidFill>
              </a:rPr>
              <a:t>Упростить выражение:</a:t>
            </a:r>
            <a:br>
              <a:rPr lang="ru-RU" altLang="ru-RU" sz="3200" dirty="0" smtClean="0">
                <a:solidFill>
                  <a:srgbClr val="CC00FF"/>
                </a:solidFill>
              </a:rPr>
            </a:br>
            <a:r>
              <a:rPr lang="en-US" altLang="ru-RU" sz="3200" dirty="0" smtClean="0">
                <a:solidFill>
                  <a:srgbClr val="CC00FF"/>
                </a:solidFill>
              </a:rPr>
              <a:t>                      </a:t>
            </a:r>
            <a:endParaRPr lang="ru-RU" altLang="ru-RU" sz="3200" dirty="0" smtClean="0">
              <a:solidFill>
                <a:srgbClr val="CC00FF"/>
              </a:solidFill>
            </a:endParaRPr>
          </a:p>
        </p:txBody>
      </p:sp>
      <p:sp>
        <p:nvSpPr>
          <p:cNvPr id="60430" name="Rectangle 1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81200"/>
            <a:ext cx="8362950" cy="38862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1800" smtClean="0"/>
              <a:t>Воспользуемся распределительным законом:</a:t>
            </a:r>
          </a:p>
        </p:txBody>
      </p:sp>
      <p:graphicFrame>
        <p:nvGraphicFramePr>
          <p:cNvPr id="60425" name="Object 9"/>
          <p:cNvGraphicFramePr>
            <a:graphicFrameLocks noChangeAspect="1"/>
          </p:cNvGraphicFramePr>
          <p:nvPr>
            <p:ph sz="quarter" idx="4294967295"/>
          </p:nvPr>
        </p:nvGraphicFramePr>
        <p:xfrm>
          <a:off x="2619375" y="2457450"/>
          <a:ext cx="21685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Формула" r:id="rId3" imgW="1155700" imgH="203200" progId="Equation.3">
                  <p:embed/>
                </p:oleObj>
              </mc:Choice>
              <mc:Fallback>
                <p:oleObj name="Формула" r:id="rId3" imgW="1155700" imgH="203200" progId="Equation.3">
                  <p:embed/>
                  <p:pic>
                    <p:nvPicPr>
                      <p:cNvPr id="60425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375" y="2457450"/>
                        <a:ext cx="2168525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1" name="Rectangle 6"/>
          <p:cNvSpPr>
            <a:spLocks noChangeArrowheads="1"/>
          </p:cNvSpPr>
          <p:nvPr/>
        </p:nvSpPr>
        <p:spPr bwMode="auto">
          <a:xfrm>
            <a:off x="0" y="2982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34822" name="Object 5"/>
          <p:cNvGraphicFramePr>
            <a:graphicFrameLocks noChangeAspect="1"/>
          </p:cNvGraphicFramePr>
          <p:nvPr/>
        </p:nvGraphicFramePr>
        <p:xfrm>
          <a:off x="2268538" y="1160463"/>
          <a:ext cx="4068762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Формула" r:id="rId5" imgW="939392" imgH="203112" progId="Equation.3">
                  <p:embed/>
                </p:oleObj>
              </mc:Choice>
              <mc:Fallback>
                <p:oleObj name="Формула" r:id="rId5" imgW="939392" imgH="203112" progId="Equation.3">
                  <p:embed/>
                  <p:pic>
                    <p:nvPicPr>
                      <p:cNvPr id="3482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1160463"/>
                        <a:ext cx="4068762" cy="89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7" name="Object 11"/>
          <p:cNvGraphicFramePr>
            <a:graphicFrameLocks noChangeAspect="1"/>
          </p:cNvGraphicFramePr>
          <p:nvPr>
            <p:ph sz="quarter" idx="4294967295"/>
          </p:nvPr>
        </p:nvGraphicFramePr>
        <p:xfrm>
          <a:off x="792163" y="2457450"/>
          <a:ext cx="1763712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Формула" r:id="rId7" imgW="888614" imgH="203112" progId="Equation.3">
                  <p:embed/>
                </p:oleObj>
              </mc:Choice>
              <mc:Fallback>
                <p:oleObj name="Формула" r:id="rId7" imgW="888614" imgH="203112" progId="Equation.3">
                  <p:embed/>
                  <p:pic>
                    <p:nvPicPr>
                      <p:cNvPr id="60427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163" y="2457450"/>
                        <a:ext cx="1763712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31" name="Rectangle 15"/>
          <p:cNvSpPr>
            <a:spLocks noChangeArrowheads="1"/>
          </p:cNvSpPr>
          <p:nvPr/>
        </p:nvSpPr>
        <p:spPr bwMode="auto">
          <a:xfrm>
            <a:off x="719138" y="2420938"/>
            <a:ext cx="4213225" cy="395287"/>
          </a:xfrm>
          <a:prstGeom prst="rect">
            <a:avLst/>
          </a:prstGeom>
          <a:noFill/>
          <a:ln w="38100">
            <a:solidFill>
              <a:srgbClr val="CC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60433" name="Object 17"/>
          <p:cNvGraphicFramePr>
            <a:graphicFrameLocks noChangeAspect="1"/>
          </p:cNvGraphicFramePr>
          <p:nvPr>
            <p:ph sz="half" idx="2"/>
          </p:nvPr>
        </p:nvGraphicFramePr>
        <p:xfrm>
          <a:off x="323850" y="3127375"/>
          <a:ext cx="316865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Формула" r:id="rId9" imgW="1066337" imgH="203112" progId="Equation.3">
                  <p:embed/>
                </p:oleObj>
              </mc:Choice>
              <mc:Fallback>
                <p:oleObj name="Формула" r:id="rId9" imgW="1066337" imgH="203112" progId="Equation.3">
                  <p:embed/>
                  <p:pic>
                    <p:nvPicPr>
                      <p:cNvPr id="60433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3127375"/>
                        <a:ext cx="3168650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35" name="Line 19"/>
          <p:cNvSpPr>
            <a:spLocks noChangeShapeType="1"/>
          </p:cNvSpPr>
          <p:nvPr/>
        </p:nvSpPr>
        <p:spPr bwMode="auto">
          <a:xfrm>
            <a:off x="323850" y="3824288"/>
            <a:ext cx="431800" cy="0"/>
          </a:xfrm>
          <a:prstGeom prst="line">
            <a:avLst/>
          </a:prstGeom>
          <a:noFill/>
          <a:ln w="57150">
            <a:solidFill>
              <a:srgbClr val="CC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0436" name="Line 20"/>
          <p:cNvSpPr>
            <a:spLocks noChangeShapeType="1"/>
          </p:cNvSpPr>
          <p:nvPr/>
        </p:nvSpPr>
        <p:spPr bwMode="auto">
          <a:xfrm>
            <a:off x="1835150" y="3789363"/>
            <a:ext cx="431800" cy="0"/>
          </a:xfrm>
          <a:prstGeom prst="line">
            <a:avLst/>
          </a:prstGeom>
          <a:noFill/>
          <a:ln w="57150">
            <a:solidFill>
              <a:srgbClr val="CC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28" name="Rectangle 22"/>
          <p:cNvSpPr>
            <a:spLocks noChangeArrowheads="1"/>
          </p:cNvSpPr>
          <p:nvPr/>
        </p:nvSpPr>
        <p:spPr bwMode="auto">
          <a:xfrm>
            <a:off x="0" y="33067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60437" name="Object 21"/>
          <p:cNvGraphicFramePr>
            <a:graphicFrameLocks noChangeAspect="1"/>
          </p:cNvGraphicFramePr>
          <p:nvPr/>
        </p:nvGraphicFramePr>
        <p:xfrm>
          <a:off x="3563938" y="3081338"/>
          <a:ext cx="2700337" cy="72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Формула" r:id="rId11" imgW="914400" imgH="241300" progId="Equation.3">
                  <p:embed/>
                </p:oleObj>
              </mc:Choice>
              <mc:Fallback>
                <p:oleObj name="Формула" r:id="rId11" imgW="914400" imgH="241300" progId="Equation.3">
                  <p:embed/>
                  <p:pic>
                    <p:nvPicPr>
                      <p:cNvPr id="60437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3081338"/>
                        <a:ext cx="2700337" cy="722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39" name="AutoShape 23"/>
          <p:cNvSpPr>
            <a:spLocks noChangeArrowheads="1"/>
          </p:cNvSpPr>
          <p:nvPr/>
        </p:nvSpPr>
        <p:spPr bwMode="auto">
          <a:xfrm>
            <a:off x="4967288" y="3824288"/>
            <a:ext cx="287337" cy="576262"/>
          </a:xfrm>
          <a:prstGeom prst="downArrow">
            <a:avLst>
              <a:gd name="adj1" fmla="val 50000"/>
              <a:gd name="adj2" fmla="val 50138"/>
            </a:avLst>
          </a:prstGeom>
          <a:solidFill>
            <a:srgbClr val="CC00FF"/>
          </a:solidFill>
          <a:ln w="9525">
            <a:solidFill>
              <a:srgbClr val="CC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>
              <a:solidFill>
                <a:srgbClr val="CC00FF"/>
              </a:solidFill>
            </a:endParaRPr>
          </a:p>
        </p:txBody>
      </p:sp>
      <p:sp>
        <p:nvSpPr>
          <p:cNvPr id="34831" name="Rectangle 26"/>
          <p:cNvSpPr>
            <a:spLocks noChangeArrowheads="1"/>
          </p:cNvSpPr>
          <p:nvPr/>
        </p:nvSpPr>
        <p:spPr bwMode="auto">
          <a:xfrm>
            <a:off x="0" y="33448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60441" name="Object 25"/>
          <p:cNvGraphicFramePr>
            <a:graphicFrameLocks noChangeAspect="1"/>
          </p:cNvGraphicFramePr>
          <p:nvPr/>
        </p:nvGraphicFramePr>
        <p:xfrm>
          <a:off x="4967288" y="4437063"/>
          <a:ext cx="422275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Формула" r:id="rId13" imgW="101468" imgH="164885" progId="Equation.3">
                  <p:embed/>
                </p:oleObj>
              </mc:Choice>
              <mc:Fallback>
                <p:oleObj name="Формула" r:id="rId13" imgW="101468" imgH="164885" progId="Equation.3">
                  <p:embed/>
                  <p:pic>
                    <p:nvPicPr>
                      <p:cNvPr id="60441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7288" y="4437063"/>
                        <a:ext cx="422275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33" name="Rectangle 28"/>
          <p:cNvSpPr>
            <a:spLocks noChangeArrowheads="1"/>
          </p:cNvSpPr>
          <p:nvPr/>
        </p:nvSpPr>
        <p:spPr bwMode="auto">
          <a:xfrm>
            <a:off x="0" y="33448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60443" name="Object 27"/>
          <p:cNvGraphicFramePr>
            <a:graphicFrameLocks noChangeAspect="1"/>
          </p:cNvGraphicFramePr>
          <p:nvPr/>
        </p:nvGraphicFramePr>
        <p:xfrm>
          <a:off x="6335713" y="3143250"/>
          <a:ext cx="176530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Формула" r:id="rId15" imgW="507780" imgH="165028" progId="Equation.3">
                  <p:embed/>
                </p:oleObj>
              </mc:Choice>
              <mc:Fallback>
                <p:oleObj name="Формула" r:id="rId15" imgW="507780" imgH="165028" progId="Equation.3">
                  <p:embed/>
                  <p:pic>
                    <p:nvPicPr>
                      <p:cNvPr id="60443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5713" y="3143250"/>
                        <a:ext cx="1765300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35" name="Rectangle 30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60445" name="Object 29"/>
          <p:cNvGraphicFramePr>
            <a:graphicFrameLocks noChangeAspect="1"/>
          </p:cNvGraphicFramePr>
          <p:nvPr/>
        </p:nvGraphicFramePr>
        <p:xfrm>
          <a:off x="8101013" y="3162300"/>
          <a:ext cx="61118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Формула" r:id="rId17" imgW="177569" imgH="152202" progId="Equation.3">
                  <p:embed/>
                </p:oleObj>
              </mc:Choice>
              <mc:Fallback>
                <p:oleObj name="Формула" r:id="rId17" imgW="177569" imgH="152202" progId="Equation.3">
                  <p:embed/>
                  <p:pic>
                    <p:nvPicPr>
                      <p:cNvPr id="60445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1013" y="3162300"/>
                        <a:ext cx="611187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765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0" grpId="0" build="p"/>
      <p:bldP spid="60431" grpId="0" animBg="1"/>
      <p:bldP spid="604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dirty="0" smtClean="0">
                <a:solidFill>
                  <a:srgbClr val="CC00FF"/>
                </a:solidFill>
              </a:rPr>
              <a:t>Задание </a:t>
            </a:r>
            <a:r>
              <a:rPr lang="ru-RU" altLang="ru-RU" sz="3200" dirty="0" smtClean="0">
                <a:solidFill>
                  <a:srgbClr val="CC00FF"/>
                </a:solidFill>
              </a:rPr>
              <a:t>2. </a:t>
            </a:r>
            <a:r>
              <a:rPr lang="ru-RU" altLang="ru-RU" sz="3200" dirty="0" smtClean="0">
                <a:solidFill>
                  <a:srgbClr val="CC00FF"/>
                </a:solidFill>
              </a:rPr>
              <a:t>Упростить выражение:</a:t>
            </a:r>
            <a:br>
              <a:rPr lang="ru-RU" altLang="ru-RU" sz="3200" dirty="0" smtClean="0">
                <a:solidFill>
                  <a:srgbClr val="CC00FF"/>
                </a:solidFill>
              </a:rPr>
            </a:br>
            <a:r>
              <a:rPr lang="en-US" altLang="ru-RU" sz="3200" dirty="0" smtClean="0">
                <a:solidFill>
                  <a:srgbClr val="CC00FF"/>
                </a:solidFill>
              </a:rPr>
              <a:t>                      </a:t>
            </a:r>
            <a:endParaRPr lang="ru-RU" altLang="ru-RU" sz="3200" dirty="0" smtClean="0">
              <a:solidFill>
                <a:srgbClr val="CC00FF"/>
              </a:solidFill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81200"/>
            <a:ext cx="8362950" cy="38862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1800" smtClean="0"/>
              <a:t>Воспользуемся законом де Моргана:</a:t>
            </a: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0" y="2982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719138" y="2420938"/>
            <a:ext cx="2305050" cy="395287"/>
          </a:xfrm>
          <a:prstGeom prst="rect">
            <a:avLst/>
          </a:prstGeom>
          <a:noFill/>
          <a:ln w="38100">
            <a:solidFill>
              <a:srgbClr val="CC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5846" name="Rectangle 12"/>
          <p:cNvSpPr>
            <a:spLocks noChangeArrowheads="1"/>
          </p:cNvSpPr>
          <p:nvPr/>
        </p:nvSpPr>
        <p:spPr bwMode="auto">
          <a:xfrm>
            <a:off x="0" y="33067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5847" name="Rectangle 15"/>
          <p:cNvSpPr>
            <a:spLocks noChangeArrowheads="1"/>
          </p:cNvSpPr>
          <p:nvPr/>
        </p:nvSpPr>
        <p:spPr bwMode="auto">
          <a:xfrm>
            <a:off x="0" y="33448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5848" name="Rectangle 17"/>
          <p:cNvSpPr>
            <a:spLocks noChangeArrowheads="1"/>
          </p:cNvSpPr>
          <p:nvPr/>
        </p:nvSpPr>
        <p:spPr bwMode="auto">
          <a:xfrm>
            <a:off x="0" y="33448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5849" name="Rectangle 19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5850" name="Rectangle 24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35851" name="Object 23"/>
          <p:cNvGraphicFramePr>
            <a:graphicFrameLocks noChangeAspect="1"/>
          </p:cNvGraphicFramePr>
          <p:nvPr/>
        </p:nvGraphicFramePr>
        <p:xfrm>
          <a:off x="3652838" y="1160463"/>
          <a:ext cx="1838325" cy="966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Формула" r:id="rId3" imgW="431613" imgH="228501" progId="Equation.3">
                  <p:embed/>
                </p:oleObj>
              </mc:Choice>
              <mc:Fallback>
                <p:oleObj name="Формула" r:id="rId3" imgW="431613" imgH="228501" progId="Equation.3">
                  <p:embed/>
                  <p:pic>
                    <p:nvPicPr>
                      <p:cNvPr id="35851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2838" y="1160463"/>
                        <a:ext cx="1838325" cy="966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52" name="Rectangle 28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5853" name="Rectangle 30"/>
          <p:cNvSpPr>
            <a:spLocks noChangeArrowheads="1"/>
          </p:cNvSpPr>
          <p:nvPr/>
        </p:nvSpPr>
        <p:spPr bwMode="auto">
          <a:xfrm>
            <a:off x="0" y="33258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73757" name="Object 29"/>
          <p:cNvGraphicFramePr>
            <a:graphicFrameLocks noChangeAspect="1"/>
          </p:cNvGraphicFramePr>
          <p:nvPr/>
        </p:nvGraphicFramePr>
        <p:xfrm>
          <a:off x="863600" y="2384425"/>
          <a:ext cx="122555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Формула" r:id="rId5" imgW="558558" imgH="203112" progId="Equation.3">
                  <p:embed/>
                </p:oleObj>
              </mc:Choice>
              <mc:Fallback>
                <p:oleObj name="Формула" r:id="rId5" imgW="558558" imgH="203112" progId="Equation.3">
                  <p:embed/>
                  <p:pic>
                    <p:nvPicPr>
                      <p:cNvPr id="73757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600" y="2384425"/>
                        <a:ext cx="1225550" cy="455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55" name="Rectangle 32"/>
          <p:cNvSpPr>
            <a:spLocks noChangeArrowheads="1"/>
          </p:cNvSpPr>
          <p:nvPr/>
        </p:nvSpPr>
        <p:spPr bwMode="auto">
          <a:xfrm>
            <a:off x="0" y="33258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73759" name="Object 31"/>
          <p:cNvGraphicFramePr>
            <a:graphicFrameLocks noChangeAspect="1"/>
          </p:cNvGraphicFramePr>
          <p:nvPr/>
        </p:nvGraphicFramePr>
        <p:xfrm>
          <a:off x="2087563" y="2420938"/>
          <a:ext cx="8636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Формула" r:id="rId7" imgW="431613" imgH="203112" progId="Equation.3">
                  <p:embed/>
                </p:oleObj>
              </mc:Choice>
              <mc:Fallback>
                <p:oleObj name="Формула" r:id="rId7" imgW="431613" imgH="203112" progId="Equation.3">
                  <p:embed/>
                  <p:pic>
                    <p:nvPicPr>
                      <p:cNvPr id="73759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7563" y="2420938"/>
                        <a:ext cx="863600" cy="40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57" name="Rectangle 34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73761" name="Object 33"/>
          <p:cNvGraphicFramePr>
            <a:graphicFrameLocks noChangeAspect="1"/>
          </p:cNvGraphicFramePr>
          <p:nvPr/>
        </p:nvGraphicFramePr>
        <p:xfrm>
          <a:off x="611188" y="2973388"/>
          <a:ext cx="2190750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Формула" r:id="rId9" imgW="545863" imgH="228501" progId="Equation.3">
                  <p:embed/>
                </p:oleObj>
              </mc:Choice>
              <mc:Fallback>
                <p:oleObj name="Формула" r:id="rId9" imgW="545863" imgH="228501" progId="Equation.3">
                  <p:embed/>
                  <p:pic>
                    <p:nvPicPr>
                      <p:cNvPr id="73761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2973388"/>
                        <a:ext cx="2190750" cy="911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59" name="Rectangle 37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73764" name="Object 36"/>
          <p:cNvGraphicFramePr>
            <a:graphicFrameLocks noChangeAspect="1"/>
          </p:cNvGraphicFramePr>
          <p:nvPr/>
        </p:nvGraphicFramePr>
        <p:xfrm>
          <a:off x="2574925" y="2965450"/>
          <a:ext cx="2230438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Формула" r:id="rId11" imgW="545863" imgH="228501" progId="Equation.3">
                  <p:embed/>
                </p:oleObj>
              </mc:Choice>
              <mc:Fallback>
                <p:oleObj name="Формула" r:id="rId11" imgW="545863" imgH="228501" progId="Equation.3">
                  <p:embed/>
                  <p:pic>
                    <p:nvPicPr>
                      <p:cNvPr id="73764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4925" y="2965450"/>
                        <a:ext cx="2230438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61" name="Rectangle 39"/>
          <p:cNvSpPr>
            <a:spLocks noChangeArrowheads="1"/>
          </p:cNvSpPr>
          <p:nvPr/>
        </p:nvSpPr>
        <p:spPr bwMode="auto">
          <a:xfrm>
            <a:off x="0" y="3352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73766" name="Object 38"/>
          <p:cNvGraphicFramePr>
            <a:graphicFrameLocks noChangeAspect="1"/>
          </p:cNvGraphicFramePr>
          <p:nvPr/>
        </p:nvGraphicFramePr>
        <p:xfrm>
          <a:off x="4859338" y="3249613"/>
          <a:ext cx="1801812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Формула" r:id="rId13" imgW="431613" imgH="152334" progId="Equation.3">
                  <p:embed/>
                </p:oleObj>
              </mc:Choice>
              <mc:Fallback>
                <p:oleObj name="Формула" r:id="rId13" imgW="431613" imgH="152334" progId="Equation.3">
                  <p:embed/>
                  <p:pic>
                    <p:nvPicPr>
                      <p:cNvPr id="73766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3249613"/>
                        <a:ext cx="1801812" cy="630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68" name="AutoShape 40"/>
          <p:cNvSpPr>
            <a:spLocks noChangeArrowheads="1"/>
          </p:cNvSpPr>
          <p:nvPr/>
        </p:nvSpPr>
        <p:spPr bwMode="auto">
          <a:xfrm>
            <a:off x="2735263" y="3968750"/>
            <a:ext cx="287337" cy="576263"/>
          </a:xfrm>
          <a:prstGeom prst="downArrow">
            <a:avLst>
              <a:gd name="adj1" fmla="val 50000"/>
              <a:gd name="adj2" fmla="val 50138"/>
            </a:avLst>
          </a:prstGeom>
          <a:solidFill>
            <a:srgbClr val="CC00FF"/>
          </a:solidFill>
          <a:ln w="9525">
            <a:solidFill>
              <a:srgbClr val="CC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>
              <a:solidFill>
                <a:srgbClr val="CC00FF"/>
              </a:solidFill>
            </a:endParaRPr>
          </a:p>
        </p:txBody>
      </p:sp>
      <p:sp>
        <p:nvSpPr>
          <p:cNvPr id="73769" name="AutoShape 41"/>
          <p:cNvSpPr>
            <a:spLocks noChangeArrowheads="1"/>
          </p:cNvSpPr>
          <p:nvPr/>
        </p:nvSpPr>
        <p:spPr bwMode="auto">
          <a:xfrm>
            <a:off x="3779838" y="3968750"/>
            <a:ext cx="287337" cy="576263"/>
          </a:xfrm>
          <a:prstGeom prst="downArrow">
            <a:avLst>
              <a:gd name="adj1" fmla="val 50000"/>
              <a:gd name="adj2" fmla="val 50138"/>
            </a:avLst>
          </a:prstGeom>
          <a:solidFill>
            <a:srgbClr val="CC00FF"/>
          </a:solidFill>
          <a:ln w="9525">
            <a:solidFill>
              <a:srgbClr val="CC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>
              <a:solidFill>
                <a:srgbClr val="CC00FF"/>
              </a:solidFill>
            </a:endParaRPr>
          </a:p>
        </p:txBody>
      </p:sp>
      <p:sp>
        <p:nvSpPr>
          <p:cNvPr id="73770" name="Text Box 42"/>
          <p:cNvSpPr txBox="1">
            <a:spLocks noChangeArrowheads="1"/>
          </p:cNvSpPr>
          <p:nvPr/>
        </p:nvSpPr>
        <p:spPr bwMode="auto">
          <a:xfrm>
            <a:off x="2051050" y="4545013"/>
            <a:ext cx="28082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>
                <a:solidFill>
                  <a:srgbClr val="CC00FF"/>
                </a:solidFill>
              </a:rPr>
              <a:t>Закон двойного отрицания</a:t>
            </a:r>
          </a:p>
        </p:txBody>
      </p:sp>
    </p:spTree>
    <p:extLst>
      <p:ext uri="{BB962C8B-B14F-4D97-AF65-F5344CB8AC3E}">
        <p14:creationId xmlns:p14="http://schemas.microsoft.com/office/powerpoint/2010/main" val="325184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3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3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3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3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build="p"/>
      <p:bldP spid="73736" grpId="0" animBg="1"/>
      <p:bldP spid="73768" grpId="0" animBg="1"/>
      <p:bldP spid="73769" grpId="0" animBg="1"/>
      <p:bldP spid="737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0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6A2EC23-DC04-4DD8-983E-DD300BDFB592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17421" name="Заголовок 21"/>
          <p:cNvSpPr>
            <a:spLocks noGrp="1"/>
          </p:cNvSpPr>
          <p:nvPr>
            <p:ph type="title"/>
          </p:nvPr>
        </p:nvSpPr>
        <p:spPr>
          <a:xfrm>
            <a:off x="311150" y="301625"/>
            <a:ext cx="8375650" cy="4714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3) Упрощение </a:t>
            </a:r>
            <a:r>
              <a:rPr lang="ru-RU" dirty="0" smtClean="0"/>
              <a:t>логических выражений</a:t>
            </a:r>
          </a:p>
        </p:txBody>
      </p:sp>
      <p:graphicFrame>
        <p:nvGraphicFramePr>
          <p:cNvPr id="149518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0152463"/>
              </p:ext>
            </p:extLst>
          </p:nvPr>
        </p:nvGraphicFramePr>
        <p:xfrm>
          <a:off x="2301875" y="1125538"/>
          <a:ext cx="4600575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Уравнение" r:id="rId4" imgW="1726920" imgH="241200" progId="Equation.3">
                  <p:embed/>
                </p:oleObj>
              </mc:Choice>
              <mc:Fallback>
                <p:oleObj name="Уравнение" r:id="rId4" imgW="1726920" imgH="2412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1875" y="1125538"/>
                        <a:ext cx="4600575" cy="633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2" name="Rectangle 15"/>
          <p:cNvSpPr>
            <a:spLocks noChangeArrowheads="1"/>
          </p:cNvSpPr>
          <p:nvPr/>
        </p:nvSpPr>
        <p:spPr bwMode="auto">
          <a:xfrm>
            <a:off x="0" y="1568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49527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1083987"/>
              </p:ext>
            </p:extLst>
          </p:nvPr>
        </p:nvGraphicFramePr>
        <p:xfrm>
          <a:off x="973138" y="2393950"/>
          <a:ext cx="3902075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Уравнение" r:id="rId6" imgW="1574640" imgH="241200" progId="Equation.3">
                  <p:embed/>
                </p:oleObj>
              </mc:Choice>
              <mc:Fallback>
                <p:oleObj name="Уравнение" r:id="rId6" imgW="1574640" imgH="2412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3138" y="2393950"/>
                        <a:ext cx="3902075" cy="588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28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225541"/>
              </p:ext>
            </p:extLst>
          </p:nvPr>
        </p:nvGraphicFramePr>
        <p:xfrm>
          <a:off x="898525" y="2965450"/>
          <a:ext cx="3709988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Уравнение" r:id="rId8" imgW="1498320" imgH="241200" progId="Equation.3">
                  <p:embed/>
                </p:oleObj>
              </mc:Choice>
              <mc:Fallback>
                <p:oleObj name="Уравнение" r:id="rId8" imgW="1498320" imgH="2412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8525" y="2965450"/>
                        <a:ext cx="3709988" cy="588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29" name="Object 25"/>
          <p:cNvGraphicFramePr>
            <a:graphicFrameLocks noChangeAspect="1"/>
          </p:cNvGraphicFramePr>
          <p:nvPr/>
        </p:nvGraphicFramePr>
        <p:xfrm>
          <a:off x="646113" y="3536950"/>
          <a:ext cx="4718050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Формула" r:id="rId10" imgW="1904760" imgH="241200" progId="Equation.3">
                  <p:embed/>
                </p:oleObj>
              </mc:Choice>
              <mc:Fallback>
                <p:oleObj name="Формула" r:id="rId10" imgW="1904760" imgH="2412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113" y="3536950"/>
                        <a:ext cx="4718050" cy="588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30" name="Object 26"/>
          <p:cNvGraphicFramePr>
            <a:graphicFrameLocks noChangeAspect="1"/>
          </p:cNvGraphicFramePr>
          <p:nvPr/>
        </p:nvGraphicFramePr>
        <p:xfrm>
          <a:off x="1022350" y="4108450"/>
          <a:ext cx="2641600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Формула" r:id="rId12" imgW="1066680" imgH="241200" progId="Equation.3">
                  <p:embed/>
                </p:oleObj>
              </mc:Choice>
              <mc:Fallback>
                <p:oleObj name="Формула" r:id="rId12" imgW="1066680" imgH="2412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4108450"/>
                        <a:ext cx="2641600" cy="588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32" name="Object 28"/>
          <p:cNvGraphicFramePr>
            <a:graphicFrameLocks noChangeAspect="1"/>
          </p:cNvGraphicFramePr>
          <p:nvPr/>
        </p:nvGraphicFramePr>
        <p:xfrm>
          <a:off x="896938" y="4797152"/>
          <a:ext cx="116522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Формула" r:id="rId14" imgW="469800" imgH="203040" progId="Equation.3">
                  <p:embed/>
                </p:oleObj>
              </mc:Choice>
              <mc:Fallback>
                <p:oleObj name="Формула" r:id="rId14" imgW="469800" imgH="20304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6938" y="4797152"/>
                        <a:ext cx="1165225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9534" name="AutoShape 30"/>
          <p:cNvSpPr>
            <a:spLocks noChangeArrowheads="1"/>
          </p:cNvSpPr>
          <p:nvPr/>
        </p:nvSpPr>
        <p:spPr bwMode="auto">
          <a:xfrm>
            <a:off x="5506665" y="2204864"/>
            <a:ext cx="3025775" cy="469900"/>
          </a:xfrm>
          <a:prstGeom prst="wedgeRoundRectCallout">
            <a:avLst>
              <a:gd name="adj1" fmla="val -74713"/>
              <a:gd name="adj2" fmla="val 40880"/>
              <a:gd name="adj3" fmla="val 16667"/>
            </a:avLst>
          </a:prstGeom>
          <a:solidFill>
            <a:srgbClr val="E6E6E6"/>
          </a:solidFill>
          <a:ln w="12700">
            <a:noFill/>
            <a:miter lim="800000"/>
            <a:headEnd/>
            <a:tailEnd type="none" w="lg" len="lg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dirty="0">
                <a:cs typeface="Arial" charset="0"/>
              </a:rPr>
              <a:t>формула де Моргана</a:t>
            </a:r>
            <a:endParaRPr lang="ru-RU" sz="2000" dirty="0">
              <a:cs typeface="Arial" charset="0"/>
              <a:sym typeface="Symbol" pitchFamily="18" charset="2"/>
            </a:endParaRPr>
          </a:p>
        </p:txBody>
      </p:sp>
      <p:sp>
        <p:nvSpPr>
          <p:cNvPr id="149535" name="AutoShape 31"/>
          <p:cNvSpPr>
            <a:spLocks noChangeArrowheads="1"/>
          </p:cNvSpPr>
          <p:nvPr/>
        </p:nvSpPr>
        <p:spPr bwMode="auto">
          <a:xfrm>
            <a:off x="5434657" y="2959100"/>
            <a:ext cx="3025775" cy="469900"/>
          </a:xfrm>
          <a:prstGeom prst="wedgeRoundRectCallout">
            <a:avLst>
              <a:gd name="adj1" fmla="val -74713"/>
              <a:gd name="adj2" fmla="val 14528"/>
              <a:gd name="adj3" fmla="val 16667"/>
            </a:avLst>
          </a:prstGeom>
          <a:solidFill>
            <a:srgbClr val="E6E6E6"/>
          </a:solidFill>
          <a:ln w="12700">
            <a:noFill/>
            <a:miter lim="800000"/>
            <a:headEnd/>
            <a:tailEnd type="none" w="lg" len="lg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dirty="0">
                <a:cs typeface="Arial" charset="0"/>
              </a:rPr>
              <a:t>р</a:t>
            </a:r>
            <a:r>
              <a:rPr lang="ru-RU" sz="2000" dirty="0" smtClean="0">
                <a:cs typeface="Arial" charset="0"/>
              </a:rPr>
              <a:t>аскрыли скобки</a:t>
            </a:r>
            <a:endParaRPr lang="ru-RU" sz="2000" dirty="0">
              <a:cs typeface="Arial" charset="0"/>
              <a:sym typeface="Symbol" pitchFamily="18" charset="2"/>
            </a:endParaRPr>
          </a:p>
        </p:txBody>
      </p:sp>
      <p:sp>
        <p:nvSpPr>
          <p:cNvPr id="149536" name="AutoShape 32"/>
          <p:cNvSpPr>
            <a:spLocks noChangeArrowheads="1"/>
          </p:cNvSpPr>
          <p:nvPr/>
        </p:nvSpPr>
        <p:spPr bwMode="auto">
          <a:xfrm>
            <a:off x="4211960" y="4149080"/>
            <a:ext cx="3025775" cy="469900"/>
          </a:xfrm>
          <a:prstGeom prst="wedgeRoundRectCallout">
            <a:avLst>
              <a:gd name="adj1" fmla="val -76546"/>
              <a:gd name="adj2" fmla="val 2366"/>
              <a:gd name="adj3" fmla="val 16667"/>
            </a:avLst>
          </a:prstGeom>
          <a:solidFill>
            <a:srgbClr val="E6E6E6"/>
          </a:solidFill>
          <a:ln w="12700">
            <a:noFill/>
            <a:miter lim="800000"/>
            <a:headEnd/>
            <a:tailEnd type="none" w="lg" len="lg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dirty="0">
                <a:cs typeface="Arial" charset="0"/>
              </a:rPr>
              <a:t>исключения третьего</a:t>
            </a:r>
            <a:endParaRPr lang="ru-RU" sz="2000" dirty="0">
              <a:cs typeface="Arial" charset="0"/>
              <a:sym typeface="Symbol" pitchFamily="18" charset="2"/>
            </a:endParaRPr>
          </a:p>
        </p:txBody>
      </p:sp>
      <p:sp>
        <p:nvSpPr>
          <p:cNvPr id="149537" name="AutoShape 33"/>
          <p:cNvSpPr>
            <a:spLocks noChangeArrowheads="1"/>
          </p:cNvSpPr>
          <p:nvPr/>
        </p:nvSpPr>
        <p:spPr bwMode="auto">
          <a:xfrm>
            <a:off x="2990528" y="4903316"/>
            <a:ext cx="1941512" cy="469900"/>
          </a:xfrm>
          <a:prstGeom prst="wedgeRoundRectCallout">
            <a:avLst>
              <a:gd name="adj1" fmla="val -118764"/>
              <a:gd name="adj2" fmla="val -16894"/>
              <a:gd name="adj3" fmla="val 16667"/>
            </a:avLst>
          </a:prstGeom>
          <a:solidFill>
            <a:srgbClr val="E6E6E6"/>
          </a:solidFill>
          <a:ln w="12700">
            <a:noFill/>
            <a:miter lim="800000"/>
            <a:headEnd/>
            <a:tailEnd type="none" w="lg" len="lg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dirty="0">
                <a:cs typeface="Arial" charset="0"/>
              </a:rPr>
              <a:t>повторения</a:t>
            </a:r>
            <a:endParaRPr lang="ru-RU" sz="2000" dirty="0">
              <a:cs typeface="Arial" charset="0"/>
              <a:sym typeface="Symbol" pitchFamily="18" charset="2"/>
            </a:endParaRPr>
          </a:p>
        </p:txBody>
      </p:sp>
      <p:sp>
        <p:nvSpPr>
          <p:cNvPr id="21" name="AutoShape 31"/>
          <p:cNvSpPr>
            <a:spLocks noChangeArrowheads="1"/>
          </p:cNvSpPr>
          <p:nvPr/>
        </p:nvSpPr>
        <p:spPr bwMode="auto">
          <a:xfrm>
            <a:off x="5868144" y="3573016"/>
            <a:ext cx="3025775" cy="469900"/>
          </a:xfrm>
          <a:prstGeom prst="wedgeRoundRectCallout">
            <a:avLst>
              <a:gd name="adj1" fmla="val -74713"/>
              <a:gd name="adj2" fmla="val 14528"/>
              <a:gd name="adj3" fmla="val 16667"/>
            </a:avLst>
          </a:prstGeom>
          <a:solidFill>
            <a:srgbClr val="E6E6E6"/>
          </a:solidFill>
          <a:ln w="12700">
            <a:noFill/>
            <a:miter lim="800000"/>
            <a:headEnd/>
            <a:tailEnd type="none" w="lg" len="lg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dirty="0" smtClean="0">
                <a:cs typeface="Arial" charset="0"/>
              </a:rPr>
              <a:t>распределительный</a:t>
            </a:r>
            <a:endParaRPr lang="ru-RU" sz="2000" dirty="0">
              <a:cs typeface="Arial" charset="0"/>
              <a:sym typeface="Symbol" pitchFamily="18" charset="2"/>
            </a:endParaRPr>
          </a:p>
        </p:txBody>
      </p:sp>
      <p:graphicFrame>
        <p:nvGraphicFramePr>
          <p:cNvPr id="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4932030"/>
              </p:ext>
            </p:extLst>
          </p:nvPr>
        </p:nvGraphicFramePr>
        <p:xfrm>
          <a:off x="1960563" y="5819775"/>
          <a:ext cx="5716587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Уравнение" r:id="rId16" imgW="2145960" imgH="241200" progId="Equation.3">
                  <p:embed/>
                </p:oleObj>
              </mc:Choice>
              <mc:Fallback>
                <p:oleObj name="Уравнение" r:id="rId16" imgW="2145960" imgH="24120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0563" y="5819775"/>
                        <a:ext cx="5716587" cy="633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611560" y="5373216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</a:rPr>
              <a:t>Имеем: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9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9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9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9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9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9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9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9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9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9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9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9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9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9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9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9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9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9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9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9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34" grpId="0" animBg="1"/>
      <p:bldP spid="149535" grpId="0" animBg="1"/>
      <p:bldP spid="149536" grpId="0" animBg="1"/>
      <p:bldP spid="149537" grpId="0" animBg="1"/>
      <p:bldP spid="21" grpId="0" animBg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Заголовок 12"/>
          <p:cNvSpPr>
            <a:spLocks noGrp="1"/>
          </p:cNvSpPr>
          <p:nvPr>
            <p:ph type="title"/>
          </p:nvPr>
        </p:nvSpPr>
        <p:spPr>
          <a:xfrm>
            <a:off x="311150" y="301625"/>
            <a:ext cx="8375650" cy="471488"/>
          </a:xfrm>
        </p:spPr>
        <p:txBody>
          <a:bodyPr>
            <a:normAutofit fontScale="90000"/>
          </a:bodyPr>
          <a:lstStyle/>
          <a:p>
            <a:r>
              <a:rPr lang="ru-RU" smtClean="0"/>
              <a:t>Задачи (упрощение)</a:t>
            </a:r>
          </a:p>
        </p:txBody>
      </p:sp>
      <p:sp>
        <p:nvSpPr>
          <p:cNvPr id="1844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45578BB-3D59-4409-9312-049CC0FF76BA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18443" name="Rectangle 1"/>
          <p:cNvSpPr>
            <a:spLocks noChangeArrowheads="1"/>
          </p:cNvSpPr>
          <p:nvPr/>
        </p:nvSpPr>
        <p:spPr bwMode="auto">
          <a:xfrm>
            <a:off x="400050" y="817563"/>
            <a:ext cx="8388350" cy="830997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</p:spPr>
        <p:txBody>
          <a:bodyPr>
            <a:spAutoFit/>
          </a:bodyPr>
          <a:lstStyle/>
          <a:p>
            <a:r>
              <a:rPr lang="ru-RU" sz="2400" i="1" dirty="0"/>
              <a:t>Какое логическое выражение равносильно выражению </a:t>
            </a:r>
            <a:r>
              <a:rPr lang="en-US" sz="2400" i="1" dirty="0"/>
              <a:t/>
            </a:r>
            <a:br>
              <a:rPr lang="en-US" sz="2400" i="1" dirty="0"/>
            </a:br>
            <a:r>
              <a:rPr lang="ru-RU" sz="2400" i="1" dirty="0" smtClean="0"/>
              <a:t>                            ?</a:t>
            </a:r>
            <a:r>
              <a:rPr lang="en-US" sz="2400" i="1" dirty="0" smtClean="0"/>
              <a:t> </a:t>
            </a:r>
            <a:endParaRPr lang="en-US" sz="2400" i="1" dirty="0"/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3835400" y="1474788"/>
            <a:ext cx="2408238" cy="1728787"/>
          </a:xfrm>
          <a:prstGeom prst="roundRect">
            <a:avLst/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92075">
              <a:buFontTx/>
              <a:buAutoNum type="arabicParenR"/>
              <a:defRPr/>
            </a:pPr>
            <a:r>
              <a:rPr lang="ru-RU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endParaRPr lang="ru-RU" sz="2400" b="1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 marL="92075">
              <a:buFontTx/>
              <a:buAutoNum type="arabicParenR"/>
              <a:defRPr/>
            </a:pPr>
            <a:r>
              <a:rPr lang="ru-RU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endParaRPr lang="ru-RU" sz="2400" b="1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 marL="92075">
              <a:buFontTx/>
              <a:buAutoNum type="arabicParenR"/>
              <a:defRPr/>
            </a:pPr>
            <a:r>
              <a:rPr lang="ru-RU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endParaRPr lang="ru-RU" sz="2400" b="1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 marL="92075">
              <a:buFontTx/>
              <a:buAutoNum type="arabicParenR"/>
              <a:defRPr/>
            </a:pPr>
            <a:r>
              <a:rPr lang="ru-RU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endParaRPr lang="ru-RU" sz="2400" b="1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 marL="92075">
              <a:defRPr/>
            </a:pPr>
            <a:endParaRPr lang="ru-RU"/>
          </a:p>
        </p:txBody>
      </p:sp>
      <p:graphicFrame>
        <p:nvGraphicFramePr>
          <p:cNvPr id="50" name="Object 9"/>
          <p:cNvGraphicFramePr>
            <a:graphicFrameLocks noChangeAspect="1"/>
          </p:cNvGraphicFramePr>
          <p:nvPr/>
        </p:nvGraphicFramePr>
        <p:xfrm>
          <a:off x="4416425" y="1504950"/>
          <a:ext cx="1389063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Формула" r:id="rId4" imgW="660240" imgH="215640" progId="Equation.3">
                  <p:embed/>
                </p:oleObj>
              </mc:Choice>
              <mc:Fallback>
                <p:oleObj name="Формула" r:id="rId4" imgW="660240" imgH="2156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6425" y="1504950"/>
                        <a:ext cx="1389063" cy="450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4440238" y="1863725"/>
          <a:ext cx="112077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Формула" r:id="rId6" imgW="533160" imgH="215640" progId="Equation.3">
                  <p:embed/>
                </p:oleObj>
              </mc:Choice>
              <mc:Fallback>
                <p:oleObj name="Формула" r:id="rId6" imgW="533160" imgH="2156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0238" y="1863725"/>
                        <a:ext cx="1120775" cy="450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/>
        </p:nvSpPr>
        <p:spPr bwMode="auto">
          <a:xfrm>
            <a:off x="4499992" y="2204864"/>
            <a:ext cx="1089025" cy="412750"/>
          </a:xfrm>
          <a:prstGeom prst="rect">
            <a:avLst/>
          </a:prstGeom>
          <a:solidFill>
            <a:srgbClr val="66FF66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4445000" y="2635250"/>
          <a:ext cx="1095375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Формула" r:id="rId8" imgW="520560" imgH="203040" progId="Equation.3">
                  <p:embed/>
                </p:oleObj>
              </mc:Choice>
              <mc:Fallback>
                <p:oleObj name="Формула" r:id="rId8" imgW="520560" imgH="2030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5000" y="2635250"/>
                        <a:ext cx="1095375" cy="423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6"/>
          <p:cNvGraphicFramePr>
            <a:graphicFrameLocks noChangeAspect="1"/>
          </p:cNvGraphicFramePr>
          <p:nvPr/>
        </p:nvGraphicFramePr>
        <p:xfrm>
          <a:off x="774700" y="3449638"/>
          <a:ext cx="1682750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Формула" r:id="rId10" imgW="799920" imgH="266400" progId="Equation.3">
                  <p:embed/>
                </p:oleObj>
              </mc:Choice>
              <mc:Fallback>
                <p:oleObj name="Формула" r:id="rId10" imgW="799920" imgH="2664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700" y="3449638"/>
                        <a:ext cx="1682750" cy="557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7"/>
          <p:cNvGraphicFramePr>
            <a:graphicFrameLocks noChangeAspect="1"/>
          </p:cNvGraphicFramePr>
          <p:nvPr/>
        </p:nvGraphicFramePr>
        <p:xfrm>
          <a:off x="2414588" y="3448050"/>
          <a:ext cx="13874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" name="Формула" r:id="rId12" imgW="660240" imgH="241200" progId="Equation.3">
                  <p:embed/>
                </p:oleObj>
              </mc:Choice>
              <mc:Fallback>
                <p:oleObj name="Формула" r:id="rId12" imgW="660240" imgH="241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4588" y="3448050"/>
                        <a:ext cx="1387475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7"/>
          <p:cNvGraphicFramePr>
            <a:graphicFrameLocks noChangeAspect="1"/>
          </p:cNvGraphicFramePr>
          <p:nvPr/>
        </p:nvGraphicFramePr>
        <p:xfrm>
          <a:off x="3770313" y="3498850"/>
          <a:ext cx="1093787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Формула" r:id="rId14" imgW="520560" imgH="215640" progId="Equation.3">
                  <p:embed/>
                </p:oleObj>
              </mc:Choice>
              <mc:Fallback>
                <p:oleObj name="Формула" r:id="rId14" imgW="520560" imgH="2156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0313" y="3498850"/>
                        <a:ext cx="1093787" cy="452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4"/>
          <p:cNvGraphicFramePr>
            <a:graphicFrameLocks noChangeAspect="1"/>
          </p:cNvGraphicFramePr>
          <p:nvPr/>
        </p:nvGraphicFramePr>
        <p:xfrm>
          <a:off x="4499992" y="2204864"/>
          <a:ext cx="1093787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name="Формула" r:id="rId16" imgW="520560" imgH="215640" progId="Equation.3">
                  <p:embed/>
                </p:oleObj>
              </mc:Choice>
              <mc:Fallback>
                <p:oleObj name="Формула" r:id="rId16" imgW="520560" imgH="2156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9992" y="2204864"/>
                        <a:ext cx="1093787" cy="449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717550" y="1138238"/>
          <a:ext cx="147002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Формула" r:id="rId18" imgW="698400" imgH="253800" progId="Equation.3">
                  <p:embed/>
                </p:oleObj>
              </mc:Choice>
              <mc:Fallback>
                <p:oleObj name="Формула" r:id="rId18" imgW="698400" imgH="2538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550" y="1138238"/>
                        <a:ext cx="1470025" cy="53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484784"/>
            <a:ext cx="8376082" cy="471086"/>
          </a:xfrm>
        </p:spPr>
        <p:txBody>
          <a:bodyPr>
            <a:normAutofit fontScale="90000"/>
          </a:bodyPr>
          <a:lstStyle/>
          <a:p>
            <a:r>
              <a:rPr lang="ru-RU" sz="5300" dirty="0" smtClean="0">
                <a:solidFill>
                  <a:srgbClr val="FF0000"/>
                </a:solidFill>
              </a:rPr>
              <a:t>Самостоятельно: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 l="16963" t="32281" r="12643" b="18993"/>
          <a:stretch>
            <a:fillRect/>
          </a:stretch>
        </p:blipFill>
        <p:spPr bwMode="auto">
          <a:xfrm>
            <a:off x="0" y="1628800"/>
            <a:ext cx="91440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120</Words>
  <Application>Microsoft Office PowerPoint</Application>
  <PresentationFormat>Экран (4:3)</PresentationFormat>
  <Paragraphs>45</Paragraphs>
  <Slides>8</Slides>
  <Notes>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7" baseType="lpstr">
      <vt:lpstr>Arial</vt:lpstr>
      <vt:lpstr>Calibri</vt:lpstr>
      <vt:lpstr>Courier New</vt:lpstr>
      <vt:lpstr>Symbol</vt:lpstr>
      <vt:lpstr>Wingdings</vt:lpstr>
      <vt:lpstr>Тема Office</vt:lpstr>
      <vt:lpstr>Формула</vt:lpstr>
      <vt:lpstr>Уравнение</vt:lpstr>
      <vt:lpstr>Microsoft Equation 3.0</vt:lpstr>
      <vt:lpstr>Презентация PowerPoint</vt:lpstr>
      <vt:lpstr>Законы алгебры логики</vt:lpstr>
      <vt:lpstr>Упрощение логических выражений</vt:lpstr>
      <vt:lpstr>Задание 1. Упростить выражение:                       </vt:lpstr>
      <vt:lpstr>Задание 2. Упростить выражение:                       </vt:lpstr>
      <vt:lpstr>3) Упрощение логических выражений</vt:lpstr>
      <vt:lpstr>Задачи (упрощение)</vt:lpstr>
      <vt:lpstr>Самостоятельно:  </vt:lpstr>
    </vt:vector>
  </TitlesOfParts>
  <Company>Ya Blondinko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aantonyuk</dc:creator>
  <cp:lastModifiedBy>Пользователь Windows</cp:lastModifiedBy>
  <cp:revision>3</cp:revision>
  <dcterms:created xsi:type="dcterms:W3CDTF">2016-09-28T03:22:48Z</dcterms:created>
  <dcterms:modified xsi:type="dcterms:W3CDTF">2017-12-02T00:42:46Z</dcterms:modified>
</cp:coreProperties>
</file>