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</p:sldMasterIdLst>
  <p:notesMasterIdLst>
    <p:notesMasterId r:id="rId28"/>
  </p:notesMasterIdLst>
  <p:sldIdLst>
    <p:sldId id="256" r:id="rId10"/>
    <p:sldId id="392" r:id="rId11"/>
    <p:sldId id="257" r:id="rId12"/>
    <p:sldId id="393" r:id="rId13"/>
    <p:sldId id="394" r:id="rId14"/>
    <p:sldId id="258" r:id="rId15"/>
    <p:sldId id="259" r:id="rId16"/>
    <p:sldId id="260" r:id="rId17"/>
    <p:sldId id="262" r:id="rId18"/>
    <p:sldId id="261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5" r:id="rId27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pitchFamily="34" charset="0"/>
        <a:ea typeface="MS Gothic" pitchFamily="49" charset="-128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pitchFamily="34" charset="0"/>
        <a:ea typeface="MS Gothic" pitchFamily="49" charset="-128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pitchFamily="34" charset="0"/>
        <a:ea typeface="MS Gothic" pitchFamily="49" charset="-128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pitchFamily="34" charset="0"/>
        <a:ea typeface="MS Gothic" pitchFamily="49" charset="-128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pitchFamily="34" charset="0"/>
        <a:ea typeface="MS Gothic" pitchFamily="49" charset="-128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MS Gothic" pitchFamily="49" charset="-128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MS Gothic" pitchFamily="49" charset="-128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MS Gothic" pitchFamily="49" charset="-128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itchFamily="34" charset="0"/>
        <a:ea typeface="MS Gothic" pitchFamily="49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DBBE7"/>
    <a:srgbClr val="D2FCFE"/>
    <a:srgbClr val="00007A"/>
    <a:srgbClr val="FEE8F7"/>
    <a:srgbClr val="FF66CC"/>
    <a:srgbClr val="FF0066"/>
    <a:srgbClr val="99FFCC"/>
    <a:srgbClr val="FF99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0454" autoAdjust="0"/>
    <p:restoredTop sz="94660"/>
  </p:normalViewPr>
  <p:slideViewPr>
    <p:cSldViewPr>
      <p:cViewPr varScale="1">
        <p:scale>
          <a:sx n="99" d="100"/>
          <a:sy n="99" d="100"/>
        </p:scale>
        <p:origin x="-438" y="-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31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32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33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34" name="AutoShape 5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35" name="AutoShape 6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36" name="AutoShape 7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37" name="AutoShape 8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38" name="AutoShape 9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39" name="AutoShape 10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40" name="AutoShape 1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41" name="AutoShape 1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42" name="AutoShape 1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43" name="AutoShape 1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44" name="AutoShape 15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45" name="AutoShape 16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46" name="AutoShape 17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47" name="AutoShape 18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48" name="Rectangle 19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401763" y="914400"/>
            <a:ext cx="4025900" cy="312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10260" name="Rectangle 20"/>
          <p:cNvSpPr>
            <a:spLocks noGrp="1" noChangeArrowheads="1"/>
          </p:cNvSpPr>
          <p:nvPr>
            <p:ph type="body"/>
          </p:nvPr>
        </p:nvSpPr>
        <p:spPr bwMode="auto">
          <a:xfrm>
            <a:off x="1046163" y="4352925"/>
            <a:ext cx="4740275" cy="3448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259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25956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8FA9CB51-44A9-43DE-A367-84796DAF1B9F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51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35172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68178B3-3977-4B12-886C-B265DAEB065B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10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61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36196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E1A7E01-10C9-428D-B7D1-ECBD4D09210C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11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721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37220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D0FA6694-64D0-43CA-9705-757449FB5254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12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82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38244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A181714-9C4F-46EF-89F4-BE7B4E35965E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13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926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39268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596E81F-3A9D-41D0-A41E-D651C75F3944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14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4029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40292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1C64DA0-6945-4B7B-A98C-1CBF8D9E25DB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15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4131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41316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E2B5D5A1-D80A-4BBF-BCDA-7C5C15402E26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16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423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42340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F8E31A08-9CE6-4991-A60E-C05BE8F0AABD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17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433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43364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ACC6730-19CB-4052-8B7A-66BC9DF85667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18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269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26980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2FF20A43-CCB0-4079-BDEF-409BE0BD70A2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280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28004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7E79A6E4-5702-479E-9B57-489BA957B675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2902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29028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04E8517B-5393-420E-8016-4C1624E75A1F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4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00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30052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2357F4F5-0485-4235-AFFD-1CC2FC582896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5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10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31076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D3C1823E-A19D-49FB-8F28-CEEEBAD38668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6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20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32100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66326A94-2105-4544-995A-7CD7B5338801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7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31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33124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FF5D72B0-6D82-4178-AE02-9525FBDA6F96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8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341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134148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8489B272-719D-48DD-AF1D-754D83590A83}" type="slidenum">
              <a:rPr lang="ru-RU" sz="1200">
                <a:solidFill>
                  <a:srgbClr val="000000"/>
                </a:solidFill>
                <a:latin typeface="Times New Roman" pitchFamily="18" charset="0"/>
              </a:rPr>
              <a:pPr algn="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9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A3E8D-5514-4D7B-B6BD-A5055B9CF88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73658-911E-498E-B5D3-D0B8FC6175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41288"/>
            <a:ext cx="8199438" cy="196850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05588" y="174625"/>
            <a:ext cx="2047875" cy="58054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74625"/>
            <a:ext cx="5995988" cy="58054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F93A9-A4BA-4A95-9A78-7358FEEC78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5776D-69C5-4E3F-92AE-BD2267CF8A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3125E-BE92-4A3A-8F43-513D6D4FC8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5A30F-171E-49C1-A69D-AFC8BA7721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21138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0738" y="1481138"/>
            <a:ext cx="402272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06566-033D-440B-A320-73A47F08CB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90CC9-25AC-408A-9CC6-BB03E2434C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633CF-6108-4363-BB7C-A0BA092AF2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8EACB-178E-4D88-A71D-F1181C71CAB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C5CCC-D4C2-4207-894F-FADA3EE4EB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AB34C-296E-4DD5-8D77-A34538A26E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70A62-7A33-4A75-A8E2-14A2F0CE43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5F13F-9A4E-4991-A96E-2B82A9C169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05588" y="174625"/>
            <a:ext cx="2047875" cy="58054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74625"/>
            <a:ext cx="5995988" cy="58054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827DE-4616-4248-B489-068C3C5967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623F3-C7F9-409A-B7FA-E44058EA0B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67B7B-2CFA-4736-A984-A03ED3444DD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02DB0-DFE1-422A-A059-4B227CEF64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21138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0738" y="1481138"/>
            <a:ext cx="402272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672DB-0783-460E-BA69-892C530FA7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5C726-FB32-43A9-B6B0-A57A9010B4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D41B8-78D1-47A2-BC4C-9BBFD188500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A453F-CC57-4690-9F59-116CCCC020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E28B89-4E1B-475D-A881-9ED7245BE4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9673E-3574-4869-A679-7FC5D729002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24750-B1C0-4ADF-87BC-5D6DE48B8B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7362D-F523-4A73-9754-A722409549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05588" y="174625"/>
            <a:ext cx="2047875" cy="58054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74625"/>
            <a:ext cx="5995988" cy="58054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D0DD9-63EC-4248-B950-C8203DC124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32AAD-4A01-4A2E-8457-47E595228D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684B8-0D59-4B76-AE95-3D17A3E757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D2E18-E87F-41CC-B546-6E668B55A0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21138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0738" y="1481138"/>
            <a:ext cx="402272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E4FF4-6AB5-442F-9504-52E14C05DCA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7A0D6-FC44-42BC-A5B0-58ADA82163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1821A1-924D-4757-9F90-CF837543E9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21138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0738" y="1481138"/>
            <a:ext cx="402272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24406-392B-4FF4-BE80-802B5F1E72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1E03A-E870-40C8-85F9-B686416EDC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627F2-A879-4BFE-9530-37009EEC24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FD79C-8655-4304-B5A3-6072747EA8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78EB8-F800-4CCE-95EC-8371FDDC60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05588" y="174625"/>
            <a:ext cx="2047875" cy="58054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74625"/>
            <a:ext cx="5995988" cy="58054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3AF94C-5278-4C8D-BF31-E5B3A5215C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657D8-495A-407F-ACAF-E4C1895E56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9D4D0-9B18-4B4F-8FA0-52A4D64571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A5692-C229-4646-A6F7-4BD0068295D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21138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0738" y="1481138"/>
            <a:ext cx="402272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5C995-258F-43B7-9D16-E4D52659C4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5F268-E717-44D8-99AF-8744537634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B7308-1928-44EC-BE51-8F558E20F7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6F520-578B-45F3-8417-D2263F3726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AC3424-43BB-421E-BB8B-6F0D25A8AE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7F0813-EF42-48EF-8AD0-447D01899A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8F157-F7D3-42C5-854B-924FF73038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02396-60CE-44FF-986A-2DFCC15A5D4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05588" y="174625"/>
            <a:ext cx="2047875" cy="58054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74625"/>
            <a:ext cx="5995988" cy="58054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2EEB3-15DA-4F79-8F14-9E3CE40C62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16312-9D66-44EC-88E5-674215842A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9EC94-3997-45B5-BE3E-62E16F52AE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5CAFD-12F7-426C-BF09-012923ACB1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21138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0738" y="1481138"/>
            <a:ext cx="402272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B37CF-29DD-457C-9E0D-C2A0EE9C54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4DF81-3210-471A-812A-1FE0C4D7EE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1B49C-11F1-41F1-8D69-4788B824EE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ED3C1-38D7-47BB-A354-5364CB14FF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1BDE4A-EF4A-4423-B3D3-3B6F27628D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B76756-2F89-4A43-8964-1733990D1D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D8F85-822D-4A6D-B0FC-4BA6538140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F097D-5DDB-4DD5-B335-E8CD7ECF25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05588" y="174625"/>
            <a:ext cx="2047875" cy="58054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74625"/>
            <a:ext cx="5995988" cy="58054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7E310C-772D-4BFC-82F6-9FF192355A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B52C3-6A7E-47D2-B3DD-9BE9E7401A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8C2A9-3D3E-4601-B222-5E284E1903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5087D2-B4C5-4BDC-A7F9-952D03FB95C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8325E-F6BA-4770-899D-10ADE6C172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2272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2325" y="1604963"/>
            <a:ext cx="402272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E5C4E-FF0E-47BF-8BA3-B2A1922BFA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3AD09-6F00-4B90-9877-86BFFCF848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08E26-3789-4575-85D1-213B0016DA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078B7-645E-44E0-9DE7-C13C620647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C9491-4235-4D89-9460-8083B3E964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A6BAA6-CD48-4C26-B27C-D9642BB790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EF29B-B0B1-4E35-B039-87492B50B7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05588" y="173038"/>
            <a:ext cx="2049462" cy="5930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73038"/>
            <a:ext cx="5995988" cy="5930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A9552-ACD3-4546-9A08-526501815F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8A384-0728-42BE-8F32-4DBD5F6B9F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2890A-046A-4517-9804-5D20977EEC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DDD991-3CA3-4A5A-999E-0835E0A4B6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9CA461-252F-4320-BE6D-B131A2B500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2272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2325" y="1604963"/>
            <a:ext cx="402272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7BFBB-D2C7-4038-B8C3-43910E7BF2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06230-28A7-4CD0-B704-A6062C19D5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9DFCB-3BED-4294-B32E-755C3A57DE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E0F9A-7CD6-4D1C-BF64-37BFAE34AE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FD97C-6EE0-4E2A-B896-9301D34D5D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5DE5B-E461-43A0-AE60-DD1156CB69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8136A-114E-4C8A-BF73-601FE6387A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05588" y="173038"/>
            <a:ext cx="2049462" cy="5930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73038"/>
            <a:ext cx="5995988" cy="5930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D4E2C-7471-4598-9AF2-F5C64F0B03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A4E76-2781-4F61-AAC8-4131AA6D66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2272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2325" y="1604963"/>
            <a:ext cx="4024313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07175" y="-141288"/>
            <a:ext cx="2049463" cy="624522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-141288"/>
            <a:ext cx="5997575" cy="624522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"/>
          <p:cNvSpPr>
            <a:spLocks noChangeArrowheads="1"/>
          </p:cNvSpPr>
          <p:nvPr/>
        </p:nvSpPr>
        <p:spPr bwMode="auto">
          <a:xfrm>
            <a:off x="715963" y="5002213"/>
            <a:ext cx="3802062" cy="1443037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328" y="345"/>
                </a:lnTo>
              </a:path>
            </a:pathLst>
          </a:custGeom>
          <a:solidFill>
            <a:srgbClr val="FF9EBC">
              <a:alpha val="39999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AutoShape 2"/>
          <p:cNvSpPr>
            <a:spLocks noChangeArrowheads="1"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28" name="Group 3"/>
          <p:cNvGrpSpPr>
            <a:grpSpLocks/>
          </p:cNvGrpSpPr>
          <p:nvPr/>
        </p:nvGrpSpPr>
        <p:grpSpPr bwMode="auto">
          <a:xfrm>
            <a:off x="-12700" y="5784850"/>
            <a:ext cx="3411538" cy="1089025"/>
            <a:chOff x="-8" y="3644"/>
            <a:chExt cx="2149" cy="686"/>
          </a:xfrm>
        </p:grpSpPr>
        <p:pic>
          <p:nvPicPr>
            <p:cNvPr id="2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8" y="3644"/>
              <a:ext cx="2150" cy="6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036" name="Text Box 5"/>
            <p:cNvSpPr txBox="1">
              <a:spLocks noChangeArrowheads="1"/>
            </p:cNvSpPr>
            <p:nvPr/>
          </p:nvSpPr>
          <p:spPr bwMode="auto">
            <a:xfrm>
              <a:off x="175" y="4044"/>
              <a:ext cx="1071" cy="22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029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19050" y="5772150"/>
            <a:ext cx="3421063" cy="1109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30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74625"/>
            <a:ext cx="8196263" cy="13160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3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1138"/>
            <a:ext cx="8196263" cy="4498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dt"/>
          </p:nvPr>
        </p:nvSpPr>
        <p:spPr bwMode="auto">
          <a:xfrm>
            <a:off x="6727825" y="6408738"/>
            <a:ext cx="1885950" cy="331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000">
                <a:solidFill>
                  <a:srgbClr val="000000"/>
                </a:solidFill>
                <a:latin typeface="+mn-lt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/>
          </p:nvPr>
        </p:nvSpPr>
        <p:spPr bwMode="auto">
          <a:xfrm>
            <a:off x="8647113" y="6408738"/>
            <a:ext cx="333375" cy="331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000">
                <a:solidFill>
                  <a:srgbClr val="000000"/>
                </a:solidFill>
                <a:latin typeface="+mn-lt"/>
                <a:ea typeface="MS Gothic" charset="-128"/>
              </a:defRPr>
            </a:lvl1pPr>
          </a:lstStyle>
          <a:p>
            <a:pPr>
              <a:defRPr/>
            </a:pPr>
            <a:fld id="{D383E8A6-9902-4C0B-985A-0A9ACCF39E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25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3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1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19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1"/>
          <p:cNvSpPr>
            <a:spLocks noChangeArrowheads="1"/>
          </p:cNvSpPr>
          <p:nvPr/>
        </p:nvSpPr>
        <p:spPr bwMode="auto">
          <a:xfrm>
            <a:off x="0" y="4664075"/>
            <a:ext cx="9150350" cy="1588"/>
          </a:xfrm>
          <a:prstGeom prst="rtTriangle">
            <a:avLst/>
          </a:prstGeom>
          <a:gradFill rotWithShape="0">
            <a:gsLst>
              <a:gs pos="0">
                <a:srgbClr val="FF4192"/>
              </a:gs>
              <a:gs pos="50000">
                <a:srgbClr val="CD004E"/>
              </a:gs>
              <a:gs pos="100000">
                <a:srgbClr val="FF4192"/>
              </a:gs>
            </a:gsLst>
            <a:lin ang="30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051" name="Group 2"/>
          <p:cNvGrpSpPr>
            <a:grpSpLocks/>
          </p:cNvGrpSpPr>
          <p:nvPr/>
        </p:nvGrpSpPr>
        <p:grpSpPr bwMode="auto">
          <a:xfrm>
            <a:off x="-3175" y="4953000"/>
            <a:ext cx="9144000" cy="1908175"/>
            <a:chOff x="-2" y="3120"/>
            <a:chExt cx="5760" cy="1202"/>
          </a:xfrm>
        </p:grpSpPr>
        <p:sp>
          <p:nvSpPr>
            <p:cNvPr id="2057" name="AutoShape 3"/>
            <p:cNvSpPr>
              <a:spLocks noChangeArrowheads="1"/>
            </p:cNvSpPr>
            <p:nvPr/>
          </p:nvSpPr>
          <p:spPr bwMode="auto">
            <a:xfrm>
              <a:off x="1067" y="3120"/>
              <a:ext cx="4688" cy="306"/>
            </a:xfrm>
            <a:custGeom>
              <a:avLst/>
              <a:gdLst>
                <a:gd name="T0" fmla="*/ 4661 w 4697"/>
                <a:gd name="T1" fmla="*/ 0 h 367"/>
                <a:gd name="T2" fmla="*/ 4661 w 4697"/>
                <a:gd name="T3" fmla="*/ 178 h 367"/>
                <a:gd name="T4" fmla="*/ 0 w 4697"/>
                <a:gd name="T5" fmla="*/ 106 h 367"/>
                <a:gd name="T6" fmla="*/ 4661 w 4697"/>
                <a:gd name="T7" fmla="*/ 0 h 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697"/>
                <a:gd name="T13" fmla="*/ 0 h 367"/>
                <a:gd name="T14" fmla="*/ 4697 w 4697"/>
                <a:gd name="T15" fmla="*/ 367 h 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rgbClr val="FF9EBC">
                <a:alpha val="39999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8" name="AutoShape 4"/>
            <p:cNvSpPr>
              <a:spLocks noChangeArrowheads="1"/>
            </p:cNvSpPr>
            <p:nvPr/>
          </p:nvSpPr>
          <p:spPr bwMode="auto">
            <a:xfrm>
              <a:off x="29" y="3298"/>
              <a:ext cx="5727" cy="495"/>
            </a:xfrm>
            <a:custGeom>
              <a:avLst/>
              <a:gdLst>
                <a:gd name="T0" fmla="*/ 0 w 5760"/>
                <a:gd name="T1" fmla="*/ 0 h 528"/>
                <a:gd name="T2" fmla="*/ 5629 w 5760"/>
                <a:gd name="T3" fmla="*/ 0 h 528"/>
                <a:gd name="T4" fmla="*/ 5629 w 5760"/>
                <a:gd name="T5" fmla="*/ 40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" name="Group 5"/>
            <p:cNvGrpSpPr>
              <a:grpSpLocks/>
            </p:cNvGrpSpPr>
            <p:nvPr/>
          </p:nvGrpSpPr>
          <p:grpSpPr bwMode="auto">
            <a:xfrm>
              <a:off x="2" y="3145"/>
              <a:ext cx="5755" cy="1177"/>
              <a:chOff x="2" y="3145"/>
              <a:chExt cx="5755" cy="1177"/>
            </a:xfrm>
          </p:grpSpPr>
          <p:pic>
            <p:nvPicPr>
              <p:cNvPr id="3" name="Picture 6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2" y="3145"/>
                <a:ext cx="5756" cy="117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sp>
            <p:nvSpPr>
              <p:cNvPr id="2062" name="Text Box 7"/>
              <p:cNvSpPr txBox="1">
                <a:spLocks noChangeArrowheads="1"/>
              </p:cNvSpPr>
              <p:nvPr/>
            </p:nvSpPr>
            <p:spPr bwMode="auto">
              <a:xfrm>
                <a:off x="5" y="3150"/>
                <a:ext cx="1" cy="1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2060" name="Picture 8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-2" y="3141"/>
              <a:ext cx="5761" cy="51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</p:grpSp>
      <p:sp>
        <p:nvSpPr>
          <p:cNvPr id="205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74625"/>
            <a:ext cx="8196263" cy="1341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3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1138"/>
            <a:ext cx="8196263" cy="4498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/>
          </p:nvPr>
        </p:nvSpPr>
        <p:spPr bwMode="auto">
          <a:xfrm>
            <a:off x="6727825" y="6408738"/>
            <a:ext cx="1885950" cy="331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z="1000">
                <a:solidFill>
                  <a:srgbClr val="FFFFFF"/>
                </a:solidFill>
                <a:latin typeface="+mn-lt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5" name="Text Box 12"/>
          <p:cNvSpPr txBox="1">
            <a:spLocks noChangeArrowheads="1"/>
          </p:cNvSpPr>
          <p:nvPr/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/>
          </p:nvPr>
        </p:nvSpPr>
        <p:spPr bwMode="auto">
          <a:xfrm>
            <a:off x="8647113" y="6408738"/>
            <a:ext cx="333375" cy="331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defRPr sz="1000">
                <a:solidFill>
                  <a:srgbClr val="FFFFFF"/>
                </a:solidFill>
                <a:latin typeface="+mn-lt"/>
                <a:ea typeface="MS Gothic" charset="-128"/>
              </a:defRPr>
            </a:lvl1pPr>
          </a:lstStyle>
          <a:p>
            <a:pPr>
              <a:defRPr/>
            </a:pPr>
            <a:fld id="{4D6BEC4E-AB58-4CB7-9ED5-ADB2692DDA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25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3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1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19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1"/>
          <p:cNvSpPr>
            <a:spLocks noChangeArrowheads="1"/>
          </p:cNvSpPr>
          <p:nvPr/>
        </p:nvSpPr>
        <p:spPr bwMode="auto">
          <a:xfrm>
            <a:off x="715963" y="5002213"/>
            <a:ext cx="3802062" cy="1443037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328" y="345"/>
                </a:lnTo>
              </a:path>
            </a:pathLst>
          </a:custGeom>
          <a:solidFill>
            <a:srgbClr val="FF9EBC">
              <a:alpha val="39999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AutoShape 2"/>
          <p:cNvSpPr>
            <a:spLocks noChangeArrowheads="1"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076" name="Group 3"/>
          <p:cNvGrpSpPr>
            <a:grpSpLocks/>
          </p:cNvGrpSpPr>
          <p:nvPr/>
        </p:nvGrpSpPr>
        <p:grpSpPr bwMode="auto">
          <a:xfrm>
            <a:off x="-12700" y="5784850"/>
            <a:ext cx="3411538" cy="1089025"/>
            <a:chOff x="-8" y="3644"/>
            <a:chExt cx="2149" cy="686"/>
          </a:xfrm>
        </p:grpSpPr>
        <p:pic>
          <p:nvPicPr>
            <p:cNvPr id="2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8" y="3644"/>
              <a:ext cx="2150" cy="6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086" name="Text Box 5"/>
            <p:cNvSpPr txBox="1">
              <a:spLocks noChangeArrowheads="1"/>
            </p:cNvSpPr>
            <p:nvPr/>
          </p:nvSpPr>
          <p:spPr bwMode="auto">
            <a:xfrm>
              <a:off x="175" y="4044"/>
              <a:ext cx="1071" cy="22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077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19050" y="5772150"/>
            <a:ext cx="3421063" cy="1109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078" name="AutoShape 7"/>
          <p:cNvSpPr>
            <a:spLocks noChangeArrowheads="1"/>
          </p:cNvSpPr>
          <p:nvPr/>
        </p:nvSpPr>
        <p:spPr bwMode="auto"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rotWithShape="0">
            <a:gsLst>
              <a:gs pos="0">
                <a:srgbClr val="FF7AA9"/>
              </a:gs>
              <a:gs pos="100000">
                <a:srgbClr val="E0166B"/>
              </a:gs>
            </a:gsLst>
            <a:lin ang="16200000" scaled="1"/>
          </a:gradFill>
          <a:ln w="3240">
            <a:solidFill>
              <a:srgbClr val="BC2665"/>
            </a:solidFill>
            <a:miter lim="800000"/>
            <a:headEnd/>
            <a:tailEnd/>
          </a:ln>
          <a:effectLst>
            <a:outerShdw dist="12600" dir="5400000" algn="ctr" rotWithShape="0">
              <a:srgbClr val="000000">
                <a:alpha val="4603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9" name="AutoShape 8"/>
          <p:cNvSpPr>
            <a:spLocks noChangeArrowheads="1"/>
          </p:cNvSpPr>
          <p:nvPr/>
        </p:nvSpPr>
        <p:spPr bwMode="auto"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rotWithShape="0">
            <a:gsLst>
              <a:gs pos="0">
                <a:srgbClr val="FF7AA9"/>
              </a:gs>
              <a:gs pos="100000">
                <a:srgbClr val="E0166B"/>
              </a:gs>
            </a:gsLst>
            <a:lin ang="16200000" scaled="1"/>
          </a:gradFill>
          <a:ln w="3240">
            <a:solidFill>
              <a:srgbClr val="BC2665"/>
            </a:solidFill>
            <a:miter lim="800000"/>
            <a:headEnd/>
            <a:tailEnd/>
          </a:ln>
          <a:effectLst>
            <a:outerShdw dist="12600" dir="5400000" algn="ctr" rotWithShape="0">
              <a:srgbClr val="000000">
                <a:alpha val="4603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0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74625"/>
            <a:ext cx="8196263" cy="1341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3081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1138"/>
            <a:ext cx="8196263" cy="4498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dt"/>
          </p:nvPr>
        </p:nvSpPr>
        <p:spPr bwMode="auto">
          <a:xfrm>
            <a:off x="6727825" y="6408738"/>
            <a:ext cx="1885950" cy="331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latin typeface="+mn-lt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sldNum"/>
          </p:nvPr>
        </p:nvSpPr>
        <p:spPr bwMode="auto">
          <a:xfrm>
            <a:off x="8647113" y="6408738"/>
            <a:ext cx="333375" cy="331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defRPr sz="1000">
                <a:solidFill>
                  <a:srgbClr val="000000"/>
                </a:solidFill>
                <a:latin typeface="+mn-lt"/>
                <a:ea typeface="MS Gothic" charset="-128"/>
              </a:defRPr>
            </a:lvl1pPr>
          </a:lstStyle>
          <a:p>
            <a:pPr>
              <a:defRPr/>
            </a:pPr>
            <a:fld id="{5D1A6EA8-9F34-4D5C-9A1C-5272B5AF48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25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3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1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19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74625"/>
            <a:ext cx="8196263" cy="1341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1138"/>
            <a:ext cx="8196263" cy="4498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727825" y="6408738"/>
            <a:ext cx="1885950" cy="331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latin typeface="+mn-lt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647113" y="6408738"/>
            <a:ext cx="333375" cy="331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defRPr sz="1000">
                <a:solidFill>
                  <a:srgbClr val="000000"/>
                </a:solidFill>
                <a:latin typeface="+mn-lt"/>
                <a:ea typeface="MS Gothic" charset="-128"/>
              </a:defRPr>
            </a:lvl1pPr>
          </a:lstStyle>
          <a:p>
            <a:pPr>
              <a:defRPr/>
            </a:pPr>
            <a:fld id="{562619E1-F5D5-40E6-B382-77A5062E30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25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3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1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19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74625"/>
            <a:ext cx="8196263" cy="1341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1138"/>
            <a:ext cx="8196263" cy="4498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727825" y="6408738"/>
            <a:ext cx="1885950" cy="331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latin typeface="+mn-lt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647113" y="6408738"/>
            <a:ext cx="333375" cy="331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defRPr sz="1000">
                <a:solidFill>
                  <a:srgbClr val="000000"/>
                </a:solidFill>
                <a:latin typeface="+mn-lt"/>
                <a:ea typeface="MS Gothic" charset="-128"/>
              </a:defRPr>
            </a:lvl1pPr>
          </a:lstStyle>
          <a:p>
            <a:pPr>
              <a:defRPr/>
            </a:pPr>
            <a:fld id="{5DEE4590-8CA0-4E95-A493-713F6C6A78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25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3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1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19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1"/>
          <p:cNvSpPr>
            <a:spLocks noChangeArrowheads="1"/>
          </p:cNvSpPr>
          <p:nvPr/>
        </p:nvSpPr>
        <p:spPr bwMode="auto">
          <a:xfrm>
            <a:off x="715963" y="5002213"/>
            <a:ext cx="3802062" cy="1443037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328" y="345"/>
                </a:lnTo>
              </a:path>
            </a:pathLst>
          </a:custGeom>
          <a:solidFill>
            <a:srgbClr val="FF9EBC">
              <a:alpha val="39999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47" name="AutoShape 2"/>
          <p:cNvSpPr>
            <a:spLocks noChangeArrowheads="1"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6148" name="Group 3"/>
          <p:cNvGrpSpPr>
            <a:grpSpLocks/>
          </p:cNvGrpSpPr>
          <p:nvPr/>
        </p:nvGrpSpPr>
        <p:grpSpPr bwMode="auto">
          <a:xfrm>
            <a:off x="-12700" y="5784850"/>
            <a:ext cx="3411538" cy="1089025"/>
            <a:chOff x="-8" y="3644"/>
            <a:chExt cx="2149" cy="686"/>
          </a:xfrm>
        </p:grpSpPr>
        <p:pic>
          <p:nvPicPr>
            <p:cNvPr id="2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-8" y="3644"/>
              <a:ext cx="2150" cy="6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6158" name="Text Box 5"/>
            <p:cNvSpPr txBox="1">
              <a:spLocks noChangeArrowheads="1"/>
            </p:cNvSpPr>
            <p:nvPr/>
          </p:nvSpPr>
          <p:spPr bwMode="auto">
            <a:xfrm>
              <a:off x="175" y="4044"/>
              <a:ext cx="1071" cy="22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19050" y="5772150"/>
            <a:ext cx="3421063" cy="1109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150" name="AutoShape 7"/>
          <p:cNvSpPr>
            <a:spLocks noChangeArrowheads="1"/>
          </p:cNvSpPr>
          <p:nvPr/>
        </p:nvSpPr>
        <p:spPr bwMode="auto"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rotWithShape="0">
            <a:gsLst>
              <a:gs pos="0">
                <a:srgbClr val="FF7AA9"/>
              </a:gs>
              <a:gs pos="100000">
                <a:srgbClr val="E0166B"/>
              </a:gs>
            </a:gsLst>
            <a:lin ang="16200000" scaled="1"/>
          </a:gradFill>
          <a:ln w="3240">
            <a:solidFill>
              <a:srgbClr val="BC2665"/>
            </a:solidFill>
            <a:miter lim="800000"/>
            <a:headEnd/>
            <a:tailEnd/>
          </a:ln>
          <a:effectLst>
            <a:outerShdw dist="12600" dir="5400000" algn="ctr" rotWithShape="0">
              <a:srgbClr val="000000">
                <a:alpha val="4603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6151" name="AutoShape 8"/>
          <p:cNvSpPr>
            <a:spLocks noChangeArrowheads="1"/>
          </p:cNvSpPr>
          <p:nvPr/>
        </p:nvSpPr>
        <p:spPr bwMode="auto"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rotWithShape="0">
            <a:gsLst>
              <a:gs pos="0">
                <a:srgbClr val="FF7AA9"/>
              </a:gs>
              <a:gs pos="100000">
                <a:srgbClr val="E0166B"/>
              </a:gs>
            </a:gsLst>
            <a:lin ang="16200000" scaled="1"/>
          </a:gradFill>
          <a:ln w="3240">
            <a:solidFill>
              <a:srgbClr val="BC2665"/>
            </a:solidFill>
            <a:miter lim="800000"/>
            <a:headEnd/>
            <a:tailEnd/>
          </a:ln>
          <a:effectLst>
            <a:outerShdw dist="12600" dir="5400000" algn="ctr" rotWithShape="0">
              <a:srgbClr val="000000">
                <a:alpha val="4603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615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74625"/>
            <a:ext cx="8196263" cy="1341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6153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1138"/>
            <a:ext cx="8196263" cy="4498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dt"/>
          </p:nvPr>
        </p:nvSpPr>
        <p:spPr bwMode="auto">
          <a:xfrm>
            <a:off x="6727825" y="6408738"/>
            <a:ext cx="1885950" cy="331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z="1000">
                <a:solidFill>
                  <a:srgbClr val="000000"/>
                </a:solidFill>
                <a:latin typeface="+mn-lt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ldNum"/>
          </p:nvPr>
        </p:nvSpPr>
        <p:spPr bwMode="auto">
          <a:xfrm>
            <a:off x="8647113" y="6408738"/>
            <a:ext cx="333375" cy="331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defRPr sz="1000">
                <a:solidFill>
                  <a:srgbClr val="000000"/>
                </a:solidFill>
                <a:latin typeface="+mn-lt"/>
                <a:ea typeface="MS Gothic" charset="-128"/>
              </a:defRPr>
            </a:lvl1pPr>
          </a:lstStyle>
          <a:p>
            <a:pPr>
              <a:defRPr/>
            </a:pPr>
            <a:fld id="{C3C74E5F-3F90-4E81-9606-5AD8BD1B12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25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3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1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19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73038"/>
            <a:ext cx="8197850" cy="1341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197850" cy="4498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6813"/>
            <a:ext cx="2098675" cy="441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375" y="6246813"/>
            <a:ext cx="2867025" cy="441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75" y="6246813"/>
            <a:ext cx="2098675" cy="441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</a:defRPr>
            </a:lvl1pPr>
          </a:lstStyle>
          <a:p>
            <a:pPr>
              <a:defRPr/>
            </a:pPr>
            <a:fld id="{1571C9FA-67AC-4A96-80FA-C1FB4AABEA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25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3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1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19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73038"/>
            <a:ext cx="8197850" cy="1341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197850" cy="4498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6813"/>
            <a:ext cx="2098675" cy="441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375" y="6246813"/>
            <a:ext cx="2867025" cy="441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75" y="6246813"/>
            <a:ext cx="2098675" cy="441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</a:defRPr>
            </a:lvl1pPr>
          </a:lstStyle>
          <a:p>
            <a:pPr>
              <a:defRPr/>
            </a:pPr>
            <a:fld id="{639E8AA0-EADA-49AA-BB8B-F8F3651255C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5pPr>
      <a:lvl6pPr marL="25146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6pPr>
      <a:lvl7pPr marL="29718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7pPr>
      <a:lvl8pPr marL="34290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8pPr>
      <a:lvl9pPr marL="3886200" indent="-228600" algn="l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100" b="1">
          <a:solidFill>
            <a:srgbClr val="666666"/>
          </a:solidFill>
          <a:latin typeface="Lucida Sans Unicode" pitchFamily="32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325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3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1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19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3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1"/>
          <p:cNvSpPr>
            <a:spLocks noChangeShapeType="1"/>
          </p:cNvSpPr>
          <p:nvPr/>
        </p:nvSpPr>
        <p:spPr bwMode="auto">
          <a:xfrm>
            <a:off x="557213" y="6378575"/>
            <a:ext cx="8083550" cy="1588"/>
          </a:xfrm>
          <a:prstGeom prst="line">
            <a:avLst/>
          </a:prstGeom>
          <a:noFill/>
          <a:ln w="36000">
            <a:solidFill>
              <a:srgbClr val="263E6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9" name="Line 2"/>
          <p:cNvSpPr>
            <a:spLocks noChangeShapeType="1"/>
          </p:cNvSpPr>
          <p:nvPr/>
        </p:nvSpPr>
        <p:spPr bwMode="auto">
          <a:xfrm>
            <a:off x="557213" y="1154113"/>
            <a:ext cx="8083550" cy="1587"/>
          </a:xfrm>
          <a:prstGeom prst="line">
            <a:avLst/>
          </a:prstGeom>
          <a:noFill/>
          <a:ln w="36000">
            <a:solidFill>
              <a:srgbClr val="263E6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557213" y="6484938"/>
            <a:ext cx="2336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9pPr>
          </a:lstStyle>
          <a:p>
            <a:pPr eaLnBrk="1" hangingPunct="1">
              <a:defRPr/>
            </a:pPr>
            <a:r>
              <a:rPr lang="ru-RU" dirty="0" smtClean="0">
                <a:solidFill>
                  <a:srgbClr val="000000"/>
                </a:solidFill>
              </a:rPr>
              <a:t>  </a:t>
            </a: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7723188" y="6454775"/>
            <a:ext cx="9937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9pPr>
          </a:lstStyle>
          <a:p>
            <a:pPr algn="r" eaLnBrk="1" hangingPunct="1">
              <a:defRPr/>
            </a:pPr>
            <a:fld id="{A59D1FA4-E167-4FA9-8E50-D8E0A6D19CBB}" type="slidenum">
              <a:rPr lang="ru-RU" smtClean="0">
                <a:solidFill>
                  <a:srgbClr val="000000"/>
                </a:solidFill>
              </a:rPr>
              <a:pPr algn="r" eaLnBrk="1" hangingPunct="1">
                <a:defRPr/>
              </a:pPr>
              <a:t>‹#›</a:t>
            </a:fld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9222" name="AutoShape 5"/>
          <p:cNvSpPr>
            <a:spLocks noChangeArrowheads="1"/>
          </p:cNvSpPr>
          <p:nvPr/>
        </p:nvSpPr>
        <p:spPr bwMode="auto">
          <a:xfrm>
            <a:off x="617538" y="422275"/>
            <a:ext cx="558800" cy="558800"/>
          </a:xfrm>
          <a:prstGeom prst="roundRect">
            <a:avLst>
              <a:gd name="adj" fmla="val 282"/>
            </a:avLst>
          </a:prstGeom>
          <a:noFill/>
          <a:ln w="36000">
            <a:solidFill>
              <a:srgbClr val="263E6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AutoShape 6"/>
          <p:cNvSpPr>
            <a:spLocks noChangeArrowheads="1"/>
          </p:cNvSpPr>
          <p:nvPr/>
        </p:nvSpPr>
        <p:spPr bwMode="auto">
          <a:xfrm>
            <a:off x="782638" y="258763"/>
            <a:ext cx="558800" cy="558800"/>
          </a:xfrm>
          <a:prstGeom prst="roundRect">
            <a:avLst>
              <a:gd name="adj" fmla="val 282"/>
            </a:avLst>
          </a:prstGeom>
          <a:noFill/>
          <a:ln w="36000">
            <a:solidFill>
              <a:srgbClr val="263E6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4" name="AutoShape 7"/>
          <p:cNvSpPr>
            <a:spLocks noChangeArrowheads="1"/>
          </p:cNvSpPr>
          <p:nvPr/>
        </p:nvSpPr>
        <p:spPr bwMode="auto">
          <a:xfrm>
            <a:off x="977900" y="520700"/>
            <a:ext cx="558800" cy="558800"/>
          </a:xfrm>
          <a:prstGeom prst="roundRect">
            <a:avLst>
              <a:gd name="adj" fmla="val 282"/>
            </a:avLst>
          </a:prstGeom>
          <a:noFill/>
          <a:ln w="36000">
            <a:solidFill>
              <a:srgbClr val="263E6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141288"/>
            <a:ext cx="8199438" cy="19685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9226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199438" cy="4498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792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xStyles>
    <p:titleStyle>
      <a:lvl1pPr algn="ctr" defTabSz="449263" rtl="0" eaLnBrk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Bitstream Vera Serif" pitchFamily="16" charset="0"/>
          <a:ea typeface="msmincho" charset="0"/>
          <a:cs typeface="msmincho" charset="0"/>
        </a:defRPr>
      </a:lvl2pPr>
      <a:lvl3pPr algn="ctr" defTabSz="449263" rtl="0" eaLnBrk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Bitstream Vera Serif" pitchFamily="16" charset="0"/>
          <a:ea typeface="msmincho" charset="0"/>
          <a:cs typeface="msmincho" charset="0"/>
        </a:defRPr>
      </a:lvl3pPr>
      <a:lvl4pPr algn="ctr" defTabSz="449263" rtl="0" eaLnBrk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Bitstream Vera Serif" pitchFamily="16" charset="0"/>
          <a:ea typeface="msmincho" charset="0"/>
          <a:cs typeface="msmincho" charset="0"/>
        </a:defRPr>
      </a:lvl4pPr>
      <a:lvl5pPr algn="ctr" defTabSz="449263" rtl="0" eaLnBrk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Bitstream Vera Serif" pitchFamily="16" charset="0"/>
          <a:ea typeface="msmincho" charset="0"/>
          <a:cs typeface="msmincho" charset="0"/>
        </a:defRPr>
      </a:lvl5pPr>
      <a:lvl6pPr marL="2514600" indent="-228600" algn="ctr" defTabSz="449263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Bitstream Vera Serif" pitchFamily="16" charset="0"/>
          <a:ea typeface="msmincho" charset="0"/>
          <a:cs typeface="msmincho" charset="0"/>
        </a:defRPr>
      </a:lvl6pPr>
      <a:lvl7pPr marL="2971800" indent="-228600" algn="ctr" defTabSz="449263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Bitstream Vera Serif" pitchFamily="16" charset="0"/>
          <a:ea typeface="msmincho" charset="0"/>
          <a:cs typeface="msmincho" charset="0"/>
        </a:defRPr>
      </a:lvl7pPr>
      <a:lvl8pPr marL="3429000" indent="-228600" algn="ctr" defTabSz="449263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Bitstream Vera Serif" pitchFamily="16" charset="0"/>
          <a:ea typeface="msmincho" charset="0"/>
          <a:cs typeface="msmincho" charset="0"/>
        </a:defRPr>
      </a:lvl8pPr>
      <a:lvl9pPr marL="3886200" indent="-228600" algn="ctr" defTabSz="449263" rtl="0" fontAlgn="base" hangingPunct="0">
        <a:lnSpc>
          <a:spcPct val="98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Bitstream Vera Serif" pitchFamily="16" charset="0"/>
          <a:ea typeface="msmincho" charset="0"/>
          <a:cs typeface="msmincho" charset="0"/>
        </a:defRPr>
      </a:lvl9pPr>
    </p:titleStyle>
    <p:bodyStyle>
      <a:lvl1pPr marL="342900" indent="-342900" algn="l" defTabSz="449263" rtl="0" eaLnBrk="0" fontAlgn="base" hangingPunct="0">
        <a:lnSpc>
          <a:spcPct val="98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8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98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98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98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 hangingPunct="0">
        <a:lnSpc>
          <a:spcPct val="98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 hangingPunct="0">
        <a:lnSpc>
          <a:spcPct val="98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 hangingPunct="0">
        <a:lnSpc>
          <a:spcPct val="98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 hangingPunct="0">
        <a:lnSpc>
          <a:spcPct val="98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0.xml"/><Relationship Id="rId1" Type="http://schemas.openxmlformats.org/officeDocument/2006/relationships/themeOverride" Target="../theme/themeOverrid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2"/>
          <p:cNvSpPr txBox="1">
            <a:spLocks noChangeArrowheads="1"/>
          </p:cNvSpPr>
          <p:nvPr/>
        </p:nvSpPr>
        <p:spPr bwMode="auto">
          <a:xfrm>
            <a:off x="1079500" y="1989138"/>
            <a:ext cx="7327900" cy="1320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38880" rIns="0" bIns="0" anchor="ctr"/>
          <a:lstStyle/>
          <a:p>
            <a:pPr algn="ctr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b="1">
                <a:solidFill>
                  <a:srgbClr val="00007A"/>
                </a:solidFill>
                <a:latin typeface="Times New Roman" pitchFamily="18" charset="0"/>
              </a:rPr>
              <a:t>Тема</a:t>
            </a:r>
            <a:r>
              <a:rPr lang="ru-RU" sz="4400">
                <a:solidFill>
                  <a:srgbClr val="00007A"/>
                </a:solidFill>
                <a:latin typeface="Times New Roman" pitchFamily="18" charset="0"/>
              </a:rPr>
              <a:t> «Основы логики»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Grp="1" noChangeArrowheads="1"/>
          </p:cNvSpPr>
          <p:nvPr>
            <p:ph type="title"/>
          </p:nvPr>
        </p:nvSpPr>
        <p:spPr>
          <a:xfrm>
            <a:off x="1357313" y="285750"/>
            <a:ext cx="7786687" cy="642938"/>
          </a:xfrm>
        </p:spPr>
        <p:txBody>
          <a:bodyPr lIns="90000" tIns="46800" rIns="90000" bIns="46800"/>
          <a:lstStyle/>
          <a:p>
            <a:pPr eaLnBrk="1"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kern="1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ОСНОВНЫЕ ЛОГИЧЕСКИЕ ОПЕРАЦИИ</a:t>
            </a:r>
          </a:p>
        </p:txBody>
      </p:sp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360363" y="1214438"/>
            <a:ext cx="8640762" cy="4905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 i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b="1" i="1">
                <a:solidFill>
                  <a:srgbClr val="262699"/>
                </a:solidFill>
                <a:latin typeface="Times New Roman" pitchFamily="18" charset="0"/>
              </a:rPr>
              <a:t>Логическое умножение </a:t>
            </a:r>
            <a:r>
              <a:rPr lang="en-US" sz="2600">
                <a:solidFill>
                  <a:srgbClr val="000000"/>
                </a:solidFill>
                <a:latin typeface="Times New Roman" pitchFamily="18" charset="0"/>
              </a:rPr>
              <a:t>(конъюнкция):</a:t>
            </a:r>
          </a:p>
          <a:p>
            <a:pPr lvl="1"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6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в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естественном языке соответствует союзу </a:t>
            </a:r>
            <a:r>
              <a:rPr lang="en-US" sz="2400" b="1">
                <a:solidFill>
                  <a:srgbClr val="00007A"/>
                </a:solidFill>
                <a:latin typeface="Times New Roman" pitchFamily="18" charset="0"/>
              </a:rPr>
              <a:t>и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;</a:t>
            </a:r>
          </a:p>
          <a:p>
            <a:pPr lvl="1"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в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языках программирования </a:t>
            </a:r>
            <a:r>
              <a:rPr lang="en-US" sz="2400" b="1">
                <a:solidFill>
                  <a:srgbClr val="000000"/>
                </a:solidFill>
                <a:latin typeface="Arial Unicode MS" pitchFamily="34" charset="-128"/>
              </a:rPr>
              <a:t>And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Обозначение </a:t>
            </a:r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&amp;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; </a:t>
            </a:r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^</a:t>
            </a:r>
            <a:r>
              <a:rPr lang="en-US" sz="2400" b="1">
                <a:solidFill>
                  <a:srgbClr val="000080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; </a:t>
            </a:r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∙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>
                <a:solidFill>
                  <a:srgbClr val="000000"/>
                </a:solidFill>
                <a:latin typeface="Times New Roman" pitchFamily="18" charset="0"/>
              </a:rPr>
              <a:t>		Таблица истинности:</a:t>
            </a:r>
          </a:p>
          <a:p>
            <a:pPr algn="just"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 b="1">
              <a:solidFill>
                <a:srgbClr val="000000"/>
              </a:solidFill>
              <a:latin typeface="Times New Roman" pitchFamily="18" charset="0"/>
            </a:endParaRPr>
          </a:p>
          <a:p>
            <a:pPr algn="just"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5357813" y="3962400"/>
            <a:ext cx="3314700" cy="2152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7920" rIns="0" bIns="0"/>
          <a:lstStyle/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Times New Roman" pitchFamily="18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</p:txBody>
      </p:sp>
      <p:sp>
        <p:nvSpPr>
          <p:cNvPr id="19461" name="Text Box 58"/>
          <p:cNvSpPr txBox="1">
            <a:spLocks noChangeArrowheads="1"/>
          </p:cNvSpPr>
          <p:nvPr/>
        </p:nvSpPr>
        <p:spPr bwMode="auto">
          <a:xfrm>
            <a:off x="5127625" y="3240088"/>
            <a:ext cx="3252788" cy="425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>
                <a:solidFill>
                  <a:srgbClr val="000000"/>
                </a:solidFill>
                <a:latin typeface="Times New Roman" pitchFamily="18" charset="0"/>
              </a:rPr>
              <a:t>Диаграмма Эйлера-Венна</a:t>
            </a:r>
          </a:p>
        </p:txBody>
      </p:sp>
      <p:grpSp>
        <p:nvGrpSpPr>
          <p:cNvPr id="19462" name="Group 59"/>
          <p:cNvGrpSpPr>
            <a:grpSpLocks/>
          </p:cNvGrpSpPr>
          <p:nvPr/>
        </p:nvGrpSpPr>
        <p:grpSpPr bwMode="auto">
          <a:xfrm>
            <a:off x="5580063" y="4025900"/>
            <a:ext cx="3057525" cy="2090738"/>
            <a:chOff x="3515" y="2536"/>
            <a:chExt cx="1926" cy="1317"/>
          </a:xfrm>
        </p:grpSpPr>
        <p:pic>
          <p:nvPicPr>
            <p:cNvPr id="19489" name="Picture 6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15" y="2536"/>
              <a:ext cx="1927" cy="131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9490" name="Text Box 61"/>
            <p:cNvSpPr txBox="1">
              <a:spLocks noChangeArrowheads="1"/>
            </p:cNvSpPr>
            <p:nvPr/>
          </p:nvSpPr>
          <p:spPr bwMode="auto">
            <a:xfrm>
              <a:off x="3830" y="2963"/>
              <a:ext cx="252" cy="32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5000" rIns="90000" bIns="45000"/>
            <a:lstStyle/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sz="2800" b="1" i="1">
                  <a:solidFill>
                    <a:srgbClr val="000080"/>
                  </a:solidFill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9491" name="Text Box 62"/>
            <p:cNvSpPr txBox="1">
              <a:spLocks noChangeArrowheads="1"/>
            </p:cNvSpPr>
            <p:nvPr/>
          </p:nvSpPr>
          <p:spPr bwMode="auto">
            <a:xfrm>
              <a:off x="4534" y="2948"/>
              <a:ext cx="754" cy="33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5000" rIns="90000" bIns="45000"/>
            <a:lstStyle/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sz="2800" b="1" i="1">
                  <a:solidFill>
                    <a:srgbClr val="000080"/>
                  </a:solidFill>
                  <a:latin typeface="Times New Roman" pitchFamily="18" charset="0"/>
                </a:rPr>
                <a:t>B</a:t>
              </a:r>
            </a:p>
          </p:txBody>
        </p:sp>
      </p:grp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928688" y="3611563"/>
          <a:ext cx="3000375" cy="260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01126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7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S Gothic" charset="-128"/>
                        </a:rPr>
                        <a:t>A</a:t>
                      </a:r>
                    </a:p>
                  </a:txBody>
                  <a:tcPr marL="89999" marR="89999" marT="524485" marB="467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7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S Gothic" charset="-128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S Gothic" charset="-128"/>
                        </a:rPr>
                        <a:t>B</a:t>
                      </a:r>
                    </a:p>
                  </a:txBody>
                  <a:tcPr marL="89999" marR="89999" marT="524485" marB="467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7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S Gothic" charset="-128"/>
                        </a:rPr>
                        <a:t>A</a:t>
                      </a:r>
                      <a:r>
                        <a:rPr lang="en-US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6" charset="0"/>
                        </a:rPr>
                        <a:t>^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S Gothic" charset="-128"/>
                        </a:rPr>
                        <a:t>B</a:t>
                      </a:r>
                    </a:p>
                  </a:txBody>
                  <a:tcPr marL="89999" marR="89999" marT="524485" marB="467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538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538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538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1" indent="0"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622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 noChangeArrowheads="1"/>
          </p:cNvSpPr>
          <p:nvPr>
            <p:ph type="title"/>
          </p:nvPr>
        </p:nvSpPr>
        <p:spPr>
          <a:xfrm>
            <a:off x="1571625" y="357188"/>
            <a:ext cx="7072313" cy="571500"/>
          </a:xfrm>
        </p:spPr>
        <p:txBody>
          <a:bodyPr lIns="90000" tIns="46800" rIns="90000" bIns="46800"/>
          <a:lstStyle/>
          <a:p>
            <a:pPr eaLnBrk="1"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kern="1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ОСНОВНЫЕ ЛОГИЧЕСКИЕ  ОПЕРАЦИИ</a:t>
            </a:r>
          </a:p>
        </p:txBody>
      </p:sp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357188" y="1214438"/>
            <a:ext cx="8640762" cy="4897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600" b="1" i="1">
                <a:solidFill>
                  <a:srgbClr val="262699"/>
                </a:solidFill>
                <a:latin typeface="Times New Roman" pitchFamily="18" charset="0"/>
              </a:rPr>
              <a:t>Логическое следование </a:t>
            </a:r>
            <a:r>
              <a:rPr lang="en-US" sz="2600">
                <a:solidFill>
                  <a:srgbClr val="000000"/>
                </a:solidFill>
                <a:latin typeface="Times New Roman" pitchFamily="18" charset="0"/>
              </a:rPr>
              <a:t>(импликация)  - </a:t>
            </a:r>
            <a:r>
              <a:rPr lang="en-US" sz="2200">
                <a:solidFill>
                  <a:srgbClr val="000000"/>
                </a:solidFill>
                <a:latin typeface="Times New Roman" pitchFamily="18" charset="0"/>
              </a:rPr>
              <a:t>логическая операция, ставящая в соответствие  каждым двум простым высказываниям составное высказывание, являющимся </a:t>
            </a:r>
            <a:r>
              <a:rPr lang="en-US" sz="2200">
                <a:solidFill>
                  <a:srgbClr val="FF0000"/>
                </a:solidFill>
                <a:latin typeface="Times New Roman" pitchFamily="18" charset="0"/>
              </a:rPr>
              <a:t>ложным</a:t>
            </a:r>
            <a:r>
              <a:rPr lang="en-US" sz="2200">
                <a:solidFill>
                  <a:srgbClr val="000000"/>
                </a:solidFill>
                <a:latin typeface="Times New Roman" pitchFamily="18" charset="0"/>
              </a:rPr>
              <a:t> тогда и только тогда, когда из </a:t>
            </a:r>
            <a:r>
              <a:rPr lang="en-US" sz="2200">
                <a:solidFill>
                  <a:srgbClr val="FF0000"/>
                </a:solidFill>
                <a:latin typeface="Times New Roman" pitchFamily="18" charset="0"/>
              </a:rPr>
              <a:t>истинной предпосылки</a:t>
            </a:r>
            <a:r>
              <a:rPr lang="en-US" sz="2200">
                <a:solidFill>
                  <a:srgbClr val="000000"/>
                </a:solidFill>
                <a:latin typeface="Times New Roman" pitchFamily="18" charset="0"/>
              </a:rPr>
              <a:t>(первого высказывания) следует </a:t>
            </a:r>
            <a:r>
              <a:rPr lang="en-US" sz="2200">
                <a:solidFill>
                  <a:srgbClr val="FF0000"/>
                </a:solidFill>
                <a:latin typeface="Times New Roman" pitchFamily="18" charset="0"/>
              </a:rPr>
              <a:t>ложный вывод</a:t>
            </a:r>
            <a:r>
              <a:rPr lang="en-US" sz="2200">
                <a:solidFill>
                  <a:srgbClr val="000000"/>
                </a:solidFill>
                <a:latin typeface="Times New Roman" pitchFamily="18" charset="0"/>
              </a:rPr>
              <a:t> (второе высказывание).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i="1">
                <a:solidFill>
                  <a:srgbClr val="000000"/>
                </a:solidFill>
                <a:latin typeface="Times New Roman" pitchFamily="18" charset="0"/>
              </a:rPr>
              <a:t>В естественном языке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i="1">
                <a:solidFill>
                  <a:srgbClr val="000000"/>
                </a:solidFill>
                <a:latin typeface="Times New Roman" pitchFamily="18" charset="0"/>
              </a:rPr>
              <a:t>соответствует обороту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1">
                <a:solidFill>
                  <a:srgbClr val="00007A"/>
                </a:solidFill>
                <a:latin typeface="Times New Roman" pitchFamily="18" charset="0"/>
              </a:rPr>
              <a:t>«</a:t>
            </a:r>
            <a:r>
              <a:rPr lang="en-US" sz="2400" b="1" i="1">
                <a:solidFill>
                  <a:srgbClr val="00007A"/>
                </a:solidFill>
                <a:latin typeface="Times New Roman" pitchFamily="18" charset="0"/>
              </a:rPr>
              <a:t>если ..., то ...</a:t>
            </a:r>
            <a:r>
              <a:rPr lang="ru-RU" sz="2400" b="1" i="1">
                <a:solidFill>
                  <a:srgbClr val="00007A"/>
                </a:solidFill>
                <a:latin typeface="Times New Roman" pitchFamily="18" charset="0"/>
              </a:rPr>
              <a:t>»</a:t>
            </a:r>
            <a:r>
              <a:rPr lang="ru-RU" sz="2400" i="1">
                <a:solidFill>
                  <a:srgbClr val="00007A"/>
                </a:solidFill>
                <a:latin typeface="Times New Roman" pitchFamily="18" charset="0"/>
              </a:rPr>
              <a:t>.</a:t>
            </a:r>
            <a:endParaRPr lang="en-US" sz="2400" i="1">
              <a:solidFill>
                <a:srgbClr val="00007A"/>
              </a:solidFill>
              <a:latin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	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	Обозначение  </a:t>
            </a:r>
            <a:r>
              <a:rPr lang="en-US" sz="2400">
                <a:solidFill>
                  <a:srgbClr val="000000"/>
                </a:solidFill>
                <a:latin typeface="Symbol" pitchFamily="18" charset="2"/>
              </a:rPr>
              <a:t>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						   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200">
              <a:solidFill>
                <a:srgbClr val="000000"/>
              </a:solidFill>
              <a:latin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en-US" sz="220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	</a:t>
            </a:r>
          </a:p>
          <a:p>
            <a:pPr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  <a:p>
            <a:pPr algn="just"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 b="1">
              <a:solidFill>
                <a:srgbClr val="000000"/>
              </a:solidFill>
              <a:latin typeface="Times New Roman" pitchFamily="18" charset="0"/>
            </a:endParaRPr>
          </a:p>
          <a:p>
            <a:pPr algn="just"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 b="1">
              <a:solidFill>
                <a:srgbClr val="000000"/>
              </a:solidFill>
              <a:latin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286375" y="3500438"/>
          <a:ext cx="3000375" cy="2368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S Gothic" charset="-128"/>
                        </a:rPr>
                        <a:t>A</a:t>
                      </a: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S Gothic" charset="-128"/>
                        </a:rPr>
                        <a:t>B</a:t>
                      </a: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S Gothic" charset="-128"/>
                        </a:rPr>
                        <a:t>A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Symbol" pitchFamily="16" charset="2"/>
                          <a:ea typeface="MS Gothic" charset="-128"/>
                        </a:rPr>
                        <a:t>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S Gothic" charset="-128"/>
                        </a:rPr>
                        <a:t>B</a:t>
                      </a: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783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0</a:t>
                      </a:r>
                      <a:endParaRPr lang="ru-RU" sz="2000" b="1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0</a:t>
                      </a:r>
                      <a:endParaRPr lang="ru-RU" sz="2000" b="1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1</a:t>
                      </a:r>
                      <a:endParaRPr lang="ru-RU" sz="2000" b="1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783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783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783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Grp="1" noChangeArrowheads="1"/>
          </p:cNvSpPr>
          <p:nvPr>
            <p:ph type="title"/>
          </p:nvPr>
        </p:nvSpPr>
        <p:spPr>
          <a:xfrm>
            <a:off x="1643063" y="428625"/>
            <a:ext cx="6929437" cy="428625"/>
          </a:xfrm>
        </p:spPr>
        <p:txBody>
          <a:bodyPr lIns="90000" tIns="46800" rIns="90000" bIns="46800"/>
          <a:lstStyle/>
          <a:p>
            <a:pPr eaLnBrk="1"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kern="1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ОСНОВНЫЕ ЛОГИЧЕСКИЕ ОПЕРАЦИИ</a:t>
            </a:r>
          </a:p>
        </p:txBody>
      </p:sp>
      <p:sp>
        <p:nvSpPr>
          <p:cNvPr id="21507" name="Text Box 2"/>
          <p:cNvSpPr txBox="1">
            <a:spLocks noChangeArrowheads="1"/>
          </p:cNvSpPr>
          <p:nvPr/>
        </p:nvSpPr>
        <p:spPr bwMode="auto">
          <a:xfrm>
            <a:off x="360363" y="1260475"/>
            <a:ext cx="8640762" cy="5040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 i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b="1" i="1">
                <a:solidFill>
                  <a:srgbClr val="262699"/>
                </a:solidFill>
                <a:latin typeface="Times New Roman" pitchFamily="18" charset="0"/>
              </a:rPr>
              <a:t>Логическое следование</a:t>
            </a:r>
            <a:r>
              <a:rPr lang="en-US" sz="2400" b="1">
                <a:solidFill>
                  <a:srgbClr val="262699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соответствует высказыванию 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u="sng">
                <a:solidFill>
                  <a:srgbClr val="00007A"/>
                </a:solidFill>
                <a:latin typeface="Times New Roman" pitchFamily="18" charset="0"/>
              </a:rPr>
              <a:t>не A или B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>
                <a:solidFill>
                  <a:srgbClr val="000000"/>
                </a:solidFill>
                <a:latin typeface="Times New Roman" pitchFamily="18" charset="0"/>
              </a:rPr>
              <a:t>Сравним таблицы истинности: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 b="1">
              <a:solidFill>
                <a:srgbClr val="000000"/>
              </a:solidFill>
              <a:latin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457200" y="3962400"/>
            <a:ext cx="8215313" cy="2152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7920" rIns="0" bIns="0"/>
          <a:lstStyle/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Times New Roman" pitchFamily="18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</p:txBody>
      </p:sp>
      <p:sp>
        <p:nvSpPr>
          <p:cNvPr id="21509" name="Text Box 123"/>
          <p:cNvSpPr txBox="1">
            <a:spLocks noChangeArrowheads="1"/>
          </p:cNvSpPr>
          <p:nvPr/>
        </p:nvSpPr>
        <p:spPr bwMode="auto">
          <a:xfrm>
            <a:off x="357188" y="5214938"/>
            <a:ext cx="8099425" cy="1079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Логические выражения, у которых последние столбцы истинности совпадают, называются </a:t>
            </a:r>
            <a:r>
              <a:rPr lang="ru-RU" sz="2400" b="1" i="1">
                <a:solidFill>
                  <a:srgbClr val="FF0000"/>
                </a:solidFill>
                <a:latin typeface="Times New Roman" pitchFamily="18" charset="0"/>
              </a:rPr>
              <a:t>равносильными.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42938" y="2643188"/>
          <a:ext cx="3000375" cy="2368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S Gothic" charset="-128"/>
                        </a:rPr>
                        <a:t>A</a:t>
                      </a: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S Gothic" charset="-128"/>
                        </a:rPr>
                        <a:t>B</a:t>
                      </a: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S Gothic" charset="-128"/>
                        </a:rPr>
                        <a:t>A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Symbol" pitchFamily="16" charset="2"/>
                          <a:ea typeface="MS Gothic" charset="-128"/>
                        </a:rPr>
                        <a:t>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S Gothic" charset="-128"/>
                        </a:rPr>
                        <a:t>B</a:t>
                      </a: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783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0</a:t>
                      </a:r>
                      <a:endParaRPr lang="ru-RU" sz="2000" b="1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0</a:t>
                      </a:r>
                      <a:endParaRPr lang="ru-RU" sz="2000" b="1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1</a:t>
                      </a:r>
                      <a:endParaRPr lang="ru-RU" sz="2000" b="1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783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783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783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572000" y="2643188"/>
          <a:ext cx="4143375" cy="2368552"/>
        </p:xfrm>
        <a:graphic>
          <a:graphicData uri="http://schemas.openxmlformats.org/drawingml/2006/table">
            <a:tbl>
              <a:tblPr/>
              <a:tblGrid>
                <a:gridCol w="1036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66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¬ 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¬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A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˅B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7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7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7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7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2FF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>
          <a:xfrm>
            <a:off x="1285875" y="357188"/>
            <a:ext cx="7429500" cy="571500"/>
          </a:xfrm>
        </p:spPr>
        <p:txBody>
          <a:bodyPr lIns="90000" tIns="46800" rIns="90000" bIns="46800"/>
          <a:lstStyle/>
          <a:p>
            <a:pPr eaLnBrk="1"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kern="1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ОСНОВНЫЕ ЛОГИЧЕСКИЕ  ОПЕРАЦИИ</a:t>
            </a:r>
          </a:p>
        </p:txBody>
      </p:sp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360363" y="1079500"/>
            <a:ext cx="8640762" cy="5219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600" b="1" i="1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600" b="1" i="1">
                <a:solidFill>
                  <a:srgbClr val="262699"/>
                </a:solidFill>
                <a:latin typeface="Times New Roman" pitchFamily="18" charset="0"/>
              </a:rPr>
              <a:t>Логическая операция эквивалентности</a:t>
            </a:r>
            <a:r>
              <a:rPr lang="en-US" sz="2600" b="1">
                <a:solidFill>
                  <a:srgbClr val="262699"/>
                </a:solidFill>
                <a:latin typeface="Times New Roman" pitchFamily="18" charset="0"/>
              </a:rPr>
              <a:t> </a:t>
            </a:r>
            <a:r>
              <a:rPr lang="en-US" sz="2600">
                <a:solidFill>
                  <a:srgbClr val="000000"/>
                </a:solidFill>
                <a:latin typeface="Times New Roman" pitchFamily="18" charset="0"/>
              </a:rPr>
              <a:t>(равнозначность)  - л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огическое равенство образуется соединением двух простых высказываний в одно с помощью  оборота речи   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				</a:t>
            </a:r>
            <a:r>
              <a:rPr lang="ru-RU" sz="2400" i="1">
                <a:solidFill>
                  <a:srgbClr val="00007A"/>
                </a:solidFill>
                <a:latin typeface="Times New Roman" pitchFamily="18" charset="0"/>
              </a:rPr>
              <a:t>«</a:t>
            </a:r>
            <a:r>
              <a:rPr lang="en-US" sz="2400" b="1" i="1">
                <a:solidFill>
                  <a:srgbClr val="00007A"/>
                </a:solidFill>
                <a:latin typeface="Times New Roman" pitchFamily="18" charset="0"/>
              </a:rPr>
              <a:t>... тогда и только тогда, когда …</a:t>
            </a:r>
            <a:r>
              <a:rPr lang="ru-RU" sz="2400" b="1" i="1">
                <a:solidFill>
                  <a:srgbClr val="00007A"/>
                </a:solidFill>
                <a:latin typeface="Times New Roman" pitchFamily="18" charset="0"/>
              </a:rPr>
              <a:t>»</a:t>
            </a:r>
            <a:r>
              <a:rPr lang="en-US" sz="2400" i="1">
                <a:solidFill>
                  <a:srgbClr val="00007A"/>
                </a:solidFill>
                <a:latin typeface="Times New Roman" pitchFamily="18" charset="0"/>
              </a:rPr>
              <a:t>.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Обозначение </a:t>
            </a:r>
            <a:r>
              <a:rPr lang="en-US" sz="2400" b="1">
                <a:solidFill>
                  <a:srgbClr val="000000"/>
                </a:solidFill>
              </a:rPr>
              <a:t>~  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;</a:t>
            </a:r>
            <a:r>
              <a:rPr lang="en-US" sz="2400" b="1">
                <a:solidFill>
                  <a:srgbClr val="000000"/>
                </a:solidFill>
              </a:rPr>
              <a:t> </a:t>
            </a:r>
            <a:r>
              <a:rPr lang="en-US" sz="2400" b="1">
                <a:solidFill>
                  <a:srgbClr val="000000"/>
                </a:solidFill>
                <a:latin typeface="Symbol" pitchFamily="18" charset="2"/>
              </a:rPr>
              <a:t></a:t>
            </a:r>
            <a:r>
              <a:rPr lang="en-US" sz="2400">
                <a:solidFill>
                  <a:srgbClr val="000000"/>
                </a:solidFill>
              </a:rPr>
              <a:t> ;</a:t>
            </a:r>
            <a:r>
              <a:rPr lang="en-US" sz="2400" b="1">
                <a:solidFill>
                  <a:srgbClr val="000000"/>
                </a:solidFill>
              </a:rPr>
              <a:t> </a:t>
            </a:r>
            <a:r>
              <a:rPr lang="en-US" sz="2400" b="1">
                <a:solidFill>
                  <a:srgbClr val="000000"/>
                </a:solidFill>
                <a:latin typeface="Symbol" pitchFamily="18" charset="2"/>
              </a:rPr>
              <a:t>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			</a:t>
            </a:r>
            <a:endParaRPr lang="en-US" sz="2200">
              <a:solidFill>
                <a:srgbClr val="000000"/>
              </a:solidFill>
              <a:latin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 b="1">
              <a:solidFill>
                <a:srgbClr val="000000"/>
              </a:solidFill>
              <a:latin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457200" y="3962400"/>
            <a:ext cx="8215313" cy="2152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7920" rIns="0" bIns="0"/>
          <a:lstStyle/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Times New Roman" pitchFamily="18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</p:txBody>
      </p:sp>
      <p:sp>
        <p:nvSpPr>
          <p:cNvPr id="22533" name="Text Box 58"/>
          <p:cNvSpPr txBox="1">
            <a:spLocks noChangeArrowheads="1"/>
          </p:cNvSpPr>
          <p:nvPr/>
        </p:nvSpPr>
        <p:spPr bwMode="auto">
          <a:xfrm>
            <a:off x="539750" y="3357563"/>
            <a:ext cx="5111750" cy="2808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i="1">
                <a:solidFill>
                  <a:srgbClr val="000000"/>
                </a:solidFill>
                <a:latin typeface="Times New Roman" pitchFamily="18" charset="0"/>
              </a:rPr>
              <a:t>Составное высказывание, образованное с помощью логической операции эквивалентности</a:t>
            </a:r>
            <a:r>
              <a:rPr lang="ru-RU" sz="2400" i="1">
                <a:solidFill>
                  <a:srgbClr val="000000"/>
                </a:solidFill>
                <a:latin typeface="Times New Roman" pitchFamily="18" charset="0"/>
              </a:rPr>
              <a:t>,</a:t>
            </a:r>
            <a:r>
              <a:rPr lang="en-US" sz="2400" i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i="1">
                <a:solidFill>
                  <a:srgbClr val="FF0000"/>
                </a:solidFill>
                <a:latin typeface="Times New Roman" pitchFamily="18" charset="0"/>
              </a:rPr>
              <a:t>истинно</a:t>
            </a:r>
            <a:r>
              <a:rPr lang="en-US" sz="2400" i="1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i="1">
                <a:solidFill>
                  <a:srgbClr val="000000"/>
                </a:solidFill>
                <a:latin typeface="Times New Roman" pitchFamily="18" charset="0"/>
              </a:rPr>
              <a:t>тогда и только тогда, когда оба высказывания</a:t>
            </a:r>
            <a:r>
              <a:rPr lang="en-US" sz="2400" i="1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i="1">
                <a:solidFill>
                  <a:srgbClr val="FF0000"/>
                </a:solidFill>
                <a:latin typeface="Times New Roman" pitchFamily="18" charset="0"/>
              </a:rPr>
              <a:t>одновременно либо ложны, либо истинны.</a:t>
            </a:r>
          </a:p>
        </p:txBody>
      </p:sp>
      <p:graphicFrame>
        <p:nvGraphicFramePr>
          <p:cNvPr id="19489" name="Group 33"/>
          <p:cNvGraphicFramePr>
            <a:graphicFrameLocks noGrp="1"/>
          </p:cNvGraphicFramePr>
          <p:nvPr/>
        </p:nvGraphicFramePr>
        <p:xfrm>
          <a:off x="5867400" y="3429000"/>
          <a:ext cx="2833688" cy="2511427"/>
        </p:xfrm>
        <a:graphic>
          <a:graphicData uri="http://schemas.openxmlformats.org/drawingml/2006/table">
            <a:tbl>
              <a:tblPr/>
              <a:tblGrid>
                <a:gridCol w="9445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45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4456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charset="-128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charset="-128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charset="-128"/>
                        </a:rPr>
                        <a:t>A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Symbol" pitchFamily="18" charset="2"/>
                          <a:ea typeface="MS Gothic" charset="-128"/>
                        </a:rPr>
                        <a:t>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charset="-128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5FF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Grp="1" noChangeArrowheads="1"/>
          </p:cNvSpPr>
          <p:nvPr>
            <p:ph type="title"/>
          </p:nvPr>
        </p:nvSpPr>
        <p:spPr>
          <a:xfrm>
            <a:off x="1214438" y="214313"/>
            <a:ext cx="8215312" cy="785812"/>
          </a:xfrm>
        </p:spPr>
        <p:txBody>
          <a:bodyPr lIns="90000" tIns="46800" rIns="90000" bIns="46800"/>
          <a:lstStyle/>
          <a:p>
            <a:pPr eaLnBrk="1"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kern="1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ПРИОРИТЕТ  ВЫПОЛНЕНИЯ ЛОГИЧЕСКИХ ОПЕРАЦИЙ</a:t>
            </a:r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503238" y="1428750"/>
            <a:ext cx="8640762" cy="4498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>
                <a:solidFill>
                  <a:srgbClr val="00007A"/>
                </a:solidFill>
                <a:latin typeface="Times New Roman" pitchFamily="18" charset="0"/>
              </a:rPr>
              <a:t>Логическое отрицание (инверсия) – «</a:t>
            </a:r>
            <a:r>
              <a:rPr lang="en-US" sz="2600" b="1">
                <a:solidFill>
                  <a:srgbClr val="00007A"/>
                </a:solidFill>
                <a:latin typeface="Times New Roman" pitchFamily="18" charset="0"/>
              </a:rPr>
              <a:t>не</a:t>
            </a:r>
            <a:r>
              <a:rPr lang="en-US" sz="2600">
                <a:solidFill>
                  <a:srgbClr val="00007A"/>
                </a:solidFill>
                <a:latin typeface="Times New Roman" pitchFamily="18" charset="0"/>
              </a:rPr>
              <a:t>»;</a:t>
            </a:r>
            <a:r>
              <a:rPr lang="en-US" sz="2600" b="1">
                <a:solidFill>
                  <a:srgbClr val="00007A"/>
                </a:solidFill>
                <a:latin typeface="Times New Roman" pitchFamily="18" charset="0"/>
              </a:rPr>
              <a:t> </a:t>
            </a:r>
            <a:r>
              <a:rPr lang="en-US" sz="2800">
                <a:solidFill>
                  <a:srgbClr val="00007A"/>
                </a:solidFill>
                <a:latin typeface="Times New Roman" pitchFamily="18" charset="0"/>
              </a:rPr>
              <a:t>¬</a:t>
            </a:r>
            <a:r>
              <a:rPr lang="en-US" sz="2600" b="1">
                <a:solidFill>
                  <a:srgbClr val="00007A"/>
                </a:solidFill>
                <a:latin typeface="Times New Roman" pitchFamily="18" charset="0"/>
              </a:rPr>
              <a:t>  </a:t>
            </a:r>
            <a:r>
              <a:rPr lang="en-US" sz="2600">
                <a:solidFill>
                  <a:srgbClr val="00007A"/>
                </a:solidFill>
                <a:latin typeface="Times New Roman" pitchFamily="18" charset="0"/>
              </a:rPr>
              <a:t>; </a:t>
            </a:r>
            <a:r>
              <a:rPr lang="en-US" sz="2600" b="1">
                <a:solidFill>
                  <a:srgbClr val="00007A"/>
                </a:solidFill>
                <a:latin typeface="Times New Roman" pitchFamily="18" charset="0"/>
              </a:rPr>
              <a:t>¯</a:t>
            </a:r>
            <a:r>
              <a:rPr lang="en-US" sz="2600">
                <a:solidFill>
                  <a:srgbClr val="00007A"/>
                </a:solidFill>
                <a:latin typeface="Times New Roman" pitchFamily="18" charset="0"/>
              </a:rPr>
              <a:t> </a:t>
            </a:r>
            <a:r>
              <a:rPr lang="ru-RU" sz="2600">
                <a:solidFill>
                  <a:srgbClr val="00007A"/>
                </a:solidFill>
                <a:latin typeface="Times New Roman" pitchFamily="18" charset="0"/>
              </a:rPr>
              <a:t>.</a:t>
            </a:r>
            <a:endParaRPr lang="en-US" sz="2600">
              <a:solidFill>
                <a:srgbClr val="00007A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600">
                <a:solidFill>
                  <a:srgbClr val="00007A"/>
                </a:solidFill>
                <a:latin typeface="Times New Roman" pitchFamily="18" charset="0"/>
              </a:rPr>
              <a:t> Логическое умножение (конъюнкция) –  «</a:t>
            </a:r>
            <a:r>
              <a:rPr lang="en-US" sz="2600" b="1">
                <a:solidFill>
                  <a:srgbClr val="00007A"/>
                </a:solidFill>
                <a:latin typeface="Times New Roman" pitchFamily="18" charset="0"/>
              </a:rPr>
              <a:t>и</a:t>
            </a:r>
            <a:r>
              <a:rPr lang="en-US" sz="2600">
                <a:solidFill>
                  <a:srgbClr val="00007A"/>
                </a:solidFill>
                <a:latin typeface="Times New Roman" pitchFamily="18" charset="0"/>
              </a:rPr>
              <a:t>»; </a:t>
            </a:r>
            <a:r>
              <a:rPr lang="en-US" sz="2600" b="1">
                <a:solidFill>
                  <a:srgbClr val="00007A"/>
                </a:solidFill>
                <a:latin typeface="Times New Roman" pitchFamily="18" charset="0"/>
              </a:rPr>
              <a:t>&amp;</a:t>
            </a:r>
            <a:r>
              <a:rPr lang="en-US" sz="2600">
                <a:solidFill>
                  <a:srgbClr val="00007A"/>
                </a:solidFill>
                <a:latin typeface="Times New Roman" pitchFamily="18" charset="0"/>
              </a:rPr>
              <a:t>;	</a:t>
            </a:r>
            <a:r>
              <a:rPr lang="en-US" sz="2600" b="1">
                <a:solidFill>
                  <a:srgbClr val="00007A"/>
                </a:solidFill>
                <a:latin typeface="Times New Roman" pitchFamily="18" charset="0"/>
              </a:rPr>
              <a:t>^ </a:t>
            </a:r>
            <a:r>
              <a:rPr lang="en-US" sz="2600">
                <a:solidFill>
                  <a:srgbClr val="00007A"/>
                </a:solidFill>
                <a:latin typeface="Times New Roman" pitchFamily="18" charset="0"/>
              </a:rPr>
              <a:t>; </a:t>
            </a:r>
            <a:r>
              <a:rPr lang="en-US" sz="2600" b="1">
                <a:solidFill>
                  <a:srgbClr val="00007A"/>
                </a:solidFill>
                <a:latin typeface="Times New Roman" pitchFamily="18" charset="0"/>
              </a:rPr>
              <a:t>∙</a:t>
            </a:r>
            <a:r>
              <a:rPr lang="en-US" sz="2600">
                <a:solidFill>
                  <a:srgbClr val="00007A"/>
                </a:solidFill>
                <a:latin typeface="Times New Roman" pitchFamily="18" charset="0"/>
              </a:rPr>
              <a:t> </a:t>
            </a:r>
            <a:r>
              <a:rPr lang="ru-RU" sz="2600">
                <a:solidFill>
                  <a:srgbClr val="00007A"/>
                </a:solidFill>
                <a:latin typeface="Times New Roman" pitchFamily="18" charset="0"/>
              </a:rPr>
              <a:t>.</a:t>
            </a:r>
            <a:endParaRPr lang="en-US" sz="2600">
              <a:solidFill>
                <a:srgbClr val="00007A"/>
              </a:solidFill>
              <a:latin typeface="Times New Roman" pitchFamily="18" charset="0"/>
            </a:endParaRPr>
          </a:p>
          <a:p>
            <a:pPr hangingPunct="0">
              <a:lnSpc>
                <a:spcPct val="150000"/>
              </a:lnSpc>
              <a:buClrTx/>
              <a:buSzTx/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600">
                <a:solidFill>
                  <a:srgbClr val="00007A"/>
                </a:solidFill>
                <a:latin typeface="Times New Roman" pitchFamily="18" charset="0"/>
              </a:rPr>
              <a:t> Логическое сложение (дизъюнкция) – «</a:t>
            </a:r>
            <a:r>
              <a:rPr lang="en-US" sz="2600" b="1">
                <a:solidFill>
                  <a:srgbClr val="00007A"/>
                </a:solidFill>
                <a:latin typeface="Times New Roman" pitchFamily="18" charset="0"/>
              </a:rPr>
              <a:t>или</a:t>
            </a:r>
            <a:r>
              <a:rPr lang="en-US" sz="2600">
                <a:solidFill>
                  <a:srgbClr val="00007A"/>
                </a:solidFill>
                <a:latin typeface="Times New Roman" pitchFamily="18" charset="0"/>
              </a:rPr>
              <a:t>»; </a:t>
            </a:r>
            <a:r>
              <a:rPr lang="en-US" sz="2600" b="1">
                <a:solidFill>
                  <a:srgbClr val="00007A"/>
                </a:solidFill>
                <a:latin typeface="Times New Roman" pitchFamily="18" charset="0"/>
              </a:rPr>
              <a:t>+</a:t>
            </a:r>
            <a:r>
              <a:rPr lang="en-US" sz="2600">
                <a:solidFill>
                  <a:srgbClr val="00007A"/>
                </a:solidFill>
                <a:latin typeface="Times New Roman" pitchFamily="18" charset="0"/>
              </a:rPr>
              <a:t>; </a:t>
            </a:r>
            <a:r>
              <a:rPr lang="en-US" b="1">
                <a:solidFill>
                  <a:srgbClr val="00007A"/>
                </a:solidFill>
                <a:sym typeface="Symbol" pitchFamily="18" charset="2"/>
              </a:rPr>
              <a:t></a:t>
            </a:r>
            <a:r>
              <a:rPr lang="en-US" sz="2400">
                <a:solidFill>
                  <a:srgbClr val="00007A"/>
                </a:solidFill>
                <a:latin typeface="Times New Roman" pitchFamily="18" charset="0"/>
              </a:rPr>
              <a:t> </a:t>
            </a:r>
            <a:r>
              <a:rPr lang="ru-RU" sz="2600">
                <a:solidFill>
                  <a:srgbClr val="00007A"/>
                </a:solidFill>
                <a:latin typeface="Times New Roman" pitchFamily="18" charset="0"/>
              </a:rPr>
              <a:t>.</a:t>
            </a:r>
            <a:endParaRPr lang="en-US" sz="2600">
              <a:solidFill>
                <a:srgbClr val="00007A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600">
                <a:solidFill>
                  <a:srgbClr val="00007A"/>
                </a:solidFill>
                <a:latin typeface="Times New Roman" pitchFamily="18" charset="0"/>
              </a:rPr>
              <a:t> Логическое следование (импликация) –     </a:t>
            </a:r>
            <a:r>
              <a:rPr lang="en-US" sz="2600">
                <a:solidFill>
                  <a:srgbClr val="00007A"/>
                </a:solidFill>
                <a:latin typeface="Symbol" pitchFamily="18" charset="2"/>
              </a:rPr>
              <a:t></a:t>
            </a:r>
            <a:r>
              <a:rPr lang="ru-RU" sz="2600">
                <a:solidFill>
                  <a:srgbClr val="00007A"/>
                </a:solidFill>
                <a:latin typeface="Symbol" pitchFamily="18" charset="2"/>
              </a:rPr>
              <a:t>.</a:t>
            </a:r>
            <a:endParaRPr lang="en-US" sz="2600">
              <a:solidFill>
                <a:srgbClr val="00007A"/>
              </a:solidFill>
              <a:latin typeface="Symbol" pitchFamily="18" charset="2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600">
                <a:solidFill>
                  <a:srgbClr val="00007A"/>
                </a:solidFill>
                <a:latin typeface="Times New Roman" pitchFamily="18" charset="0"/>
              </a:rPr>
              <a:t> Логическая операция эквивалентности – </a:t>
            </a:r>
            <a:r>
              <a:rPr lang="en-US" sz="2600" b="1">
                <a:solidFill>
                  <a:srgbClr val="00007A"/>
                </a:solidFill>
              </a:rPr>
              <a:t>~  </a:t>
            </a:r>
            <a:r>
              <a:rPr lang="en-US" sz="2600">
                <a:solidFill>
                  <a:srgbClr val="00007A"/>
                </a:solidFill>
                <a:latin typeface="Times New Roman" pitchFamily="18" charset="0"/>
              </a:rPr>
              <a:t>;</a:t>
            </a:r>
            <a:r>
              <a:rPr lang="en-US" sz="2600" b="1">
                <a:solidFill>
                  <a:srgbClr val="00007A"/>
                </a:solidFill>
              </a:rPr>
              <a:t> </a:t>
            </a:r>
            <a:r>
              <a:rPr lang="en-US" sz="2600" b="1">
                <a:solidFill>
                  <a:srgbClr val="00007A"/>
                </a:solidFill>
                <a:latin typeface="Symbol" pitchFamily="18" charset="2"/>
              </a:rPr>
              <a:t></a:t>
            </a:r>
            <a:r>
              <a:rPr lang="en-US" sz="2600">
                <a:solidFill>
                  <a:srgbClr val="00007A"/>
                </a:solidFill>
              </a:rPr>
              <a:t> ;</a:t>
            </a:r>
            <a:r>
              <a:rPr lang="en-US" sz="2600" b="1">
                <a:solidFill>
                  <a:srgbClr val="00007A"/>
                </a:solidFill>
              </a:rPr>
              <a:t> </a:t>
            </a:r>
            <a:r>
              <a:rPr lang="en-US" sz="2600" b="1">
                <a:solidFill>
                  <a:srgbClr val="00007A"/>
                </a:solidFill>
                <a:latin typeface="Symbol" pitchFamily="18" charset="2"/>
              </a:rPr>
              <a:t></a:t>
            </a:r>
            <a:r>
              <a:rPr lang="ru-RU" sz="2600">
                <a:solidFill>
                  <a:srgbClr val="00007A"/>
                </a:solidFill>
                <a:latin typeface="Times New Roman" pitchFamily="18" charset="0"/>
              </a:rPr>
              <a:t>.</a:t>
            </a:r>
            <a:endParaRPr lang="en-US" sz="2600">
              <a:solidFill>
                <a:srgbClr val="00007A"/>
              </a:solidFill>
              <a:latin typeface="Times New Roman" pitchFamily="18" charset="0"/>
            </a:endParaRPr>
          </a:p>
          <a:p>
            <a:pPr algn="ctr">
              <a:lnSpc>
                <a:spcPct val="150000"/>
              </a:lnSpc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600">
                <a:solidFill>
                  <a:srgbClr val="262699"/>
                </a:solidFill>
                <a:latin typeface="Times New Roman" pitchFamily="18" charset="0"/>
              </a:rPr>
              <a:t>Для изменения указанного порядка могут </a:t>
            </a:r>
            <a:br>
              <a:rPr lang="en-US" sz="2600">
                <a:solidFill>
                  <a:srgbClr val="262699"/>
                </a:solidFill>
                <a:latin typeface="Times New Roman" pitchFamily="18" charset="0"/>
              </a:rPr>
            </a:br>
            <a:r>
              <a:rPr lang="en-US" sz="2600">
                <a:solidFill>
                  <a:srgbClr val="262699"/>
                </a:solidFill>
                <a:latin typeface="Times New Roman" pitchFamily="18" charset="0"/>
              </a:rPr>
              <a:t>использоваться скобки.</a:t>
            </a:r>
          </a:p>
          <a:p>
            <a:pPr algn="ctr">
              <a:lnSpc>
                <a:spcPct val="150000"/>
              </a:lnSpc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60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600">
              <a:solidFill>
                <a:srgbClr val="000000"/>
              </a:solidFill>
              <a:latin typeface="Times New Roman" pitchFamily="18" charset="0"/>
            </a:endParaRPr>
          </a:p>
          <a:p>
            <a:pPr algn="just"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6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457200" y="3962400"/>
            <a:ext cx="8215313" cy="2152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7920" rIns="0" bIns="0"/>
          <a:lstStyle/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Times New Roman" pitchFamily="18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ChangeArrowheads="1"/>
          </p:cNvSpPr>
          <p:nvPr>
            <p:ph type="title"/>
          </p:nvPr>
        </p:nvSpPr>
        <p:spPr>
          <a:xfrm>
            <a:off x="1403350" y="188913"/>
            <a:ext cx="7253288" cy="785812"/>
          </a:xfrm>
        </p:spPr>
        <p:txBody>
          <a:bodyPr lIns="90000" tIns="46800" rIns="90000" bIns="46800"/>
          <a:lstStyle/>
          <a:p>
            <a:pPr eaLnBrk="1"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dirty="0" smtClean="0">
                <a:solidFill>
                  <a:srgbClr val="000080"/>
                </a:solidFill>
              </a:rPr>
              <a:t>  </a:t>
            </a:r>
            <a:r>
              <a:rPr lang="ru-RU" sz="2800" kern="1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ТАБЛИЦЫ  ИСТИННОСТИ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50825" y="981075"/>
            <a:ext cx="8751888" cy="5257800"/>
          </a:xfrm>
        </p:spPr>
        <p:txBody>
          <a:bodyPr tIns="0" anchor="ctr"/>
          <a:lstStyle/>
          <a:p>
            <a:pPr marL="269875" indent="0" algn="just" eaLnBrk="1">
              <a:lnSpc>
                <a:spcPct val="88000"/>
              </a:lnSpc>
              <a:spcAft>
                <a:spcPct val="0"/>
              </a:spcAft>
              <a:buFont typeface="Times New Roman" pitchFamily="18" charset="0"/>
              <a:buNone/>
              <a:tabLst>
                <a:tab pos="1123950" algn="l"/>
                <a:tab pos="1573213" algn="l"/>
                <a:tab pos="2022475" algn="l"/>
                <a:tab pos="2471738" algn="l"/>
                <a:tab pos="2921000" algn="l"/>
                <a:tab pos="3370263" algn="l"/>
                <a:tab pos="3819525" algn="l"/>
                <a:tab pos="4268788" algn="l"/>
                <a:tab pos="4718050" algn="l"/>
                <a:tab pos="5167313" algn="l"/>
                <a:tab pos="5616575" algn="l"/>
                <a:tab pos="6065838" algn="l"/>
                <a:tab pos="6515100" algn="l"/>
                <a:tab pos="6964363" algn="l"/>
                <a:tab pos="7413625" algn="l"/>
                <a:tab pos="7862888" algn="l"/>
                <a:tab pos="8312150" algn="l"/>
                <a:tab pos="8761413" algn="l"/>
                <a:tab pos="9210675" algn="l"/>
                <a:tab pos="9659938" algn="l"/>
              </a:tabLst>
            </a:pPr>
            <a:r>
              <a:rPr lang="ru-RU" sz="2200" b="1" smtClean="0">
                <a:solidFill>
                  <a:srgbClr val="262699"/>
                </a:solidFill>
                <a:latin typeface="Times New Roman" pitchFamily="18" charset="0"/>
              </a:rPr>
              <a:t>Т</a:t>
            </a:r>
            <a:r>
              <a:rPr lang="ru-RU" sz="2000" b="1" smtClean="0">
                <a:solidFill>
                  <a:srgbClr val="262699"/>
                </a:solidFill>
                <a:latin typeface="Times New Roman" pitchFamily="18" charset="0"/>
              </a:rPr>
              <a:t>аблица истинности</a:t>
            </a:r>
            <a:r>
              <a:rPr lang="ru-RU" sz="2000" smtClean="0">
                <a:solidFill>
                  <a:srgbClr val="262699"/>
                </a:solidFill>
                <a:latin typeface="Times New Roman" pitchFamily="18" charset="0"/>
              </a:rPr>
              <a:t> </a:t>
            </a:r>
            <a:r>
              <a:rPr lang="ru-RU" sz="2000" smtClean="0">
                <a:latin typeface="Times New Roman" pitchFamily="18" charset="0"/>
              </a:rPr>
              <a:t>определяет истинность или ложность логической функции при всех возможных комбинациях исходных значений простых высказываний.</a:t>
            </a:r>
          </a:p>
          <a:p>
            <a:pPr marL="269875" indent="0" algn="ctr" eaLnBrk="1">
              <a:lnSpc>
                <a:spcPct val="88000"/>
              </a:lnSpc>
              <a:spcAft>
                <a:spcPct val="0"/>
              </a:spcAft>
              <a:buFont typeface="Times New Roman" pitchFamily="18" charset="0"/>
              <a:buNone/>
              <a:tabLst>
                <a:tab pos="1123950" algn="l"/>
                <a:tab pos="1573213" algn="l"/>
                <a:tab pos="2022475" algn="l"/>
                <a:tab pos="2471738" algn="l"/>
                <a:tab pos="2921000" algn="l"/>
                <a:tab pos="3370263" algn="l"/>
                <a:tab pos="3819525" algn="l"/>
                <a:tab pos="4268788" algn="l"/>
                <a:tab pos="4718050" algn="l"/>
                <a:tab pos="5167313" algn="l"/>
                <a:tab pos="5616575" algn="l"/>
                <a:tab pos="6065838" algn="l"/>
                <a:tab pos="6515100" algn="l"/>
                <a:tab pos="6964363" algn="l"/>
                <a:tab pos="7413625" algn="l"/>
                <a:tab pos="7862888" algn="l"/>
                <a:tab pos="8312150" algn="l"/>
                <a:tab pos="8761413" algn="l"/>
                <a:tab pos="9210675" algn="l"/>
                <a:tab pos="9659938" algn="l"/>
              </a:tabLst>
            </a:pPr>
            <a:r>
              <a:rPr lang="ru-RU" sz="2200" b="1" i="1" smtClean="0">
                <a:solidFill>
                  <a:srgbClr val="262699"/>
                </a:solidFill>
                <a:latin typeface="Times New Roman" pitchFamily="18" charset="0"/>
              </a:rPr>
              <a:t>Правила построения таблиц истинности.</a:t>
            </a:r>
          </a:p>
          <a:p>
            <a:pPr marL="269875" indent="0" eaLnBrk="1">
              <a:lnSpc>
                <a:spcPct val="88000"/>
              </a:lnSpc>
              <a:spcAft>
                <a:spcPct val="0"/>
              </a:spcAft>
              <a:buFont typeface="Times New Roman" pitchFamily="18" charset="0"/>
              <a:buAutoNum type="arabicParenR"/>
              <a:tabLst>
                <a:tab pos="1123950" algn="l"/>
                <a:tab pos="1573213" algn="l"/>
                <a:tab pos="2022475" algn="l"/>
                <a:tab pos="2471738" algn="l"/>
                <a:tab pos="2921000" algn="l"/>
                <a:tab pos="3370263" algn="l"/>
                <a:tab pos="3819525" algn="l"/>
                <a:tab pos="4268788" algn="l"/>
                <a:tab pos="4718050" algn="l"/>
                <a:tab pos="5167313" algn="l"/>
                <a:tab pos="5616575" algn="l"/>
                <a:tab pos="6065838" algn="l"/>
                <a:tab pos="6515100" algn="l"/>
                <a:tab pos="6964363" algn="l"/>
                <a:tab pos="7413625" algn="l"/>
                <a:tab pos="7862888" algn="l"/>
                <a:tab pos="8312150" algn="l"/>
                <a:tab pos="8761413" algn="l"/>
                <a:tab pos="9210675" algn="l"/>
                <a:tab pos="9659938" algn="l"/>
              </a:tabLst>
            </a:pPr>
            <a:r>
              <a:rPr lang="ru-RU" sz="2000" smtClean="0">
                <a:latin typeface="Times New Roman" pitchFamily="18" charset="0"/>
              </a:rPr>
              <a:t> Подсчитать количество переменных </a:t>
            </a:r>
            <a:r>
              <a:rPr lang="ru-RU" sz="2000" b="1" i="1" smtClean="0">
                <a:solidFill>
                  <a:srgbClr val="000080"/>
                </a:solidFill>
                <a:latin typeface="Times New Roman" pitchFamily="18" charset="0"/>
              </a:rPr>
              <a:t>n </a:t>
            </a:r>
            <a:r>
              <a:rPr lang="ru-RU" sz="2000" smtClean="0">
                <a:latin typeface="Times New Roman" pitchFamily="18" charset="0"/>
              </a:rPr>
              <a:t>в логическом выражении.</a:t>
            </a:r>
          </a:p>
          <a:p>
            <a:pPr marL="269875" indent="0" eaLnBrk="1">
              <a:lnSpc>
                <a:spcPct val="88000"/>
              </a:lnSpc>
              <a:spcAft>
                <a:spcPct val="0"/>
              </a:spcAft>
              <a:buFont typeface="Times New Roman" pitchFamily="18" charset="0"/>
              <a:buAutoNum type="arabicParenR"/>
              <a:tabLst>
                <a:tab pos="1123950" algn="l"/>
                <a:tab pos="1573213" algn="l"/>
                <a:tab pos="2022475" algn="l"/>
                <a:tab pos="2471738" algn="l"/>
                <a:tab pos="2921000" algn="l"/>
                <a:tab pos="3370263" algn="l"/>
                <a:tab pos="3819525" algn="l"/>
                <a:tab pos="4268788" algn="l"/>
                <a:tab pos="4718050" algn="l"/>
                <a:tab pos="5167313" algn="l"/>
                <a:tab pos="5616575" algn="l"/>
                <a:tab pos="6065838" algn="l"/>
                <a:tab pos="6515100" algn="l"/>
                <a:tab pos="6964363" algn="l"/>
                <a:tab pos="7413625" algn="l"/>
                <a:tab pos="7862888" algn="l"/>
                <a:tab pos="8312150" algn="l"/>
                <a:tab pos="8761413" algn="l"/>
                <a:tab pos="9210675" algn="l"/>
                <a:tab pos="9659938" algn="l"/>
              </a:tabLst>
            </a:pPr>
            <a:r>
              <a:rPr lang="ru-RU" sz="2000" smtClean="0">
                <a:latin typeface="Times New Roman" pitchFamily="18" charset="0"/>
              </a:rPr>
              <a:t> Определить количество </a:t>
            </a:r>
            <a:r>
              <a:rPr lang="ru-RU" sz="2000" b="1" smtClean="0">
                <a:latin typeface="Times New Roman" pitchFamily="18" charset="0"/>
              </a:rPr>
              <a:t>строк</a:t>
            </a:r>
            <a:r>
              <a:rPr lang="ru-RU" sz="2000" smtClean="0">
                <a:latin typeface="Times New Roman" pitchFamily="18" charset="0"/>
              </a:rPr>
              <a:t> в таблице, которое равно 								</a:t>
            </a:r>
            <a:r>
              <a:rPr lang="ru-RU" sz="2400" b="1" i="1" smtClean="0">
                <a:solidFill>
                  <a:srgbClr val="000080"/>
                </a:solidFill>
                <a:latin typeface="Times New Roman" pitchFamily="18" charset="0"/>
              </a:rPr>
              <a:t>m=2</a:t>
            </a:r>
            <a:r>
              <a:rPr lang="ru-RU" sz="2400" b="1" i="1" baseline="33000" smtClean="0">
                <a:solidFill>
                  <a:srgbClr val="000080"/>
                </a:solidFill>
                <a:latin typeface="Times New Roman" pitchFamily="18" charset="0"/>
              </a:rPr>
              <a:t>n</a:t>
            </a:r>
          </a:p>
          <a:p>
            <a:pPr marL="269875" indent="0" eaLnBrk="1">
              <a:lnSpc>
                <a:spcPct val="88000"/>
              </a:lnSpc>
              <a:spcAft>
                <a:spcPct val="0"/>
              </a:spcAft>
              <a:buFont typeface="Times New Roman" pitchFamily="18" charset="0"/>
              <a:buAutoNum type="arabicParenR"/>
              <a:tabLst>
                <a:tab pos="1123950" algn="l"/>
                <a:tab pos="1573213" algn="l"/>
                <a:tab pos="2022475" algn="l"/>
                <a:tab pos="2471738" algn="l"/>
                <a:tab pos="2921000" algn="l"/>
                <a:tab pos="3370263" algn="l"/>
                <a:tab pos="3819525" algn="l"/>
                <a:tab pos="4268788" algn="l"/>
                <a:tab pos="4718050" algn="l"/>
                <a:tab pos="5167313" algn="l"/>
                <a:tab pos="5616575" algn="l"/>
                <a:tab pos="6065838" algn="l"/>
                <a:tab pos="6515100" algn="l"/>
                <a:tab pos="6964363" algn="l"/>
                <a:tab pos="7413625" algn="l"/>
                <a:tab pos="7862888" algn="l"/>
                <a:tab pos="8312150" algn="l"/>
                <a:tab pos="8761413" algn="l"/>
                <a:tab pos="9210675" algn="l"/>
                <a:tab pos="9659938" algn="l"/>
              </a:tabLst>
            </a:pPr>
            <a:r>
              <a:rPr lang="ru-RU" sz="2000" smtClean="0">
                <a:latin typeface="Times New Roman" pitchFamily="18" charset="0"/>
              </a:rPr>
              <a:t> Подсчитать количество операций в логическом выражении и определить количество </a:t>
            </a:r>
            <a:r>
              <a:rPr lang="ru-RU" sz="2000" b="1" smtClean="0">
                <a:latin typeface="Times New Roman" pitchFamily="18" charset="0"/>
              </a:rPr>
              <a:t>столбцов </a:t>
            </a:r>
            <a:r>
              <a:rPr lang="ru-RU" sz="2000" smtClean="0">
                <a:latin typeface="Times New Roman" pitchFamily="18" charset="0"/>
              </a:rPr>
              <a:t>в таблице: </a:t>
            </a:r>
            <a:br>
              <a:rPr lang="ru-RU" sz="2000" smtClean="0">
                <a:latin typeface="Times New Roman" pitchFamily="18" charset="0"/>
              </a:rPr>
            </a:br>
            <a:r>
              <a:rPr lang="ru-RU" sz="2000" smtClean="0">
                <a:latin typeface="Times New Roman" pitchFamily="18" charset="0"/>
              </a:rPr>
              <a:t>	</a:t>
            </a:r>
            <a:r>
              <a:rPr lang="ru-RU" sz="2000" b="1" i="1" smtClean="0">
                <a:solidFill>
                  <a:srgbClr val="000080"/>
                </a:solidFill>
                <a:latin typeface="Times New Roman" pitchFamily="18" charset="0"/>
              </a:rPr>
              <a:t>k</a:t>
            </a:r>
            <a:r>
              <a:rPr lang="ru-RU" sz="2000" b="1" i="1" smtClean="0">
                <a:latin typeface="Times New Roman" pitchFamily="18" charset="0"/>
              </a:rPr>
              <a:t> </a:t>
            </a:r>
            <a:r>
              <a:rPr lang="ru-RU" sz="2400" b="1" i="1" smtClean="0">
                <a:solidFill>
                  <a:srgbClr val="000080"/>
                </a:solidFill>
                <a:latin typeface="Times New Roman" pitchFamily="18" charset="0"/>
              </a:rPr>
              <a:t>= </a:t>
            </a:r>
            <a:r>
              <a:rPr lang="ru-RU" sz="2000" b="1" smtClean="0">
                <a:latin typeface="Times New Roman" pitchFamily="18" charset="0"/>
              </a:rPr>
              <a:t>количество переменных </a:t>
            </a:r>
            <a:r>
              <a:rPr lang="ru-RU" sz="2000" b="1" i="1" smtClean="0">
                <a:solidFill>
                  <a:srgbClr val="000080"/>
                </a:solidFill>
                <a:latin typeface="Times New Roman" pitchFamily="18" charset="0"/>
              </a:rPr>
              <a:t>(n)</a:t>
            </a:r>
            <a:r>
              <a:rPr lang="ru-RU" sz="2000" b="1" smtClean="0">
                <a:latin typeface="Times New Roman" pitchFamily="18" charset="0"/>
              </a:rPr>
              <a:t> + количество операций.</a:t>
            </a:r>
          </a:p>
          <a:p>
            <a:pPr marL="269875" indent="0" algn="just" eaLnBrk="1">
              <a:lnSpc>
                <a:spcPct val="88000"/>
              </a:lnSpc>
              <a:spcAft>
                <a:spcPct val="0"/>
              </a:spcAft>
              <a:buFont typeface="Times New Roman" pitchFamily="18" charset="0"/>
              <a:buAutoNum type="arabicParenR"/>
              <a:tabLst>
                <a:tab pos="1123950" algn="l"/>
                <a:tab pos="1573213" algn="l"/>
                <a:tab pos="2022475" algn="l"/>
                <a:tab pos="2471738" algn="l"/>
                <a:tab pos="2921000" algn="l"/>
                <a:tab pos="3370263" algn="l"/>
                <a:tab pos="3819525" algn="l"/>
                <a:tab pos="4268788" algn="l"/>
                <a:tab pos="4718050" algn="l"/>
                <a:tab pos="5167313" algn="l"/>
                <a:tab pos="5616575" algn="l"/>
                <a:tab pos="6065838" algn="l"/>
                <a:tab pos="6515100" algn="l"/>
                <a:tab pos="6964363" algn="l"/>
                <a:tab pos="7413625" algn="l"/>
                <a:tab pos="7862888" algn="l"/>
                <a:tab pos="8312150" algn="l"/>
                <a:tab pos="8761413" algn="l"/>
                <a:tab pos="9210675" algn="l"/>
                <a:tab pos="9659938" algn="l"/>
              </a:tabLst>
            </a:pPr>
            <a:r>
              <a:rPr lang="ru-RU" sz="2000" smtClean="0">
                <a:latin typeface="Times New Roman" pitchFamily="18" charset="0"/>
              </a:rPr>
              <a:t> Ввести названия столбцов таблицы в соответствии с последовательностью выполнения логических операций с учетом скобок и приоритетов.</a:t>
            </a:r>
          </a:p>
          <a:p>
            <a:pPr marL="269875" indent="0" algn="just" eaLnBrk="1">
              <a:lnSpc>
                <a:spcPct val="88000"/>
              </a:lnSpc>
              <a:spcAft>
                <a:spcPct val="0"/>
              </a:spcAft>
              <a:buFont typeface="Times New Roman" pitchFamily="18" charset="0"/>
              <a:buAutoNum type="arabicParenR"/>
              <a:tabLst>
                <a:tab pos="1123950" algn="l"/>
                <a:tab pos="1573213" algn="l"/>
                <a:tab pos="2022475" algn="l"/>
                <a:tab pos="2471738" algn="l"/>
                <a:tab pos="2921000" algn="l"/>
                <a:tab pos="3370263" algn="l"/>
                <a:tab pos="3819525" algn="l"/>
                <a:tab pos="4268788" algn="l"/>
                <a:tab pos="4718050" algn="l"/>
                <a:tab pos="5167313" algn="l"/>
                <a:tab pos="5616575" algn="l"/>
                <a:tab pos="6065838" algn="l"/>
                <a:tab pos="6515100" algn="l"/>
                <a:tab pos="6964363" algn="l"/>
                <a:tab pos="7413625" algn="l"/>
                <a:tab pos="7862888" algn="l"/>
                <a:tab pos="8312150" algn="l"/>
                <a:tab pos="8761413" algn="l"/>
                <a:tab pos="9210675" algn="l"/>
                <a:tab pos="9659938" algn="l"/>
              </a:tabLst>
            </a:pPr>
            <a:r>
              <a:rPr lang="ru-RU" sz="2000" smtClean="0">
                <a:latin typeface="Times New Roman" pitchFamily="18" charset="0"/>
              </a:rPr>
              <a:t> Заполнить столбцы логических переменных наборами значений.</a:t>
            </a:r>
          </a:p>
          <a:p>
            <a:pPr marL="269875" indent="0" algn="just" eaLnBrk="1">
              <a:lnSpc>
                <a:spcPct val="88000"/>
              </a:lnSpc>
              <a:spcAft>
                <a:spcPct val="0"/>
              </a:spcAft>
              <a:buFont typeface="Times New Roman" pitchFamily="18" charset="0"/>
              <a:buAutoNum type="arabicParenR"/>
              <a:tabLst>
                <a:tab pos="1123950" algn="l"/>
                <a:tab pos="1573213" algn="l"/>
                <a:tab pos="2022475" algn="l"/>
                <a:tab pos="2471738" algn="l"/>
                <a:tab pos="2921000" algn="l"/>
                <a:tab pos="3370263" algn="l"/>
                <a:tab pos="3819525" algn="l"/>
                <a:tab pos="4268788" algn="l"/>
                <a:tab pos="4718050" algn="l"/>
                <a:tab pos="5167313" algn="l"/>
                <a:tab pos="5616575" algn="l"/>
                <a:tab pos="6065838" algn="l"/>
                <a:tab pos="6515100" algn="l"/>
                <a:tab pos="6964363" algn="l"/>
                <a:tab pos="7413625" algn="l"/>
                <a:tab pos="7862888" algn="l"/>
                <a:tab pos="8312150" algn="l"/>
                <a:tab pos="8761413" algn="l"/>
                <a:tab pos="9210675" algn="l"/>
                <a:tab pos="9659938" algn="l"/>
              </a:tabLst>
            </a:pPr>
            <a:r>
              <a:rPr lang="ru-RU" sz="2000" smtClean="0">
                <a:latin typeface="Times New Roman" pitchFamily="18" charset="0"/>
              </a:rPr>
              <a:t> Провести заполнение таблицы истинности по столбцам, выполняя базовые логические операции в соответствии с установленной </a:t>
            </a:r>
            <a:br>
              <a:rPr lang="ru-RU" sz="2000" smtClean="0">
                <a:latin typeface="Times New Roman" pitchFamily="18" charset="0"/>
              </a:rPr>
            </a:br>
            <a:r>
              <a:rPr lang="ru-RU" sz="2000" smtClean="0">
                <a:latin typeface="Times New Roman" pitchFamily="18" charset="0"/>
              </a:rPr>
              <a:t>в п. 4 последовательностью.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3" dur="5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0" dur="500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7" dur="500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" dur="500" fill="hold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4" dur="500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500" fill="hold"/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500" fill="hold"/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1" dur="500"/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ChangeArrowheads="1"/>
          </p:cNvSpPr>
          <p:nvPr>
            <p:ph type="title"/>
          </p:nvPr>
        </p:nvSpPr>
        <p:spPr>
          <a:xfrm>
            <a:off x="1547813" y="188913"/>
            <a:ext cx="7215187" cy="928687"/>
          </a:xfrm>
        </p:spPr>
        <p:txBody>
          <a:bodyPr lIns="90000" tIns="46800" rIns="90000" bIns="46800"/>
          <a:lstStyle/>
          <a:p>
            <a:pPr eaLnBrk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smtClean="0">
                <a:solidFill>
                  <a:srgbClr val="000080"/>
                </a:solidFill>
              </a:rPr>
              <a:t>  </a:t>
            </a:r>
            <a:r>
              <a:rPr lang="ru-RU" sz="2800" smtClean="0">
                <a:solidFill>
                  <a:srgbClr val="262699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ТАБЛИЦЫ </a:t>
            </a:r>
            <a:r>
              <a:rPr lang="en-US" sz="2800" smtClean="0">
                <a:solidFill>
                  <a:srgbClr val="262699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  </a:t>
            </a:r>
            <a:r>
              <a:rPr lang="ru-RU" sz="2800" smtClean="0">
                <a:solidFill>
                  <a:srgbClr val="262699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ИСТИННОСТИ</a:t>
            </a: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539750" y="1260475"/>
            <a:ext cx="8175625" cy="4679950"/>
          </a:xfrm>
        </p:spPr>
        <p:txBody>
          <a:bodyPr tIns="0" anchor="ctr"/>
          <a:lstStyle/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341313" algn="l"/>
                <a:tab pos="676275" algn="l"/>
                <a:tab pos="781050" algn="l"/>
                <a:tab pos="1230313" algn="l"/>
                <a:tab pos="1679575" algn="l"/>
                <a:tab pos="2128838" algn="l"/>
                <a:tab pos="2578100" algn="l"/>
                <a:tab pos="3027363" algn="l"/>
                <a:tab pos="3476625" algn="l"/>
                <a:tab pos="3925888" algn="l"/>
                <a:tab pos="4375150" algn="l"/>
                <a:tab pos="4824413" algn="l"/>
                <a:tab pos="5273675" algn="l"/>
                <a:tab pos="5722938" algn="l"/>
                <a:tab pos="6172200" algn="l"/>
                <a:tab pos="6621463" algn="l"/>
                <a:tab pos="7070725" algn="l"/>
                <a:tab pos="7519988" algn="l"/>
                <a:tab pos="7969250" algn="l"/>
                <a:tab pos="8418513" algn="l"/>
                <a:tab pos="8867775" algn="l"/>
                <a:tab pos="9317038" algn="l"/>
                <a:tab pos="9426575" algn="l"/>
                <a:tab pos="9875838" algn="l"/>
                <a:tab pos="10325100" algn="l"/>
                <a:tab pos="10774363" algn="l"/>
                <a:tab pos="10775950" algn="l"/>
                <a:tab pos="10779125" algn="l"/>
                <a:tab pos="10780713" algn="l"/>
              </a:tabLst>
            </a:pPr>
            <a:r>
              <a:rPr lang="ru-RU" sz="2400" b="1" smtClean="0">
                <a:solidFill>
                  <a:srgbClr val="262699"/>
                </a:solidFill>
                <a:latin typeface="Times New Roman" pitchFamily="18" charset="0"/>
              </a:rPr>
              <a:t>Пример. </a:t>
            </a:r>
            <a:r>
              <a:rPr lang="ru-RU" sz="2400" smtClean="0">
                <a:latin typeface="Times New Roman" pitchFamily="18" charset="0"/>
              </a:rPr>
              <a:t>Определить истинность формулы </a:t>
            </a:r>
            <a:br>
              <a:rPr lang="ru-RU" sz="2400" smtClean="0">
                <a:latin typeface="Times New Roman" pitchFamily="18" charset="0"/>
              </a:rPr>
            </a:br>
            <a:r>
              <a:rPr lang="ru-RU" sz="2400" smtClean="0">
                <a:latin typeface="Times New Roman" pitchFamily="18" charset="0"/>
              </a:rPr>
              <a:t>						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F=((C </a:t>
            </a:r>
            <a:r>
              <a:rPr lang="en-US" sz="2400" b="1" smtClean="0">
                <a:solidFill>
                  <a:schemeClr val="tx1"/>
                </a:solidFill>
                <a:sym typeface="Symbol" pitchFamily="18" charset="2"/>
              </a:rPr>
              <a:t>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B) </a:t>
            </a:r>
            <a:r>
              <a:rPr lang="en-US" sz="2400" b="1" smtClean="0">
                <a:solidFill>
                  <a:schemeClr val="tx1"/>
                </a:solidFill>
                <a:latin typeface="Symbol" pitchFamily="18" charset="2"/>
                <a:cs typeface="Lucida Sans Unicode" pitchFamily="34" charset="0"/>
              </a:rPr>
              <a:t>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B)</a:t>
            </a:r>
            <a:r>
              <a:rPr lang="en-US" sz="2400" b="1" smtClean="0">
                <a:solidFill>
                  <a:schemeClr val="tx1"/>
                </a:solidFill>
                <a:latin typeface="Times New Roman" pitchFamily="18" charset="0"/>
                <a:cs typeface="Lucida Sans Unicode" pitchFamily="34" charset="0"/>
              </a:rPr>
              <a:t>^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 (A</a:t>
            </a:r>
            <a:r>
              <a:rPr lang="en-US" sz="2400" b="1" smtClean="0">
                <a:solidFill>
                  <a:schemeClr val="tx1"/>
                </a:solidFill>
                <a:latin typeface="Times New Roman" pitchFamily="18" charset="0"/>
                <a:cs typeface="Lucida Sans Unicode" pitchFamily="34" charset="0"/>
              </a:rPr>
              <a:t>^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 B) </a:t>
            </a:r>
            <a:r>
              <a:rPr lang="en-US" sz="2400" b="1" smtClean="0">
                <a:solidFill>
                  <a:schemeClr val="tx1"/>
                </a:solidFill>
                <a:latin typeface="Symbol" pitchFamily="18" charset="2"/>
                <a:cs typeface="Lucida Sans Unicode" pitchFamily="34" charset="0"/>
              </a:rPr>
              <a:t>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B</a:t>
            </a: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341313" algn="l"/>
                <a:tab pos="676275" algn="l"/>
                <a:tab pos="781050" algn="l"/>
                <a:tab pos="1230313" algn="l"/>
                <a:tab pos="1679575" algn="l"/>
                <a:tab pos="2128838" algn="l"/>
                <a:tab pos="2578100" algn="l"/>
                <a:tab pos="3027363" algn="l"/>
                <a:tab pos="3476625" algn="l"/>
                <a:tab pos="3925888" algn="l"/>
                <a:tab pos="4375150" algn="l"/>
                <a:tab pos="4824413" algn="l"/>
                <a:tab pos="5273675" algn="l"/>
                <a:tab pos="5722938" algn="l"/>
                <a:tab pos="6172200" algn="l"/>
                <a:tab pos="6621463" algn="l"/>
                <a:tab pos="7070725" algn="l"/>
                <a:tab pos="7519988" algn="l"/>
                <a:tab pos="7969250" algn="l"/>
                <a:tab pos="8418513" algn="l"/>
                <a:tab pos="8867775" algn="l"/>
                <a:tab pos="9317038" algn="l"/>
                <a:tab pos="9426575" algn="l"/>
                <a:tab pos="9875838" algn="l"/>
                <a:tab pos="10325100" algn="l"/>
                <a:tab pos="10774363" algn="l"/>
                <a:tab pos="10775950" algn="l"/>
                <a:tab pos="10779125" algn="l"/>
                <a:tab pos="10780713" algn="l"/>
              </a:tabLst>
            </a:pPr>
            <a:endParaRPr lang="ru-RU" sz="2400" b="1" smtClean="0">
              <a:latin typeface="Times New Roman" pitchFamily="18" charset="0"/>
            </a:endParaRPr>
          </a:p>
          <a:p>
            <a:pPr marL="0" indent="0" algn="ctr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341313" algn="l"/>
                <a:tab pos="676275" algn="l"/>
                <a:tab pos="781050" algn="l"/>
                <a:tab pos="1230313" algn="l"/>
                <a:tab pos="1679575" algn="l"/>
                <a:tab pos="2128838" algn="l"/>
                <a:tab pos="2578100" algn="l"/>
                <a:tab pos="3027363" algn="l"/>
                <a:tab pos="3476625" algn="l"/>
                <a:tab pos="3925888" algn="l"/>
                <a:tab pos="4375150" algn="l"/>
                <a:tab pos="4824413" algn="l"/>
                <a:tab pos="5273675" algn="l"/>
                <a:tab pos="5722938" algn="l"/>
                <a:tab pos="6172200" algn="l"/>
                <a:tab pos="6621463" algn="l"/>
                <a:tab pos="7070725" algn="l"/>
                <a:tab pos="7519988" algn="l"/>
                <a:tab pos="7969250" algn="l"/>
                <a:tab pos="8418513" algn="l"/>
                <a:tab pos="8867775" algn="l"/>
                <a:tab pos="9317038" algn="l"/>
                <a:tab pos="9426575" algn="l"/>
                <a:tab pos="9875838" algn="l"/>
                <a:tab pos="10325100" algn="l"/>
                <a:tab pos="10774363" algn="l"/>
                <a:tab pos="10775950" algn="l"/>
                <a:tab pos="10779125" algn="l"/>
                <a:tab pos="10780713" algn="l"/>
              </a:tabLst>
            </a:pPr>
            <a:r>
              <a:rPr lang="ru-RU" sz="2400" smtClean="0">
                <a:latin typeface="Times New Roman" pitchFamily="18" charset="0"/>
              </a:rPr>
              <a:t>Формула  является </a:t>
            </a:r>
            <a:r>
              <a:rPr lang="ru-RU" sz="2400" b="1" smtClean="0">
                <a:latin typeface="Times New Roman" pitchFamily="18" charset="0"/>
              </a:rPr>
              <a:t>тождественно истинной</a:t>
            </a:r>
            <a:r>
              <a:rPr lang="ru-RU" sz="2400" smtClean="0">
                <a:latin typeface="Times New Roman" pitchFamily="18" charset="0"/>
              </a:rPr>
              <a:t>, если все значения строк результирующего столбца будут равны </a:t>
            </a:r>
            <a:r>
              <a:rPr lang="ru-RU" sz="2400" b="1" smtClean="0">
                <a:solidFill>
                  <a:srgbClr val="000080"/>
                </a:solidFill>
                <a:latin typeface="Times New Roman" pitchFamily="18" charset="0"/>
              </a:rPr>
              <a:t>1</a:t>
            </a:r>
            <a:r>
              <a:rPr lang="ru-RU" sz="2400" smtClean="0">
                <a:latin typeface="Times New Roman" pitchFamily="18" charset="0"/>
              </a:rPr>
              <a:t>.</a:t>
            </a: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341313" algn="l"/>
                <a:tab pos="676275" algn="l"/>
                <a:tab pos="781050" algn="l"/>
                <a:tab pos="1230313" algn="l"/>
                <a:tab pos="1679575" algn="l"/>
                <a:tab pos="2128838" algn="l"/>
                <a:tab pos="2578100" algn="l"/>
                <a:tab pos="3027363" algn="l"/>
                <a:tab pos="3476625" algn="l"/>
                <a:tab pos="3925888" algn="l"/>
                <a:tab pos="4375150" algn="l"/>
                <a:tab pos="4824413" algn="l"/>
                <a:tab pos="5273675" algn="l"/>
                <a:tab pos="5722938" algn="l"/>
                <a:tab pos="6172200" algn="l"/>
                <a:tab pos="6621463" algn="l"/>
                <a:tab pos="7070725" algn="l"/>
                <a:tab pos="7519988" algn="l"/>
                <a:tab pos="7969250" algn="l"/>
                <a:tab pos="8418513" algn="l"/>
                <a:tab pos="8867775" algn="l"/>
                <a:tab pos="9317038" algn="l"/>
                <a:tab pos="9426575" algn="l"/>
                <a:tab pos="9875838" algn="l"/>
                <a:tab pos="10325100" algn="l"/>
                <a:tab pos="10774363" algn="l"/>
                <a:tab pos="10775950" algn="l"/>
                <a:tab pos="10779125" algn="l"/>
                <a:tab pos="10780713" algn="l"/>
              </a:tabLst>
            </a:pPr>
            <a:endParaRPr lang="ru-RU" sz="2400" b="1" smtClean="0"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341313" algn="l"/>
                <a:tab pos="676275" algn="l"/>
                <a:tab pos="781050" algn="l"/>
                <a:tab pos="1230313" algn="l"/>
                <a:tab pos="1679575" algn="l"/>
                <a:tab pos="2128838" algn="l"/>
                <a:tab pos="2578100" algn="l"/>
                <a:tab pos="3027363" algn="l"/>
                <a:tab pos="3476625" algn="l"/>
                <a:tab pos="3925888" algn="l"/>
                <a:tab pos="4375150" algn="l"/>
                <a:tab pos="4824413" algn="l"/>
                <a:tab pos="5273675" algn="l"/>
                <a:tab pos="5722938" algn="l"/>
                <a:tab pos="6172200" algn="l"/>
                <a:tab pos="6621463" algn="l"/>
                <a:tab pos="7070725" algn="l"/>
                <a:tab pos="7519988" algn="l"/>
                <a:tab pos="7969250" algn="l"/>
                <a:tab pos="8418513" algn="l"/>
                <a:tab pos="8867775" algn="l"/>
                <a:tab pos="9317038" algn="l"/>
                <a:tab pos="9426575" algn="l"/>
                <a:tab pos="9875838" algn="l"/>
                <a:tab pos="10325100" algn="l"/>
                <a:tab pos="10774363" algn="l"/>
                <a:tab pos="10775950" algn="l"/>
                <a:tab pos="10779125" algn="l"/>
                <a:tab pos="10780713" algn="l"/>
              </a:tabLst>
            </a:pPr>
            <a:r>
              <a:rPr lang="en-US" sz="2400" b="1" i="1" smtClean="0">
                <a:latin typeface="Times New Roman" pitchFamily="18" charset="0"/>
              </a:rPr>
              <a:t>1 </a:t>
            </a:r>
            <a:r>
              <a:rPr lang="ru-RU" sz="2400" b="1" i="1" smtClean="0">
                <a:latin typeface="Times New Roman" pitchFamily="18" charset="0"/>
              </a:rPr>
              <a:t>шаг. </a:t>
            </a:r>
            <a:r>
              <a:rPr lang="ru-RU" sz="2400" smtClean="0">
                <a:latin typeface="Times New Roman" pitchFamily="18" charset="0"/>
              </a:rPr>
              <a:t>Определяем количество </a:t>
            </a:r>
            <a:r>
              <a:rPr lang="ru-RU" sz="2400" b="1" smtClean="0">
                <a:latin typeface="Times New Roman" pitchFamily="18" charset="0"/>
              </a:rPr>
              <a:t>строк</a:t>
            </a:r>
            <a:r>
              <a:rPr lang="ru-RU" sz="2400" smtClean="0">
                <a:latin typeface="Times New Roman" pitchFamily="18" charset="0"/>
              </a:rPr>
              <a:t> в таблице: 									</a:t>
            </a:r>
            <a:r>
              <a:rPr lang="ru-RU" sz="2400" b="1" i="1" smtClean="0">
                <a:solidFill>
                  <a:srgbClr val="000080"/>
                </a:solidFill>
                <a:latin typeface="Times New Roman" pitchFamily="18" charset="0"/>
              </a:rPr>
              <a:t>m=2</a:t>
            </a:r>
            <a:r>
              <a:rPr lang="ru-RU" sz="2400" b="1" i="1" baseline="33000" smtClean="0">
                <a:solidFill>
                  <a:srgbClr val="000080"/>
                </a:solidFill>
                <a:latin typeface="Times New Roman" pitchFamily="18" charset="0"/>
              </a:rPr>
              <a:t>3</a:t>
            </a:r>
            <a:r>
              <a:rPr lang="ru-RU" sz="2400" b="1" i="1" smtClean="0">
                <a:solidFill>
                  <a:srgbClr val="000080"/>
                </a:solidFill>
                <a:latin typeface="Times New Roman" pitchFamily="18" charset="0"/>
              </a:rPr>
              <a:t>=8</a:t>
            </a:r>
            <a:endParaRPr lang="en-US" sz="2400" b="1" i="1" smtClean="0">
              <a:solidFill>
                <a:srgbClr val="000080"/>
              </a:solidFill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341313" algn="l"/>
                <a:tab pos="676275" algn="l"/>
                <a:tab pos="781050" algn="l"/>
                <a:tab pos="1230313" algn="l"/>
                <a:tab pos="1679575" algn="l"/>
                <a:tab pos="2128838" algn="l"/>
                <a:tab pos="2578100" algn="l"/>
                <a:tab pos="3027363" algn="l"/>
                <a:tab pos="3476625" algn="l"/>
                <a:tab pos="3925888" algn="l"/>
                <a:tab pos="4375150" algn="l"/>
                <a:tab pos="4824413" algn="l"/>
                <a:tab pos="5273675" algn="l"/>
                <a:tab pos="5722938" algn="l"/>
                <a:tab pos="6172200" algn="l"/>
                <a:tab pos="6621463" algn="l"/>
                <a:tab pos="7070725" algn="l"/>
                <a:tab pos="7519988" algn="l"/>
                <a:tab pos="7969250" algn="l"/>
                <a:tab pos="8418513" algn="l"/>
                <a:tab pos="8867775" algn="l"/>
                <a:tab pos="9317038" algn="l"/>
                <a:tab pos="9426575" algn="l"/>
                <a:tab pos="9875838" algn="l"/>
                <a:tab pos="10325100" algn="l"/>
                <a:tab pos="10774363" algn="l"/>
                <a:tab pos="10775950" algn="l"/>
                <a:tab pos="10779125" algn="l"/>
                <a:tab pos="10780713" algn="l"/>
              </a:tabLst>
            </a:pPr>
            <a:endParaRPr lang="ru-RU" sz="2400" b="1" i="1" smtClean="0">
              <a:solidFill>
                <a:srgbClr val="000080"/>
              </a:solidFill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341313" algn="l"/>
                <a:tab pos="676275" algn="l"/>
                <a:tab pos="781050" algn="l"/>
                <a:tab pos="1230313" algn="l"/>
                <a:tab pos="1679575" algn="l"/>
                <a:tab pos="2128838" algn="l"/>
                <a:tab pos="2578100" algn="l"/>
                <a:tab pos="3027363" algn="l"/>
                <a:tab pos="3476625" algn="l"/>
                <a:tab pos="3925888" algn="l"/>
                <a:tab pos="4375150" algn="l"/>
                <a:tab pos="4824413" algn="l"/>
                <a:tab pos="5273675" algn="l"/>
                <a:tab pos="5722938" algn="l"/>
                <a:tab pos="6172200" algn="l"/>
                <a:tab pos="6621463" algn="l"/>
                <a:tab pos="7070725" algn="l"/>
                <a:tab pos="7519988" algn="l"/>
                <a:tab pos="7969250" algn="l"/>
                <a:tab pos="8418513" algn="l"/>
                <a:tab pos="8867775" algn="l"/>
                <a:tab pos="9317038" algn="l"/>
                <a:tab pos="9426575" algn="l"/>
                <a:tab pos="9875838" algn="l"/>
                <a:tab pos="10325100" algn="l"/>
                <a:tab pos="10774363" algn="l"/>
                <a:tab pos="10775950" algn="l"/>
                <a:tab pos="10779125" algn="l"/>
                <a:tab pos="10780713" algn="l"/>
              </a:tabLst>
            </a:pPr>
            <a:r>
              <a:rPr lang="en-US" sz="2400" b="1" i="1" smtClean="0">
                <a:latin typeface="Times New Roman" pitchFamily="18" charset="0"/>
              </a:rPr>
              <a:t>2</a:t>
            </a:r>
            <a:r>
              <a:rPr lang="ru-RU" sz="2400" b="1" i="1" smtClean="0">
                <a:latin typeface="Times New Roman" pitchFamily="18" charset="0"/>
              </a:rPr>
              <a:t> шаг. </a:t>
            </a:r>
            <a:r>
              <a:rPr lang="ru-RU" sz="2400" smtClean="0">
                <a:latin typeface="Times New Roman" pitchFamily="18" charset="0"/>
              </a:rPr>
              <a:t>Определяем количество</a:t>
            </a:r>
            <a:r>
              <a:rPr lang="ru-RU" sz="2400" i="1" smtClean="0">
                <a:latin typeface="Times New Roman" pitchFamily="18" charset="0"/>
              </a:rPr>
              <a:t> </a:t>
            </a:r>
            <a:r>
              <a:rPr lang="ru-RU" sz="2400" b="1" i="1" smtClean="0">
                <a:latin typeface="Times New Roman" pitchFamily="18" charset="0"/>
              </a:rPr>
              <a:t>столбцов </a:t>
            </a:r>
            <a:r>
              <a:rPr lang="ru-RU" sz="2400" smtClean="0">
                <a:latin typeface="Times New Roman" pitchFamily="18" charset="0"/>
              </a:rPr>
              <a:t>в таблице: </a:t>
            </a:r>
          </a:p>
          <a:p>
            <a:pPr marL="0" indent="0" algn="just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341313" algn="l"/>
                <a:tab pos="676275" algn="l"/>
                <a:tab pos="781050" algn="l"/>
                <a:tab pos="1230313" algn="l"/>
                <a:tab pos="1679575" algn="l"/>
                <a:tab pos="2128838" algn="l"/>
                <a:tab pos="2578100" algn="l"/>
                <a:tab pos="3027363" algn="l"/>
                <a:tab pos="3476625" algn="l"/>
                <a:tab pos="3925888" algn="l"/>
                <a:tab pos="4375150" algn="l"/>
                <a:tab pos="4824413" algn="l"/>
                <a:tab pos="5273675" algn="l"/>
                <a:tab pos="5722938" algn="l"/>
                <a:tab pos="6172200" algn="l"/>
                <a:tab pos="6621463" algn="l"/>
                <a:tab pos="7070725" algn="l"/>
                <a:tab pos="7519988" algn="l"/>
                <a:tab pos="7969250" algn="l"/>
                <a:tab pos="8418513" algn="l"/>
                <a:tab pos="8867775" algn="l"/>
                <a:tab pos="9317038" algn="l"/>
                <a:tab pos="9426575" algn="l"/>
                <a:tab pos="9875838" algn="l"/>
                <a:tab pos="10325100" algn="l"/>
                <a:tab pos="10774363" algn="l"/>
                <a:tab pos="10775950" algn="l"/>
                <a:tab pos="10779125" algn="l"/>
                <a:tab pos="10780713" algn="l"/>
              </a:tabLst>
            </a:pPr>
            <a:r>
              <a:rPr lang="ru-RU" sz="2400" b="1" i="1" smtClean="0">
                <a:solidFill>
                  <a:srgbClr val="000080"/>
                </a:solidFill>
                <a:latin typeface="Times New Roman" pitchFamily="18" charset="0"/>
              </a:rPr>
              <a:t>									k=3+5=8</a:t>
            </a:r>
            <a:r>
              <a:rPr lang="ru-RU" sz="2400" b="1" i="1" smtClean="0">
                <a:latin typeface="Times New Roman" pitchFamily="18" charset="0"/>
              </a:rPr>
              <a:t>	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ChangeArrowheads="1"/>
          </p:cNvSpPr>
          <p:nvPr>
            <p:ph type="title"/>
          </p:nvPr>
        </p:nvSpPr>
        <p:spPr>
          <a:xfrm>
            <a:off x="788988" y="34925"/>
            <a:ext cx="8210550" cy="1108075"/>
          </a:xfrm>
        </p:spPr>
        <p:txBody>
          <a:bodyPr lIns="90000" tIns="46800" rIns="90000" bIns="46800"/>
          <a:lstStyle/>
          <a:p>
            <a:pPr eaLnBrk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smtClean="0">
                <a:solidFill>
                  <a:srgbClr val="000080"/>
                </a:solidFill>
              </a:rPr>
              <a:t>  </a:t>
            </a:r>
            <a:r>
              <a:rPr lang="ru-RU" sz="2800" smtClean="0">
                <a:solidFill>
                  <a:srgbClr val="262699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ТАБЛИЦА</a:t>
            </a:r>
            <a:r>
              <a:rPr lang="en-US" sz="2800" smtClean="0">
                <a:solidFill>
                  <a:srgbClr val="262699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   </a:t>
            </a:r>
            <a:r>
              <a:rPr lang="ru-RU" sz="2800" smtClean="0">
                <a:solidFill>
                  <a:srgbClr val="262699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 ИСТИННОСТИ</a:t>
            </a:r>
            <a:r>
              <a:rPr lang="ru-RU" sz="3600" smtClean="0">
                <a:solidFill>
                  <a:srgbClr val="000080"/>
                </a:solidFill>
              </a:rPr>
              <a:t/>
            </a:r>
            <a:br>
              <a:rPr lang="ru-RU" sz="3600" smtClean="0">
                <a:solidFill>
                  <a:srgbClr val="000080"/>
                </a:solidFill>
              </a:rPr>
            </a:br>
            <a:r>
              <a:rPr lang="ru-RU" sz="2800" b="1" smtClean="0">
                <a:latin typeface="Times New Roman" pitchFamily="18" charset="0"/>
              </a:rPr>
              <a:t>F=((C</a:t>
            </a:r>
            <a:r>
              <a:rPr lang="ru-RU" sz="2400" b="1" smtClean="0">
                <a:latin typeface="Times New Roman" pitchFamily="18" charset="0"/>
              </a:rPr>
              <a:t>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sym typeface="Symbol" pitchFamily="18" charset="2"/>
              </a:rPr>
              <a:t></a:t>
            </a:r>
            <a:r>
              <a:rPr lang="ru-RU" sz="2400" smtClean="0">
                <a:latin typeface="Times New Roman" pitchFamily="18" charset="0"/>
              </a:rPr>
              <a:t> </a:t>
            </a:r>
            <a:r>
              <a:rPr lang="ru-RU" sz="2800" b="1" smtClean="0">
                <a:latin typeface="Times New Roman" pitchFamily="18" charset="0"/>
              </a:rPr>
              <a:t>B) </a:t>
            </a:r>
            <a:r>
              <a:rPr lang="en-US" sz="2800" b="1" smtClean="0">
                <a:solidFill>
                  <a:schemeClr val="tx1"/>
                </a:solidFill>
                <a:latin typeface="Symbol" pitchFamily="18" charset="2"/>
                <a:cs typeface="Lucida Sans Unicode" pitchFamily="34" charset="0"/>
              </a:rPr>
              <a:t></a:t>
            </a:r>
            <a:r>
              <a:rPr lang="ru-RU" sz="2800" b="1" smtClean="0">
                <a:latin typeface="Times New Roman" pitchFamily="18" charset="0"/>
              </a:rPr>
              <a:t>B) </a:t>
            </a:r>
            <a:r>
              <a:rPr lang="en-US" sz="2800" b="1" smtClean="0">
                <a:solidFill>
                  <a:schemeClr val="tx1"/>
                </a:solidFill>
                <a:latin typeface="Times New Roman" pitchFamily="18" charset="0"/>
              </a:rPr>
              <a:t>^</a:t>
            </a:r>
            <a:r>
              <a:rPr lang="ru-RU" sz="2800" b="1" smtClean="0">
                <a:latin typeface="Times New Roman" pitchFamily="18" charset="0"/>
              </a:rPr>
              <a:t> (A</a:t>
            </a:r>
            <a:r>
              <a:rPr lang="en-US" sz="2800" b="1" smtClean="0">
                <a:solidFill>
                  <a:schemeClr val="tx1"/>
                </a:solidFill>
                <a:latin typeface="Times New Roman" pitchFamily="18" charset="0"/>
              </a:rPr>
              <a:t> ^ </a:t>
            </a:r>
            <a:r>
              <a:rPr lang="ru-RU" sz="2800" b="1" smtClean="0">
                <a:latin typeface="Times New Roman" pitchFamily="18" charset="0"/>
              </a:rPr>
              <a:t>B) </a:t>
            </a:r>
            <a:r>
              <a:rPr lang="en-US" sz="2800" b="1" smtClean="0">
                <a:solidFill>
                  <a:schemeClr val="tx1"/>
                </a:solidFill>
                <a:latin typeface="Symbol" pitchFamily="18" charset="2"/>
                <a:cs typeface="Lucida Sans Unicode" pitchFamily="34" charset="0"/>
              </a:rPr>
              <a:t></a:t>
            </a:r>
            <a:r>
              <a:rPr lang="ru-RU" sz="2800" b="1" smtClean="0">
                <a:latin typeface="Times New Roman" pitchFamily="18" charset="0"/>
              </a:rPr>
              <a:t>B</a:t>
            </a: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49238" y="1085850"/>
            <a:ext cx="8750300" cy="5257800"/>
          </a:xfrm>
        </p:spPr>
        <p:txBody>
          <a:bodyPr tIns="0" anchor="ctr"/>
          <a:lstStyle/>
          <a:p>
            <a:pPr marL="0" indent="0" algn="ctr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b="1" smtClean="0"/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smtClean="0"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smtClean="0"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smtClean="0"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smtClean="0"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smtClean="0"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smtClean="0"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smtClean="0"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smtClean="0"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smtClean="0"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smtClean="0"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smtClean="0"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smtClean="0"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smtClean="0"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smtClean="0">
              <a:latin typeface="Times New Roman" pitchFamily="18" charset="0"/>
            </a:endParaRPr>
          </a:p>
          <a:p>
            <a:pPr marL="0" indent="0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smtClean="0">
              <a:latin typeface="Times New Roman" pitchFamily="18" charset="0"/>
            </a:endParaRPr>
          </a:p>
          <a:p>
            <a:pPr marL="0" indent="0" algn="ctr" eaLnBrk="1">
              <a:spcAft>
                <a:spcPct val="0"/>
              </a:spcAft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smtClean="0">
              <a:latin typeface="Times New Roman" pitchFamily="18" charset="0"/>
            </a:endParaRPr>
          </a:p>
        </p:txBody>
      </p:sp>
      <p:graphicFrame>
        <p:nvGraphicFramePr>
          <p:cNvPr id="46228" name="Group 148"/>
          <p:cNvGraphicFramePr>
            <a:graphicFrameLocks noGrp="1"/>
          </p:cNvGraphicFramePr>
          <p:nvPr/>
        </p:nvGraphicFramePr>
        <p:xfrm>
          <a:off x="142875" y="1150938"/>
          <a:ext cx="8823325" cy="5707061"/>
        </p:xfrm>
        <a:graphic>
          <a:graphicData uri="http://schemas.openxmlformats.org/drawingml/2006/table">
            <a:tbl>
              <a:tblPr/>
              <a:tblGrid>
                <a:gridCol w="4000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95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699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1601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0336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58921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10648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496851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36000" marR="36000" marT="96481" marB="360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2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187921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3</a:t>
                      </a:r>
                    </a:p>
                  </a:txBody>
                  <a:tcPr marL="90000" marR="90000" marT="187921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4=3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  <a:sym typeface="Symbol" pitchFamily="18" charset="2"/>
                        </a:rPr>
                        <a:t>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2</a:t>
                      </a:r>
                    </a:p>
                  </a:txBody>
                  <a:tcPr marL="90000" marR="90000" marT="187921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5=4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ymbol" pitchFamily="18" charset="2"/>
                          <a:ea typeface="msmincho" charset="0"/>
                          <a:cs typeface="msmincho" charset="0"/>
                        </a:rPr>
                        <a:t>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2</a:t>
                      </a:r>
                    </a:p>
                  </a:txBody>
                  <a:tcPr marL="90000" marR="90000" marT="187921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6=1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^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2</a:t>
                      </a:r>
                    </a:p>
                  </a:txBody>
                  <a:tcPr marL="90000" marR="90000" marT="187921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7=5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^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6</a:t>
                      </a:r>
                    </a:p>
                  </a:txBody>
                  <a:tcPr marL="90000" marR="90000" marT="187921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8=7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ymbol" pitchFamily="18" charset="2"/>
                          <a:ea typeface="msmincho" charset="0"/>
                          <a:cs typeface="msmincho" charset="0"/>
                        </a:rPr>
                        <a:t>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2</a:t>
                      </a:r>
                    </a:p>
                  </a:txBody>
                  <a:tcPr marL="90000" marR="90000" marT="187921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8179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A</a:t>
                      </a:r>
                    </a:p>
                  </a:txBody>
                  <a:tcPr marL="90000" marR="90000" marT="187921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B</a:t>
                      </a:r>
                    </a:p>
                  </a:txBody>
                  <a:tcPr marL="90000" marR="90000" marT="187921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C</a:t>
                      </a:r>
                    </a:p>
                  </a:txBody>
                  <a:tcPr marL="90000" marR="90000" marT="187921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C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99"/>
                          </a:solidFill>
                          <a:effectLst/>
                          <a:latin typeface="Bitstream Vera Serif" pitchFamily="16" charset="0"/>
                          <a:ea typeface="msmincho" charset="0"/>
                          <a:cs typeface="msmincho" charset="0"/>
                          <a:sym typeface="Symbol" pitchFamily="18" charset="2"/>
                        </a:rPr>
                        <a:t>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B</a:t>
                      </a:r>
                    </a:p>
                  </a:txBody>
                  <a:tcPr marL="90000" marR="90000" marT="185401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(C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99"/>
                          </a:solidFill>
                          <a:effectLst/>
                          <a:latin typeface="Bitstream Vera Serif" pitchFamily="16" charset="0"/>
                          <a:ea typeface="msmincho" charset="0"/>
                          <a:cs typeface="msmincho" charset="0"/>
                          <a:sym typeface="Symbol" pitchFamily="18" charset="2"/>
                        </a:rPr>
                        <a:t>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B)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Symbol" pitchFamily="18" charset="2"/>
                          <a:ea typeface="msmincho" charset="0"/>
                          <a:cs typeface="msmincho" charset="0"/>
                        </a:rPr>
                        <a:t>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B</a:t>
                      </a:r>
                    </a:p>
                  </a:txBody>
                  <a:tcPr marL="90000" marR="90000" marT="185401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A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^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 B</a:t>
                      </a:r>
                    </a:p>
                  </a:txBody>
                  <a:tcPr marL="90000" marR="90000" marT="186481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((C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99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  <a:sym typeface="Symbol" pitchFamily="18" charset="2"/>
                        </a:rPr>
                        <a:t>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B)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Symbol" pitchFamily="18" charset="2"/>
                          <a:ea typeface="msmincho" charset="0"/>
                          <a:cs typeface="msmincho" charset="0"/>
                        </a:rPr>
                        <a:t>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B)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 ^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 (A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^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B)</a:t>
                      </a:r>
                    </a:p>
                  </a:txBody>
                  <a:tcPr marL="90000" marR="90000" marT="162721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F</a:t>
                      </a:r>
                    </a:p>
                  </a:txBody>
                  <a:tcPr marL="90000" marR="90000" marT="165961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32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0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0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0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17092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832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0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0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1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832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0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1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0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832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0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1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1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2033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1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0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0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6832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1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0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1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6832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1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1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0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4172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1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1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mincho" charset="0"/>
                          <a:cs typeface="msmincho" charset="0"/>
                        </a:rPr>
                        <a:t>1</a:t>
                      </a:r>
                    </a:p>
                  </a:txBody>
                  <a:tcPr marL="90000" marR="90000" marT="2101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80"/>
                        </a:solidFill>
                        <a:effectLst/>
                        <a:latin typeface="Times New Roman" pitchFamily="18" charset="0"/>
                        <a:ea typeface="msmincho" charset="0"/>
                        <a:cs typeface="msmincho" charset="0"/>
                      </a:endParaRPr>
                    </a:p>
                  </a:txBody>
                  <a:tcPr marL="90000" marR="90000" marT="206569" marB="46800" horzOverflow="overflow">
                    <a:lnL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08175" y="2420938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1979613" y="2997200"/>
            <a:ext cx="43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1908175" y="407670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908175" y="3573463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1908175" y="472440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928813" y="5286375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1908175" y="5805488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1908175" y="6461125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3276600" y="2420938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3276600" y="299720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3276600" y="3573463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3276600" y="4149725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3276600" y="472440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3286125" y="5286375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3276600" y="5876925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3276600" y="6461125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8" name="TextBox 5"/>
          <p:cNvSpPr txBox="1">
            <a:spLocks noChangeArrowheads="1"/>
          </p:cNvSpPr>
          <p:nvPr/>
        </p:nvSpPr>
        <p:spPr bwMode="auto">
          <a:xfrm>
            <a:off x="4500563" y="2420938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4500563" y="299720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4500563" y="3573463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1" name="TextBox 5"/>
          <p:cNvSpPr txBox="1">
            <a:spLocks noChangeArrowheads="1"/>
          </p:cNvSpPr>
          <p:nvPr/>
        </p:nvSpPr>
        <p:spPr bwMode="auto">
          <a:xfrm>
            <a:off x="4500563" y="4149725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4500563" y="4724400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4500563" y="5286375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4500563" y="5805488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25" name="TextBox 5"/>
          <p:cNvSpPr txBox="1">
            <a:spLocks noChangeArrowheads="1"/>
          </p:cNvSpPr>
          <p:nvPr/>
        </p:nvSpPr>
        <p:spPr bwMode="auto">
          <a:xfrm>
            <a:off x="4500563" y="6461125"/>
            <a:ext cx="57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26" name="TextBox 5"/>
          <p:cNvSpPr txBox="1">
            <a:spLocks noChangeArrowheads="1"/>
          </p:cNvSpPr>
          <p:nvPr/>
        </p:nvSpPr>
        <p:spPr bwMode="auto">
          <a:xfrm>
            <a:off x="6372225" y="2420938"/>
            <a:ext cx="427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6372225" y="2997200"/>
            <a:ext cx="427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8" name="TextBox 5"/>
          <p:cNvSpPr txBox="1">
            <a:spLocks noChangeArrowheads="1"/>
          </p:cNvSpPr>
          <p:nvPr/>
        </p:nvSpPr>
        <p:spPr bwMode="auto">
          <a:xfrm>
            <a:off x="6372225" y="3573463"/>
            <a:ext cx="427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9" name="TextBox 5"/>
          <p:cNvSpPr txBox="1">
            <a:spLocks noChangeArrowheads="1"/>
          </p:cNvSpPr>
          <p:nvPr/>
        </p:nvSpPr>
        <p:spPr bwMode="auto">
          <a:xfrm>
            <a:off x="6372225" y="4149725"/>
            <a:ext cx="427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0" name="TextBox 5"/>
          <p:cNvSpPr txBox="1">
            <a:spLocks noChangeArrowheads="1"/>
          </p:cNvSpPr>
          <p:nvPr/>
        </p:nvSpPr>
        <p:spPr bwMode="auto">
          <a:xfrm>
            <a:off x="6372225" y="4724400"/>
            <a:ext cx="427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1" name="TextBox 5"/>
          <p:cNvSpPr txBox="1">
            <a:spLocks noChangeArrowheads="1"/>
          </p:cNvSpPr>
          <p:nvPr/>
        </p:nvSpPr>
        <p:spPr bwMode="auto">
          <a:xfrm>
            <a:off x="6372225" y="5229225"/>
            <a:ext cx="427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0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744" name="TextBox 5"/>
          <p:cNvSpPr txBox="1">
            <a:spLocks noChangeArrowheads="1"/>
          </p:cNvSpPr>
          <p:nvPr/>
        </p:nvSpPr>
        <p:spPr bwMode="auto">
          <a:xfrm>
            <a:off x="6372225" y="5876925"/>
            <a:ext cx="427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745" name="TextBox 5"/>
          <p:cNvSpPr txBox="1">
            <a:spLocks noChangeArrowheads="1"/>
          </p:cNvSpPr>
          <p:nvPr/>
        </p:nvSpPr>
        <p:spPr bwMode="auto">
          <a:xfrm>
            <a:off x="6372225" y="6461125"/>
            <a:ext cx="427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746" name="TextBox 5"/>
          <p:cNvSpPr txBox="1">
            <a:spLocks noChangeArrowheads="1"/>
          </p:cNvSpPr>
          <p:nvPr/>
        </p:nvSpPr>
        <p:spPr bwMode="auto">
          <a:xfrm>
            <a:off x="8243888" y="2420938"/>
            <a:ext cx="427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747" name="TextBox 5"/>
          <p:cNvSpPr txBox="1">
            <a:spLocks noChangeArrowheads="1"/>
          </p:cNvSpPr>
          <p:nvPr/>
        </p:nvSpPr>
        <p:spPr bwMode="auto">
          <a:xfrm>
            <a:off x="8243888" y="2924175"/>
            <a:ext cx="427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748" name="TextBox 5"/>
          <p:cNvSpPr txBox="1">
            <a:spLocks noChangeArrowheads="1"/>
          </p:cNvSpPr>
          <p:nvPr/>
        </p:nvSpPr>
        <p:spPr bwMode="auto">
          <a:xfrm>
            <a:off x="8243888" y="3500438"/>
            <a:ext cx="427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749" name="TextBox 5"/>
          <p:cNvSpPr txBox="1">
            <a:spLocks noChangeArrowheads="1"/>
          </p:cNvSpPr>
          <p:nvPr/>
        </p:nvSpPr>
        <p:spPr bwMode="auto">
          <a:xfrm>
            <a:off x="8243888" y="4076700"/>
            <a:ext cx="427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750" name="TextBox 5"/>
          <p:cNvSpPr txBox="1">
            <a:spLocks noChangeArrowheads="1"/>
          </p:cNvSpPr>
          <p:nvPr/>
        </p:nvSpPr>
        <p:spPr bwMode="auto">
          <a:xfrm>
            <a:off x="8243888" y="4652963"/>
            <a:ext cx="427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751" name="TextBox 5"/>
          <p:cNvSpPr txBox="1">
            <a:spLocks noChangeArrowheads="1"/>
          </p:cNvSpPr>
          <p:nvPr/>
        </p:nvSpPr>
        <p:spPr bwMode="auto">
          <a:xfrm>
            <a:off x="8243888" y="5229225"/>
            <a:ext cx="427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752" name="TextBox 5"/>
          <p:cNvSpPr txBox="1">
            <a:spLocks noChangeArrowheads="1"/>
          </p:cNvSpPr>
          <p:nvPr/>
        </p:nvSpPr>
        <p:spPr bwMode="auto">
          <a:xfrm>
            <a:off x="8243888" y="5805488"/>
            <a:ext cx="427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753" name="TextBox 5"/>
          <p:cNvSpPr txBox="1">
            <a:spLocks noChangeArrowheads="1"/>
          </p:cNvSpPr>
          <p:nvPr/>
        </p:nvSpPr>
        <p:spPr bwMode="auto">
          <a:xfrm>
            <a:off x="8243888" y="6461125"/>
            <a:ext cx="427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en-US" sz="2000" b="1">
                <a:solidFill>
                  <a:schemeClr val="tx1"/>
                </a:solidFill>
                <a:latin typeface="Times New Roman" pitchFamily="18" charset="0"/>
              </a:rPr>
              <a:t>1</a:t>
            </a:r>
            <a:endParaRPr lang="ru-RU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6769" name="Rectangle 147"/>
          <p:cNvSpPr>
            <a:spLocks noChangeArrowheads="1"/>
          </p:cNvSpPr>
          <p:nvPr/>
        </p:nvSpPr>
        <p:spPr bwMode="auto">
          <a:xfrm>
            <a:off x="179388" y="1268413"/>
            <a:ext cx="311150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6000"/>
              </a:lnSpc>
              <a:spcBef>
                <a:spcPts val="500"/>
              </a:spcBef>
            </a:pPr>
            <a:r>
              <a:rPr lang="en-US" sz="2000" b="1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lang="ru-RU" sz="2000" b="1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23744" grpId="0"/>
      <p:bldP spid="237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Grp="1" noChangeArrowheads="1"/>
          </p:cNvSpPr>
          <p:nvPr>
            <p:ph type="title"/>
          </p:nvPr>
        </p:nvSpPr>
        <p:spPr>
          <a:xfrm>
            <a:off x="1000125" y="142875"/>
            <a:ext cx="7808913" cy="857250"/>
          </a:xfrm>
        </p:spPr>
        <p:txBody>
          <a:bodyPr lIns="90000" tIns="46800" rIns="90000" bIns="46800"/>
          <a:lstStyle/>
          <a:p>
            <a:pPr eaLnBrk="1"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kern="1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ЗАКОНЫ ЛОГИКИ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185863"/>
            <a:ext cx="8286750" cy="51609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1190625" y="0"/>
            <a:ext cx="7808913" cy="1238250"/>
          </a:xfrm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kern="1200" dirty="0" smtClean="0">
                <a:solidFill>
                  <a:srgbClr val="00007A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  </a:t>
            </a:r>
            <a:r>
              <a:rPr lang="ru-RU" sz="2800" kern="1200" dirty="0" smtClean="0">
                <a:solidFill>
                  <a:srgbClr val="00007A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ОСНОВНЫЕ </a:t>
            </a:r>
            <a:r>
              <a:rPr lang="ru-RU" sz="2800" kern="1200" dirty="0">
                <a:solidFill>
                  <a:srgbClr val="00007A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ПОНЯТИЯ АЛГЕБРЫ ЛОГИКИ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439863" y="1036638"/>
            <a:ext cx="5940425" cy="5819775"/>
          </a:xfrm>
          <a:noFill/>
        </p:spPr>
        <p:txBody>
          <a:bodyPr tIns="0" anchor="ctr"/>
          <a:lstStyle/>
          <a:p>
            <a:pPr marL="0" indent="0"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</a:endParaRPr>
          </a:p>
          <a:p>
            <a:pPr marL="0" indent="0"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/>
          </a:p>
          <a:p>
            <a:pPr marL="0" indent="0"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/>
          </a:p>
          <a:p>
            <a:pPr marL="0" indent="0"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/>
          </a:p>
          <a:p>
            <a:pPr marL="0" indent="0"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/>
          </a:p>
          <a:p>
            <a:pPr marL="0" indent="0"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52413" y="1241425"/>
            <a:ext cx="8640762" cy="5211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i="1">
                <a:solidFill>
                  <a:srgbClr val="000080"/>
                </a:solidFill>
                <a:latin typeface="Times New Roman" pitchFamily="18" charset="0"/>
              </a:rPr>
              <a:t>Логика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 – наука о формах и способах мышления. Основными формами мышления являются </a:t>
            </a:r>
            <a:r>
              <a:rPr lang="en-US" sz="2400" i="1">
                <a:solidFill>
                  <a:srgbClr val="FF0000"/>
                </a:solidFill>
                <a:latin typeface="Times New Roman" pitchFamily="18" charset="0"/>
              </a:rPr>
              <a:t>понятие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, </a:t>
            </a:r>
            <a:r>
              <a:rPr lang="en-US" sz="2400" i="1">
                <a:solidFill>
                  <a:srgbClr val="FF0000"/>
                </a:solidFill>
                <a:latin typeface="Times New Roman" pitchFamily="18" charset="0"/>
              </a:rPr>
              <a:t>суждение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, </a:t>
            </a:r>
            <a:r>
              <a:rPr lang="en-US" sz="2400" i="1">
                <a:solidFill>
                  <a:srgbClr val="FF0000"/>
                </a:solidFill>
                <a:latin typeface="Times New Roman" pitchFamily="18" charset="0"/>
              </a:rPr>
              <a:t>умозаключение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.</a:t>
            </a:r>
            <a:endParaRPr lang="ru-RU" sz="800">
              <a:solidFill>
                <a:srgbClr val="000080"/>
              </a:solidFill>
              <a:latin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800">
              <a:solidFill>
                <a:srgbClr val="000080"/>
              </a:solidFill>
              <a:latin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i="1">
                <a:solidFill>
                  <a:srgbClr val="000080"/>
                </a:solidFill>
                <a:latin typeface="Times New Roman" pitchFamily="18" charset="0"/>
              </a:rPr>
              <a:t>Понятие – 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это форма мышления, фиксирующая основные, существенные признаки объекта.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800">
              <a:solidFill>
                <a:srgbClr val="000080"/>
              </a:solidFill>
              <a:latin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i="1">
                <a:solidFill>
                  <a:srgbClr val="000080"/>
                </a:solidFill>
                <a:latin typeface="Times New Roman" pitchFamily="18" charset="0"/>
              </a:rPr>
              <a:t>Высказывание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 – это форма мышления, в которой что-либо утверждается или отрицается о реальных предметах, их свойствах и отношениях между ними.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i="1">
                <a:solidFill>
                  <a:srgbClr val="000080"/>
                </a:solidFill>
                <a:latin typeface="Times New Roman" pitchFamily="18" charset="0"/>
              </a:rPr>
              <a:t>Высказывание может быть либо </a:t>
            </a:r>
            <a:r>
              <a:rPr lang="en-US" sz="2400" b="1" i="1">
                <a:solidFill>
                  <a:srgbClr val="FF0000"/>
                </a:solidFill>
                <a:latin typeface="Times New Roman" pitchFamily="18" charset="0"/>
              </a:rPr>
              <a:t>истинно</a:t>
            </a:r>
            <a:r>
              <a:rPr lang="en-US" sz="2400" b="1" i="1">
                <a:solidFill>
                  <a:srgbClr val="000080"/>
                </a:solidFill>
                <a:latin typeface="Times New Roman" pitchFamily="18" charset="0"/>
              </a:rPr>
              <a:t>, либо </a:t>
            </a:r>
            <a:r>
              <a:rPr lang="en-US" sz="2400" b="1" i="1">
                <a:solidFill>
                  <a:srgbClr val="FF0000"/>
                </a:solidFill>
                <a:latin typeface="Times New Roman" pitchFamily="18" charset="0"/>
              </a:rPr>
              <a:t>ложно</a:t>
            </a:r>
            <a:r>
              <a:rPr lang="en-US" sz="2400" b="1" i="1">
                <a:solidFill>
                  <a:srgbClr val="000080"/>
                </a:solidFill>
                <a:latin typeface="Times New Roman" pitchFamily="18" charset="0"/>
              </a:rPr>
              <a:t>.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800" b="1" i="1">
              <a:solidFill>
                <a:srgbClr val="000080"/>
              </a:solidFill>
              <a:latin typeface="Times New Roman" pitchFamily="18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i="1">
                <a:solidFill>
                  <a:srgbClr val="000080"/>
                </a:solidFill>
                <a:latin typeface="Times New Roman" pitchFamily="18" charset="0"/>
              </a:rPr>
              <a:t>Умозаключение –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 это форма мышления, с помощью которой из одного или нескольких суждений (посылок) может быть получено новое суждение (вывод).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3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8" dur="5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3" dur="500" fill="hold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4" dur="500" fill="hold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5" dur="500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60363" y="1238250"/>
            <a:ext cx="8640762" cy="5143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just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b="1">
                <a:solidFill>
                  <a:srgbClr val="262699"/>
                </a:solidFill>
                <a:latin typeface="Times New Roman" pitchFamily="18" charset="0"/>
              </a:rPr>
              <a:t>Л</a:t>
            </a:r>
            <a:r>
              <a:rPr lang="en-US" sz="2200" b="1">
                <a:solidFill>
                  <a:srgbClr val="262699"/>
                </a:solidFill>
                <a:latin typeface="Times New Roman" pitchFamily="18" charset="0"/>
              </a:rPr>
              <a:t>огик</a:t>
            </a:r>
            <a:r>
              <a:rPr lang="ru-RU" sz="2200" b="1">
                <a:solidFill>
                  <a:srgbClr val="262699"/>
                </a:solidFill>
                <a:latin typeface="Times New Roman" pitchFamily="18" charset="0"/>
              </a:rPr>
              <a:t>а</a:t>
            </a:r>
            <a:r>
              <a:rPr lang="en-US" sz="2200">
                <a:solidFill>
                  <a:srgbClr val="262699"/>
                </a:solidFill>
                <a:latin typeface="Times New Roman" pitchFamily="18" charset="0"/>
              </a:rPr>
              <a:t> </a:t>
            </a: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—</a:t>
            </a:r>
            <a:r>
              <a:rPr lang="en-US" sz="22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это</a:t>
            </a:r>
            <a:r>
              <a:rPr lang="ru-RU" sz="2400">
                <a:solidFill>
                  <a:srgbClr val="000080"/>
                </a:solidFill>
                <a:latin typeface="Times New Roman" pitchFamily="18" charset="0"/>
              </a:rPr>
              <a:t> наука, изучающая законы и формы мышления.</a:t>
            </a:r>
          </a:p>
          <a:p>
            <a:pPr algn="just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800" b="1">
              <a:solidFill>
                <a:srgbClr val="262699"/>
              </a:solidFill>
              <a:latin typeface="Times New Roman" pitchFamily="18" charset="0"/>
            </a:endParaRPr>
          </a:p>
          <a:p>
            <a:pPr algn="just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 b="1">
                <a:solidFill>
                  <a:srgbClr val="262699"/>
                </a:solidFill>
                <a:latin typeface="Times New Roman" pitchFamily="18" charset="0"/>
              </a:rPr>
              <a:t>Алгебра логики</a:t>
            </a:r>
            <a:r>
              <a:rPr lang="en-US" sz="2200">
                <a:solidFill>
                  <a:srgbClr val="262699"/>
                </a:solidFill>
                <a:latin typeface="Times New Roman" pitchFamily="18" charset="0"/>
              </a:rPr>
              <a:t> </a:t>
            </a: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—</a:t>
            </a:r>
            <a:r>
              <a:rPr lang="en-US" sz="22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это</a:t>
            </a:r>
            <a:r>
              <a:rPr lang="ru-RU" sz="2400">
                <a:solidFill>
                  <a:srgbClr val="000080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математическ</a:t>
            </a:r>
            <a:r>
              <a:rPr lang="ru-RU" sz="2400">
                <a:solidFill>
                  <a:srgbClr val="000080"/>
                </a:solidFill>
                <a:latin typeface="Times New Roman" pitchFamily="18" charset="0"/>
              </a:rPr>
              <a:t>ий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 </a:t>
            </a:r>
            <a:r>
              <a:rPr lang="ru-RU" sz="2400">
                <a:solidFill>
                  <a:srgbClr val="000080"/>
                </a:solidFill>
                <a:latin typeface="Times New Roman" pitchFamily="18" charset="0"/>
              </a:rPr>
              <a:t>аппарат, с помощью которого записывают (кодируют), упрощают, вычисляют и преобразовывают 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логи</a:t>
            </a:r>
            <a:r>
              <a:rPr lang="ru-RU" sz="2400">
                <a:solidFill>
                  <a:srgbClr val="000080"/>
                </a:solidFill>
                <a:latin typeface="Times New Roman" pitchFamily="18" charset="0"/>
              </a:rPr>
              <a:t>ческие высказывания.</a:t>
            </a:r>
            <a:endParaRPr lang="en-US" sz="2400">
              <a:solidFill>
                <a:srgbClr val="000080"/>
              </a:solidFill>
              <a:latin typeface="Times New Roman" pitchFamily="18" charset="0"/>
            </a:endParaRPr>
          </a:p>
          <a:p>
            <a:pPr algn="just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800" b="1">
              <a:solidFill>
                <a:srgbClr val="191966"/>
              </a:solidFill>
              <a:latin typeface="Times New Roman" pitchFamily="18" charset="0"/>
            </a:endParaRPr>
          </a:p>
          <a:p>
            <a:pPr algn="just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 b="1">
                <a:solidFill>
                  <a:srgbClr val="262699"/>
                </a:solidFill>
                <a:latin typeface="Times New Roman" pitchFamily="18" charset="0"/>
              </a:rPr>
              <a:t>Высказывание</a:t>
            </a: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 — 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это </a:t>
            </a:r>
            <a:r>
              <a:rPr lang="ru-RU" sz="2400">
                <a:solidFill>
                  <a:srgbClr val="000080"/>
                </a:solidFill>
                <a:latin typeface="Times New Roman" pitchFamily="18" charset="0"/>
              </a:rPr>
              <a:t>повествовательное 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 предложение, </a:t>
            </a:r>
            <a:r>
              <a:rPr lang="ru-RU" sz="2400">
                <a:solidFill>
                  <a:srgbClr val="000080"/>
                </a:solidFill>
                <a:latin typeface="Times New Roman" pitchFamily="18" charset="0"/>
              </a:rPr>
              <a:t>о 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которо</a:t>
            </a:r>
            <a:r>
              <a:rPr lang="ru-RU" sz="2400">
                <a:solidFill>
                  <a:srgbClr val="000080"/>
                </a:solidFill>
                <a:latin typeface="Times New Roman" pitchFamily="18" charset="0"/>
              </a:rPr>
              <a:t>м можно сказать,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 истинно </a:t>
            </a:r>
            <a:r>
              <a:rPr lang="ru-RU" sz="2400">
                <a:solidFill>
                  <a:srgbClr val="000080"/>
                </a:solidFill>
                <a:latin typeface="Times New Roman" pitchFamily="18" charset="0"/>
              </a:rPr>
              <a:t>оно 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или ложно. При этом считается, что высказывание удовлетворяет закону исключенного третьего, т.е. каждое высказывание или истинно, или ложно и не может быть одновременно и истинным, и ложным. </a:t>
            </a:r>
            <a:endParaRPr lang="ru-RU" sz="2400">
              <a:solidFill>
                <a:srgbClr val="000080"/>
              </a:solidFill>
              <a:latin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 b="1">
                <a:solidFill>
                  <a:srgbClr val="262699"/>
                </a:solidFill>
                <a:latin typeface="Times New Roman" pitchFamily="18" charset="0"/>
              </a:rPr>
              <a:t>Если высказывание</a:t>
            </a:r>
            <a:r>
              <a:rPr lang="ru-RU" sz="2200" b="1">
                <a:solidFill>
                  <a:srgbClr val="262699"/>
                </a:solidFill>
                <a:latin typeface="Times New Roman" pitchFamily="18" charset="0"/>
              </a:rPr>
              <a:t>:</a:t>
            </a:r>
            <a:r>
              <a:rPr lang="en-US" sz="2200" b="1">
                <a:solidFill>
                  <a:srgbClr val="262699"/>
                </a:solidFill>
                <a:latin typeface="Times New Roman" pitchFamily="18" charset="0"/>
              </a:rPr>
              <a:t> 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				</a:t>
            </a:r>
            <a:r>
              <a:rPr lang="ru-RU" sz="2200" u="sng">
                <a:solidFill>
                  <a:srgbClr val="FF0000"/>
                </a:solidFill>
                <a:latin typeface="Times New Roman" pitchFamily="18" charset="0"/>
              </a:rPr>
              <a:t>и</a:t>
            </a:r>
            <a:r>
              <a:rPr lang="en-US" sz="2200" u="sng">
                <a:solidFill>
                  <a:srgbClr val="FF0000"/>
                </a:solidFill>
                <a:latin typeface="Times New Roman" pitchFamily="18" charset="0"/>
              </a:rPr>
              <a:t>стинно</a:t>
            </a:r>
            <a:r>
              <a:rPr lang="en-US" sz="220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 </a:t>
            </a:r>
            <a:r>
              <a:rPr lang="ru-RU" sz="2200">
                <a:solidFill>
                  <a:srgbClr val="000080"/>
                </a:solidFill>
                <a:latin typeface="Times New Roman" pitchFamily="18" charset="0"/>
              </a:rPr>
              <a:t>- </a:t>
            </a:r>
            <a:r>
              <a:rPr lang="en-US" sz="2200">
                <a:solidFill>
                  <a:srgbClr val="000000"/>
                </a:solidFill>
                <a:latin typeface="Times New Roman" pitchFamily="18" charset="0"/>
              </a:rPr>
              <a:t>его значение равно</a:t>
            </a: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 </a:t>
            </a:r>
            <a:r>
              <a:rPr lang="en-US" sz="2200" b="1">
                <a:solidFill>
                  <a:srgbClr val="262699"/>
                </a:solidFill>
                <a:latin typeface="Times New Roman" pitchFamily="18" charset="0"/>
              </a:rPr>
              <a:t>1 (True, T)</a:t>
            </a:r>
            <a:r>
              <a:rPr lang="ru-RU" sz="2200" b="1">
                <a:solidFill>
                  <a:srgbClr val="262699"/>
                </a:solidFill>
                <a:latin typeface="Times New Roman" pitchFamily="18" charset="0"/>
              </a:rPr>
              <a:t>;</a:t>
            </a:r>
            <a:endParaRPr lang="en-US" sz="2200" b="1">
              <a:solidFill>
                <a:srgbClr val="262699"/>
              </a:solidFill>
              <a:latin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				</a:t>
            </a:r>
            <a:r>
              <a:rPr lang="en-US" sz="2200" u="sng">
                <a:solidFill>
                  <a:srgbClr val="FF0000"/>
                </a:solidFill>
                <a:latin typeface="Times New Roman" pitchFamily="18" charset="0"/>
              </a:rPr>
              <a:t>ложно</a:t>
            </a:r>
            <a:r>
              <a:rPr lang="en-US" sz="2200" b="1">
                <a:solidFill>
                  <a:srgbClr val="000080"/>
                </a:solidFill>
                <a:latin typeface="Times New Roman" pitchFamily="18" charset="0"/>
              </a:rPr>
              <a:t>  -  </a:t>
            </a:r>
            <a:r>
              <a:rPr lang="en-US" sz="2200" b="1">
                <a:solidFill>
                  <a:srgbClr val="262699"/>
                </a:solidFill>
                <a:latin typeface="Times New Roman" pitchFamily="18" charset="0"/>
              </a:rPr>
              <a:t>0 (False, F)</a:t>
            </a:r>
            <a:r>
              <a:rPr lang="ru-RU" sz="2200" b="1">
                <a:solidFill>
                  <a:srgbClr val="262699"/>
                </a:solidFill>
                <a:latin typeface="Times New Roman" pitchFamily="18" charset="0"/>
              </a:rPr>
              <a:t>.</a:t>
            </a:r>
            <a:endParaRPr lang="en-US" sz="2200" b="1">
              <a:solidFill>
                <a:srgbClr val="262699"/>
              </a:solidFill>
              <a:latin typeface="Times New Roman" pitchFamily="18" charset="0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792163" y="142875"/>
            <a:ext cx="8351837" cy="1158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>
                <a:solidFill>
                  <a:srgbClr val="00007A"/>
                </a:solidFill>
                <a:latin typeface="Times New Roman" pitchFamily="18" charset="0"/>
                <a:cs typeface="Times New Roman" pitchFamily="18" charset="0"/>
              </a:rPr>
              <a:t>ОСНОВНЫЕ ПОНЯТИЯ АЛГЕБРЫ 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>
                <a:solidFill>
                  <a:srgbClr val="00007A"/>
                </a:solidFill>
                <a:latin typeface="Times New Roman" pitchFamily="18" charset="0"/>
                <a:cs typeface="Times New Roman" pitchFamily="18" charset="0"/>
              </a:rPr>
              <a:t>ЛОГИКИ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>
              <a:solidFill>
                <a:srgbClr val="00007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/>
          </p:nvPr>
        </p:nvSpPr>
        <p:spPr>
          <a:xfrm>
            <a:off x="900113" y="-444500"/>
            <a:ext cx="7808912" cy="2063750"/>
          </a:xfrm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kern="1200" dirty="0">
                <a:solidFill>
                  <a:srgbClr val="00007A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ОСНОВНЫЕ ПОНЯТИЯ </a:t>
            </a:r>
            <a:r>
              <a:rPr lang="ru-RU" sz="2800" kern="1200" dirty="0" smtClean="0">
                <a:solidFill>
                  <a:srgbClr val="00007A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АЛГЕБРЫ</a:t>
            </a:r>
            <a:br>
              <a:rPr lang="ru-RU" sz="2800" kern="1200" dirty="0" smtClean="0">
                <a:solidFill>
                  <a:srgbClr val="00007A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</a:br>
            <a:r>
              <a:rPr lang="ru-RU" sz="2800" kern="1200" dirty="0" smtClean="0">
                <a:solidFill>
                  <a:srgbClr val="00007A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 </a:t>
            </a:r>
            <a:r>
              <a:rPr lang="ru-RU" sz="2800" kern="1200" dirty="0">
                <a:solidFill>
                  <a:srgbClr val="00007A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ЛОГИКИ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439863" y="1687513"/>
            <a:ext cx="5940425" cy="4518025"/>
          </a:xfrm>
          <a:noFill/>
        </p:spPr>
        <p:txBody>
          <a:bodyPr tIns="0" anchor="ctr"/>
          <a:lstStyle/>
          <a:p>
            <a:pPr marL="0" indent="0"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>
              <a:latin typeface="Times New Roman" pitchFamily="18" charset="0"/>
            </a:endParaRPr>
          </a:p>
          <a:p>
            <a:pPr marL="0" indent="0"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/>
          </a:p>
          <a:p>
            <a:pPr marL="0" indent="0"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/>
          </a:p>
          <a:p>
            <a:pPr marL="0" indent="0"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/>
          </a:p>
          <a:p>
            <a:pPr marL="0" indent="0"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/>
          </a:p>
          <a:p>
            <a:pPr marL="0" indent="0">
              <a:spcAft>
                <a:spcPct val="0"/>
              </a:spcAft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mtClean="0"/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79388" y="842963"/>
            <a:ext cx="8640762" cy="5637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800">
              <a:solidFill>
                <a:srgbClr val="00007A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i="1">
                <a:solidFill>
                  <a:srgbClr val="000080"/>
                </a:solidFill>
                <a:latin typeface="Times New Roman" pitchFamily="18" charset="0"/>
              </a:rPr>
              <a:t>Высказывание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не может быть выражено повелительным или вопросительным предложением</a:t>
            </a:r>
            <a:r>
              <a:rPr lang="en-US" sz="2400">
                <a:solidFill>
                  <a:srgbClr val="000080"/>
                </a:solidFill>
                <a:latin typeface="Times New Roman" pitchFamily="18" charset="0"/>
              </a:rPr>
              <a:t>, так как оценка их истинности или ложности невозможна.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Для образования </a:t>
            </a:r>
            <a:r>
              <a:rPr lang="en-US" sz="2200">
                <a:solidFill>
                  <a:srgbClr val="FF0000"/>
                </a:solidFill>
                <a:latin typeface="Times New Roman" pitchFamily="18" charset="0"/>
              </a:rPr>
              <a:t>сложных высказываний</a:t>
            </a: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 наиболее часто используются базовые логические операции, выражаемые с помощью </a:t>
            </a:r>
            <a:r>
              <a:rPr lang="en-US" sz="2200">
                <a:solidFill>
                  <a:srgbClr val="FF0000"/>
                </a:solidFill>
                <a:latin typeface="Times New Roman" pitchFamily="18" charset="0"/>
              </a:rPr>
              <a:t>логических связок  </a:t>
            </a:r>
            <a:r>
              <a:rPr lang="en-US" sz="2200" b="1">
                <a:solidFill>
                  <a:srgbClr val="FF0000"/>
                </a:solidFill>
                <a:latin typeface="Times New Roman" pitchFamily="18" charset="0"/>
              </a:rPr>
              <a:t>И, ИЛИ и частицей НЕ</a:t>
            </a: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. Значение истинности  сложных высказываний  </a:t>
            </a:r>
            <a:r>
              <a:rPr lang="en-US" sz="2200" u="sng">
                <a:solidFill>
                  <a:srgbClr val="000080"/>
                </a:solidFill>
                <a:latin typeface="Times New Roman" pitchFamily="18" charset="0"/>
              </a:rPr>
              <a:t>зависит  от  истинности  входящих в них простых высказываний</a:t>
            </a: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 и  объединяющих   их   связок.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200">
              <a:solidFill>
                <a:srgbClr val="000080"/>
              </a:solidFill>
              <a:latin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800" i="1">
                <a:solidFill>
                  <a:srgbClr val="000080"/>
                </a:solidFill>
                <a:latin typeface="Times New Roman" pitchFamily="18" charset="0"/>
              </a:rPr>
              <a:t>В математической логике не рассматривается конкретное  содержание высказывания, важно  только,</a:t>
            </a:r>
            <a:r>
              <a:rPr lang="en-US" sz="2800" i="1">
                <a:solidFill>
                  <a:srgbClr val="FF0000"/>
                </a:solidFill>
                <a:latin typeface="Times New Roman" pitchFamily="18" charset="0"/>
              </a:rPr>
              <a:t> истинно  </a:t>
            </a:r>
            <a:r>
              <a:rPr lang="en-US" sz="2800" i="1">
                <a:solidFill>
                  <a:srgbClr val="000080"/>
                </a:solidFill>
                <a:latin typeface="Times New Roman" pitchFamily="18" charset="0"/>
              </a:rPr>
              <a:t>оно  или </a:t>
            </a:r>
            <a:r>
              <a:rPr lang="en-US" sz="2800" i="1">
                <a:solidFill>
                  <a:srgbClr val="FF0000"/>
                </a:solidFill>
                <a:latin typeface="Times New Roman" pitchFamily="18" charset="0"/>
              </a:rPr>
              <a:t> ложно</a:t>
            </a:r>
            <a:r>
              <a:rPr lang="en-US" sz="2800" i="1">
                <a:solidFill>
                  <a:srgbClr val="000080"/>
                </a:solidFill>
                <a:latin typeface="Times New Roman" pitchFamily="18" charset="0"/>
              </a:rPr>
              <a:t>.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800" i="1">
              <a:solidFill>
                <a:srgbClr val="00008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 noChangeArrowheads="1"/>
          </p:cNvSpPr>
          <p:nvPr>
            <p:ph type="title"/>
          </p:nvPr>
        </p:nvSpPr>
        <p:spPr>
          <a:xfrm>
            <a:off x="1011238" y="-444500"/>
            <a:ext cx="7808912" cy="2063750"/>
          </a:xfrm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kern="1200" dirty="0">
                <a:solidFill>
                  <a:srgbClr val="00007A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ОСНОВНЫЕ ПОНЯТИЯ </a:t>
            </a:r>
            <a:r>
              <a:rPr lang="ru-RU" sz="2800" kern="1200" dirty="0" smtClean="0">
                <a:solidFill>
                  <a:srgbClr val="00007A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АЛГЕБРЫ</a:t>
            </a:r>
            <a:br>
              <a:rPr lang="ru-RU" sz="2800" kern="1200" dirty="0" smtClean="0">
                <a:solidFill>
                  <a:srgbClr val="00007A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</a:br>
            <a:r>
              <a:rPr lang="ru-RU" sz="2800" kern="1200" dirty="0" smtClean="0">
                <a:solidFill>
                  <a:srgbClr val="00007A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 </a:t>
            </a:r>
            <a:r>
              <a:rPr lang="ru-RU" sz="2800" kern="1200" dirty="0">
                <a:solidFill>
                  <a:srgbClr val="00007A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ЛОГИКИ</a:t>
            </a: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60363" y="720725"/>
            <a:ext cx="8640762" cy="707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>
              <a:solidFill>
                <a:srgbClr val="000080"/>
              </a:solidFill>
              <a:latin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200">
              <a:solidFill>
                <a:srgbClr val="000080"/>
              </a:solidFill>
              <a:latin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Поэтому высказывание можно  представить  некоторой   переменной   величиной, </a:t>
            </a:r>
            <a:r>
              <a:rPr lang="en-US" sz="2200" b="1">
                <a:solidFill>
                  <a:srgbClr val="000080"/>
                </a:solidFill>
                <a:latin typeface="Times New Roman" pitchFamily="18" charset="0"/>
              </a:rPr>
              <a:t>значением которой может быть </a:t>
            </a:r>
            <a:r>
              <a:rPr lang="en-US" sz="2200" b="1">
                <a:solidFill>
                  <a:srgbClr val="FF0000"/>
                </a:solidFill>
                <a:latin typeface="Times New Roman" pitchFamily="18" charset="0"/>
              </a:rPr>
              <a:t>0</a:t>
            </a:r>
            <a:r>
              <a:rPr lang="en-US" sz="2200" b="1">
                <a:solidFill>
                  <a:srgbClr val="000080"/>
                </a:solidFill>
                <a:latin typeface="Times New Roman" pitchFamily="18" charset="0"/>
              </a:rPr>
              <a:t>  или </a:t>
            </a:r>
            <a:r>
              <a:rPr lang="en-US" sz="2200" b="1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sz="2200" b="1">
                <a:solidFill>
                  <a:srgbClr val="000080"/>
                </a:solidFill>
                <a:latin typeface="Times New Roman" pitchFamily="18" charset="0"/>
              </a:rPr>
              <a:t>.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 </a:t>
            </a:r>
            <a:r>
              <a:rPr lang="en-US" sz="2200" u="sng">
                <a:solidFill>
                  <a:srgbClr val="000080"/>
                </a:solidFill>
                <a:latin typeface="Times New Roman" pitchFamily="18" charset="0"/>
              </a:rPr>
              <a:t>Если высказывание</a:t>
            </a:r>
            <a:r>
              <a:rPr lang="ru-RU" sz="2200" u="sng">
                <a:solidFill>
                  <a:srgbClr val="000080"/>
                </a:solidFill>
                <a:latin typeface="Times New Roman" pitchFamily="18" charset="0"/>
              </a:rPr>
              <a:t>:</a:t>
            </a:r>
            <a:r>
              <a:rPr lang="en-US" sz="2200" u="sng">
                <a:solidFill>
                  <a:srgbClr val="000080"/>
                </a:solidFill>
                <a:latin typeface="Times New Roman" pitchFamily="18" charset="0"/>
              </a:rPr>
              <a:t> 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 u="sng">
                <a:solidFill>
                  <a:srgbClr val="000080"/>
                </a:solidFill>
                <a:latin typeface="Times New Roman" pitchFamily="18" charset="0"/>
              </a:rPr>
              <a:t>	</a:t>
            </a: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			</a:t>
            </a:r>
            <a:r>
              <a:rPr lang="en-US" sz="2200" u="sng">
                <a:solidFill>
                  <a:srgbClr val="FF0000"/>
                </a:solidFill>
                <a:latin typeface="Times New Roman" pitchFamily="18" charset="0"/>
              </a:rPr>
              <a:t>истинно</a:t>
            </a:r>
            <a:r>
              <a:rPr lang="ru-RU" sz="2200">
                <a:solidFill>
                  <a:srgbClr val="000080"/>
                </a:solidFill>
                <a:latin typeface="Times New Roman" pitchFamily="18" charset="0"/>
              </a:rPr>
              <a:t> - </a:t>
            </a: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его значение равно </a:t>
            </a:r>
            <a:r>
              <a:rPr lang="en-US" sz="2200" b="1">
                <a:solidFill>
                  <a:srgbClr val="000080"/>
                </a:solidFill>
                <a:latin typeface="Times New Roman" pitchFamily="18" charset="0"/>
              </a:rPr>
              <a:t>1 (True, T)</a:t>
            </a:r>
            <a:r>
              <a:rPr lang="ru-RU" sz="2200" b="1">
                <a:solidFill>
                  <a:srgbClr val="000080"/>
                </a:solidFill>
                <a:latin typeface="Times New Roman" pitchFamily="18" charset="0"/>
              </a:rPr>
              <a:t>,</a:t>
            </a:r>
            <a:endParaRPr lang="en-US" sz="2200" b="1">
              <a:solidFill>
                <a:srgbClr val="000080"/>
              </a:solidFill>
              <a:latin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				</a:t>
            </a:r>
            <a:r>
              <a:rPr lang="en-US" sz="2200" u="sng">
                <a:solidFill>
                  <a:srgbClr val="FF0000"/>
                </a:solidFill>
                <a:latin typeface="Times New Roman" pitchFamily="18" charset="0"/>
              </a:rPr>
              <a:t>ложно</a:t>
            </a:r>
            <a:r>
              <a:rPr lang="en-US" sz="2200" b="1">
                <a:solidFill>
                  <a:srgbClr val="000080"/>
                </a:solidFill>
                <a:latin typeface="Times New Roman" pitchFamily="18" charset="0"/>
              </a:rPr>
              <a:t>  -  0 (False, F)</a:t>
            </a:r>
            <a:r>
              <a:rPr lang="ru-RU" sz="2200" b="1">
                <a:solidFill>
                  <a:srgbClr val="000080"/>
                </a:solidFill>
                <a:latin typeface="Times New Roman" pitchFamily="18" charset="0"/>
              </a:rPr>
              <a:t>.</a:t>
            </a:r>
            <a:endParaRPr lang="en-US" sz="2200" b="1">
              <a:solidFill>
                <a:srgbClr val="000080"/>
              </a:solidFill>
              <a:latin typeface="Times New Roman" pitchFamily="18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200" u="sng">
              <a:solidFill>
                <a:srgbClr val="000080"/>
              </a:solidFill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 b="1" u="sng">
                <a:solidFill>
                  <a:srgbClr val="000080"/>
                </a:solidFill>
                <a:latin typeface="Times New Roman" pitchFamily="18" charset="0"/>
              </a:rPr>
              <a:t>Простые высказывания</a:t>
            </a:r>
            <a:r>
              <a:rPr lang="en-US" sz="2200" u="sng">
                <a:solidFill>
                  <a:srgbClr val="000080"/>
                </a:solidFill>
                <a:latin typeface="Times New Roman" pitchFamily="18" charset="0"/>
              </a:rPr>
              <a:t> назвали </a:t>
            </a:r>
            <a:r>
              <a:rPr lang="en-US" sz="2200" b="1" u="sng">
                <a:solidFill>
                  <a:srgbClr val="000080"/>
                </a:solidFill>
                <a:latin typeface="Times New Roman" pitchFamily="18" charset="0"/>
              </a:rPr>
              <a:t>логическими переменными</a:t>
            </a:r>
            <a:r>
              <a:rPr lang="en-US" sz="2200" u="sng">
                <a:solidFill>
                  <a:srgbClr val="000080"/>
                </a:solidFill>
                <a:latin typeface="Times New Roman" pitchFamily="18" charset="0"/>
              </a:rPr>
              <a:t>, а </a:t>
            </a:r>
            <a:r>
              <a:rPr lang="en-US" sz="2200" b="1" u="sng">
                <a:solidFill>
                  <a:srgbClr val="000080"/>
                </a:solidFill>
                <a:latin typeface="Times New Roman" pitchFamily="18" charset="0"/>
              </a:rPr>
              <a:t>сложные высказывания</a:t>
            </a:r>
            <a:r>
              <a:rPr lang="en-US" sz="2200" u="sng">
                <a:solidFill>
                  <a:srgbClr val="000080"/>
                </a:solidFill>
                <a:latin typeface="Times New Roman" pitchFamily="18" charset="0"/>
              </a:rPr>
              <a:t>    </a:t>
            </a:r>
            <a:r>
              <a:rPr lang="en-US" sz="2200" b="1" u="sng">
                <a:solidFill>
                  <a:srgbClr val="000080"/>
                </a:solidFill>
                <a:latin typeface="Times New Roman" pitchFamily="18" charset="0"/>
              </a:rPr>
              <a:t>логическими функциями</a:t>
            </a:r>
            <a:r>
              <a:rPr lang="en-US" sz="2200" u="sng">
                <a:solidFill>
                  <a:srgbClr val="000080"/>
                </a:solidFill>
                <a:latin typeface="Times New Roman" pitchFamily="18" charset="0"/>
              </a:rPr>
              <a:t>. Значения логической функции также только 0 или 1. Для простоты записи   высказывания  обозначаются  латинскими  буквами А, В, С.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200">
              <a:solidFill>
                <a:srgbClr val="000080"/>
              </a:solidFill>
              <a:latin typeface="Times New Roman" pitchFamily="18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Пример простых высказыв</a:t>
            </a:r>
            <a:r>
              <a:rPr lang="ru-RU" sz="2200">
                <a:solidFill>
                  <a:srgbClr val="000080"/>
                </a:solidFill>
                <a:latin typeface="Times New Roman" pitchFamily="18" charset="0"/>
              </a:rPr>
              <a:t>а</a:t>
            </a: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ний: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 u="sng">
                <a:solidFill>
                  <a:srgbClr val="000080"/>
                </a:solidFill>
                <a:latin typeface="Times New Roman" pitchFamily="18" charset="0"/>
              </a:rPr>
              <a:t>	</a:t>
            </a:r>
            <a:r>
              <a:rPr lang="ru-RU" sz="2200">
                <a:solidFill>
                  <a:srgbClr val="000080"/>
                </a:solidFill>
                <a:latin typeface="Times New Roman" pitchFamily="18" charset="0"/>
              </a:rPr>
              <a:t>	</a:t>
            </a: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A =  “2+2=4”		 – </a:t>
            </a:r>
            <a:r>
              <a:rPr lang="ru-RU" sz="2200">
                <a:solidFill>
                  <a:srgbClr val="000080"/>
                </a:solidFill>
                <a:latin typeface="Times New Roman" pitchFamily="18" charset="0"/>
              </a:rPr>
              <a:t> </a:t>
            </a: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истинно,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>
                <a:solidFill>
                  <a:srgbClr val="000080"/>
                </a:solidFill>
                <a:latin typeface="Times New Roman" pitchFamily="18" charset="0"/>
              </a:rPr>
              <a:t>		B = “Земля не вертится” 	– ложно.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title"/>
          </p:nvPr>
        </p:nvSpPr>
        <p:spPr>
          <a:xfrm>
            <a:off x="1335088" y="214313"/>
            <a:ext cx="7808912" cy="785812"/>
          </a:xfrm>
        </p:spPr>
        <p:txBody>
          <a:bodyPr lIns="90000" tIns="46800" rIns="90000" bIns="46800"/>
          <a:lstStyle/>
          <a:p>
            <a:pPr eaLnBrk="1"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kern="1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ОСНОВНЫЕ </a:t>
            </a:r>
            <a:r>
              <a:rPr lang="en-US" sz="2800" kern="1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 </a:t>
            </a:r>
            <a:r>
              <a:rPr lang="ru-RU" sz="2800" kern="1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ЛОГИЧЕСКИЕ ОПЕРАЦИИ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360363" y="1136650"/>
            <a:ext cx="8783637" cy="5164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434975" algn="l"/>
                <a:tab pos="882650" algn="l"/>
                <a:tab pos="1331913" algn="l"/>
                <a:tab pos="1781175" algn="l"/>
                <a:tab pos="2230438" algn="l"/>
                <a:tab pos="2679700" algn="l"/>
                <a:tab pos="3128963" algn="l"/>
                <a:tab pos="3578225" algn="l"/>
                <a:tab pos="4027488" algn="l"/>
                <a:tab pos="4476750" algn="l"/>
                <a:tab pos="4926013" algn="l"/>
                <a:tab pos="5375275" algn="l"/>
                <a:tab pos="5824538" algn="l"/>
                <a:tab pos="6273800" algn="l"/>
                <a:tab pos="6723063" algn="l"/>
                <a:tab pos="7172325" algn="l"/>
                <a:tab pos="7621588" algn="l"/>
                <a:tab pos="8070850" algn="l"/>
                <a:tab pos="8520113" algn="l"/>
                <a:tab pos="8969375" algn="l"/>
                <a:tab pos="9418638" algn="l"/>
              </a:tabLst>
            </a:pPr>
            <a:r>
              <a:rPr lang="en-US" sz="2200">
                <a:solidFill>
                  <a:srgbClr val="000000"/>
                </a:solidFill>
                <a:latin typeface="Times New Roman" pitchFamily="18" charset="0"/>
              </a:rPr>
              <a:t>В основе булевой алгебры лежат 16 основных функций. Наиболее часто применяемые из них:</a:t>
            </a:r>
          </a:p>
          <a:p>
            <a:pPr marL="431800" lvl="1" indent="-431800" hangingPunct="0">
              <a:spcBef>
                <a:spcPts val="288"/>
              </a:spcBef>
              <a:buSzPct val="45000"/>
              <a:buFont typeface="Symbol" pitchFamily="18" charset="2"/>
              <a:buChar char=""/>
              <a:tabLst>
                <a:tab pos="434975" algn="l"/>
                <a:tab pos="882650" algn="l"/>
                <a:tab pos="1331913" algn="l"/>
                <a:tab pos="1781175" algn="l"/>
                <a:tab pos="2230438" algn="l"/>
                <a:tab pos="2679700" algn="l"/>
                <a:tab pos="3128963" algn="l"/>
                <a:tab pos="3578225" algn="l"/>
                <a:tab pos="4027488" algn="l"/>
                <a:tab pos="4476750" algn="l"/>
                <a:tab pos="4926013" algn="l"/>
                <a:tab pos="5375275" algn="l"/>
                <a:tab pos="5824538" algn="l"/>
                <a:tab pos="6273800" algn="l"/>
                <a:tab pos="6723063" algn="l"/>
                <a:tab pos="7172325" algn="l"/>
                <a:tab pos="7621588" algn="l"/>
                <a:tab pos="8070850" algn="l"/>
                <a:tab pos="8520113" algn="l"/>
                <a:tab pos="8969375" algn="l"/>
                <a:tab pos="9418638" algn="l"/>
              </a:tabLst>
            </a:pP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л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огическое отрицание (инверсия) – </a:t>
            </a:r>
            <a:r>
              <a:rPr lang="en-US" sz="2400">
                <a:solidFill>
                  <a:srgbClr val="00007A"/>
                </a:solidFill>
                <a:latin typeface="Times New Roman" pitchFamily="18" charset="0"/>
              </a:rPr>
              <a:t>«</a:t>
            </a:r>
            <a:r>
              <a:rPr lang="en-US" sz="2400" b="1">
                <a:solidFill>
                  <a:srgbClr val="00007A"/>
                </a:solidFill>
                <a:latin typeface="Times New Roman" pitchFamily="18" charset="0"/>
              </a:rPr>
              <a:t>не</a:t>
            </a:r>
            <a:r>
              <a:rPr lang="en-US" sz="2400">
                <a:solidFill>
                  <a:srgbClr val="00007A"/>
                </a:solidFill>
                <a:latin typeface="Times New Roman" pitchFamily="18" charset="0"/>
              </a:rPr>
              <a:t>»;  ¬  ; </a:t>
            </a:r>
            <a:r>
              <a:rPr lang="en-US" sz="2400" b="1">
                <a:solidFill>
                  <a:srgbClr val="00007A"/>
                </a:solidFill>
                <a:latin typeface="Times New Roman" pitchFamily="18" charset="0"/>
              </a:rPr>
              <a:t>¯</a:t>
            </a:r>
            <a:r>
              <a:rPr lang="en-US" sz="2400">
                <a:solidFill>
                  <a:srgbClr val="00007A"/>
                </a:solidFill>
                <a:latin typeface="Times New Roman" pitchFamily="18" charset="0"/>
              </a:rPr>
              <a:t> ;</a:t>
            </a:r>
          </a:p>
          <a:p>
            <a:pPr>
              <a:lnSpc>
                <a:spcPct val="150000"/>
              </a:lnSpc>
              <a:spcBef>
                <a:spcPts val="288"/>
              </a:spcBef>
              <a:buSzPct val="45000"/>
              <a:buFont typeface="Symbol" pitchFamily="18" charset="2"/>
              <a:buChar char=""/>
              <a:tabLst>
                <a:tab pos="434975" algn="l"/>
                <a:tab pos="882650" algn="l"/>
                <a:tab pos="1331913" algn="l"/>
                <a:tab pos="1781175" algn="l"/>
                <a:tab pos="2230438" algn="l"/>
                <a:tab pos="2679700" algn="l"/>
                <a:tab pos="3128963" algn="l"/>
                <a:tab pos="3578225" algn="l"/>
                <a:tab pos="4027488" algn="l"/>
                <a:tab pos="4476750" algn="l"/>
                <a:tab pos="4926013" algn="l"/>
                <a:tab pos="5375275" algn="l"/>
                <a:tab pos="5824538" algn="l"/>
                <a:tab pos="6273800" algn="l"/>
                <a:tab pos="6723063" algn="l"/>
                <a:tab pos="7172325" algn="l"/>
                <a:tab pos="7621588" algn="l"/>
                <a:tab pos="8070850" algn="l"/>
                <a:tab pos="8520113" algn="l"/>
                <a:tab pos="8969375" algn="l"/>
                <a:tab pos="9418638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	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л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огическое умножение (конъюнкция) –  </a:t>
            </a:r>
            <a:r>
              <a:rPr lang="en-US" sz="2400">
                <a:solidFill>
                  <a:srgbClr val="00007A"/>
                </a:solidFill>
                <a:latin typeface="Times New Roman" pitchFamily="18" charset="0"/>
              </a:rPr>
              <a:t>«</a:t>
            </a:r>
            <a:r>
              <a:rPr lang="en-US" sz="2400" b="1">
                <a:solidFill>
                  <a:srgbClr val="00007A"/>
                </a:solidFill>
                <a:latin typeface="Times New Roman" pitchFamily="18" charset="0"/>
              </a:rPr>
              <a:t>и</a:t>
            </a:r>
            <a:r>
              <a:rPr lang="en-US" sz="2400">
                <a:solidFill>
                  <a:srgbClr val="00007A"/>
                </a:solidFill>
                <a:latin typeface="Times New Roman" pitchFamily="18" charset="0"/>
              </a:rPr>
              <a:t>»; </a:t>
            </a:r>
            <a:r>
              <a:rPr lang="en-US" sz="2400" b="1">
                <a:solidFill>
                  <a:srgbClr val="00007A"/>
                </a:solidFill>
                <a:latin typeface="Times New Roman" pitchFamily="18" charset="0"/>
              </a:rPr>
              <a:t>&amp;</a:t>
            </a:r>
            <a:r>
              <a:rPr lang="en-US" sz="2400">
                <a:solidFill>
                  <a:srgbClr val="00007A"/>
                </a:solidFill>
                <a:latin typeface="Times New Roman" pitchFamily="18" charset="0"/>
              </a:rPr>
              <a:t>;	</a:t>
            </a:r>
            <a:r>
              <a:rPr lang="en-US" sz="2400" b="1">
                <a:solidFill>
                  <a:srgbClr val="00007A"/>
                </a:solidFill>
                <a:latin typeface="Times New Roman" pitchFamily="18" charset="0"/>
              </a:rPr>
              <a:t>^ </a:t>
            </a:r>
            <a:r>
              <a:rPr lang="en-US" sz="2400">
                <a:solidFill>
                  <a:srgbClr val="00007A"/>
                </a:solidFill>
                <a:latin typeface="Times New Roman" pitchFamily="18" charset="0"/>
              </a:rPr>
              <a:t>; </a:t>
            </a:r>
            <a:r>
              <a:rPr lang="en-US" sz="2000" b="1">
                <a:solidFill>
                  <a:srgbClr val="00007A"/>
                </a:solidFill>
                <a:latin typeface="Times New Roman" pitchFamily="18" charset="0"/>
              </a:rPr>
              <a:t>•</a:t>
            </a:r>
            <a:r>
              <a:rPr lang="en-US" sz="2400">
                <a:solidFill>
                  <a:srgbClr val="00007A"/>
                </a:solidFill>
                <a:latin typeface="Times New Roman" pitchFamily="18" charset="0"/>
              </a:rPr>
              <a:t> ;</a:t>
            </a:r>
          </a:p>
          <a:p>
            <a:pPr hangingPunct="0">
              <a:spcBef>
                <a:spcPts val="288"/>
              </a:spcBef>
              <a:buSzPct val="45000"/>
              <a:buFont typeface="Symbol" pitchFamily="18" charset="2"/>
              <a:buChar char=""/>
              <a:tabLst>
                <a:tab pos="434975" algn="l"/>
                <a:tab pos="882650" algn="l"/>
                <a:tab pos="1331913" algn="l"/>
                <a:tab pos="1781175" algn="l"/>
                <a:tab pos="2230438" algn="l"/>
                <a:tab pos="2679700" algn="l"/>
                <a:tab pos="3128963" algn="l"/>
                <a:tab pos="3578225" algn="l"/>
                <a:tab pos="4027488" algn="l"/>
                <a:tab pos="4476750" algn="l"/>
                <a:tab pos="4926013" algn="l"/>
                <a:tab pos="5375275" algn="l"/>
                <a:tab pos="5824538" algn="l"/>
                <a:tab pos="6273800" algn="l"/>
                <a:tab pos="6723063" algn="l"/>
                <a:tab pos="7172325" algn="l"/>
                <a:tab pos="7621588" algn="l"/>
                <a:tab pos="8070850" algn="l"/>
                <a:tab pos="8520113" algn="l"/>
                <a:tab pos="8969375" algn="l"/>
                <a:tab pos="9418638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	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л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огическое сложение (дизъюнкция) – </a:t>
            </a:r>
            <a:r>
              <a:rPr lang="en-US" sz="2400">
                <a:solidFill>
                  <a:srgbClr val="00007A"/>
                </a:solidFill>
                <a:latin typeface="Times New Roman" pitchFamily="18" charset="0"/>
              </a:rPr>
              <a:t>«</a:t>
            </a:r>
            <a:r>
              <a:rPr lang="en-US" sz="2400" b="1">
                <a:solidFill>
                  <a:srgbClr val="00007A"/>
                </a:solidFill>
                <a:latin typeface="Times New Roman" pitchFamily="18" charset="0"/>
              </a:rPr>
              <a:t>или</a:t>
            </a:r>
            <a:r>
              <a:rPr lang="en-US" sz="2400">
                <a:solidFill>
                  <a:srgbClr val="00007A"/>
                </a:solidFill>
                <a:latin typeface="Times New Roman" pitchFamily="18" charset="0"/>
              </a:rPr>
              <a:t>»; </a:t>
            </a:r>
            <a:r>
              <a:rPr lang="en-US" sz="2400" b="1">
                <a:solidFill>
                  <a:srgbClr val="00007A"/>
                </a:solidFill>
                <a:latin typeface="Times New Roman" pitchFamily="18" charset="0"/>
              </a:rPr>
              <a:t>+</a:t>
            </a:r>
            <a:r>
              <a:rPr lang="en-US" sz="2400">
                <a:solidFill>
                  <a:srgbClr val="00007A"/>
                </a:solidFill>
                <a:latin typeface="Times New Roman" pitchFamily="18" charset="0"/>
              </a:rPr>
              <a:t>; </a:t>
            </a:r>
            <a:r>
              <a:rPr lang="en-US" sz="2000" b="1">
                <a:solidFill>
                  <a:srgbClr val="00007A"/>
                </a:solidFill>
                <a:latin typeface="Times New Roman" pitchFamily="18" charset="0"/>
                <a:sym typeface="Symbol" pitchFamily="18" charset="2"/>
              </a:rPr>
              <a:t></a:t>
            </a:r>
            <a:r>
              <a:rPr lang="en-US" sz="2400" b="1">
                <a:solidFill>
                  <a:srgbClr val="00007A"/>
                </a:solidFill>
                <a:latin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  <a:spcBef>
                <a:spcPts val="288"/>
              </a:spcBef>
              <a:buSzPct val="45000"/>
              <a:buFont typeface="Symbol" pitchFamily="18" charset="2"/>
              <a:buChar char=""/>
              <a:tabLst>
                <a:tab pos="434975" algn="l"/>
                <a:tab pos="882650" algn="l"/>
                <a:tab pos="1331913" algn="l"/>
                <a:tab pos="1781175" algn="l"/>
                <a:tab pos="2230438" algn="l"/>
                <a:tab pos="2679700" algn="l"/>
                <a:tab pos="3128963" algn="l"/>
                <a:tab pos="3578225" algn="l"/>
                <a:tab pos="4027488" algn="l"/>
                <a:tab pos="4476750" algn="l"/>
                <a:tab pos="4926013" algn="l"/>
                <a:tab pos="5375275" algn="l"/>
                <a:tab pos="5824538" algn="l"/>
                <a:tab pos="6273800" algn="l"/>
                <a:tab pos="6723063" algn="l"/>
                <a:tab pos="7172325" algn="l"/>
                <a:tab pos="7621588" algn="l"/>
                <a:tab pos="8070850" algn="l"/>
                <a:tab pos="8520113" algn="l"/>
                <a:tab pos="8969375" algn="l"/>
                <a:tab pos="9418638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	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л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огическое следование (импликация) – </a:t>
            </a:r>
            <a:r>
              <a:rPr lang="en-US" sz="2400" b="1">
                <a:solidFill>
                  <a:srgbClr val="00007A"/>
                </a:solidFill>
                <a:latin typeface="Times New Roman" pitchFamily="18" charset="0"/>
              </a:rPr>
              <a:t>    </a:t>
            </a:r>
            <a:r>
              <a:rPr lang="en-US" sz="2400" b="1">
                <a:solidFill>
                  <a:srgbClr val="00007A"/>
                </a:solidFill>
                <a:latin typeface="Symbol" pitchFamily="18" charset="2"/>
              </a:rPr>
              <a:t></a:t>
            </a:r>
            <a:r>
              <a:rPr lang="en-US" sz="2400">
                <a:solidFill>
                  <a:srgbClr val="262699"/>
                </a:solidFill>
                <a:latin typeface="Symbol" pitchFamily="18" charset="2"/>
              </a:rPr>
              <a:t></a:t>
            </a:r>
          </a:p>
          <a:p>
            <a:pPr>
              <a:lnSpc>
                <a:spcPct val="150000"/>
              </a:lnSpc>
              <a:spcBef>
                <a:spcPts val="288"/>
              </a:spcBef>
              <a:buSzPct val="45000"/>
              <a:buFont typeface="Symbol" pitchFamily="18" charset="2"/>
              <a:buChar char=""/>
              <a:tabLst>
                <a:tab pos="434975" algn="l"/>
                <a:tab pos="882650" algn="l"/>
                <a:tab pos="1331913" algn="l"/>
                <a:tab pos="1781175" algn="l"/>
                <a:tab pos="2230438" algn="l"/>
                <a:tab pos="2679700" algn="l"/>
                <a:tab pos="3128963" algn="l"/>
                <a:tab pos="3578225" algn="l"/>
                <a:tab pos="4027488" algn="l"/>
                <a:tab pos="4476750" algn="l"/>
                <a:tab pos="4926013" algn="l"/>
                <a:tab pos="5375275" algn="l"/>
                <a:tab pos="5824538" algn="l"/>
                <a:tab pos="6273800" algn="l"/>
                <a:tab pos="6723063" algn="l"/>
                <a:tab pos="7172325" algn="l"/>
                <a:tab pos="7621588" algn="l"/>
                <a:tab pos="8070850" algn="l"/>
                <a:tab pos="8520113" algn="l"/>
                <a:tab pos="8969375" algn="l"/>
                <a:tab pos="9418638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	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л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огическая операция эквивалентности – </a:t>
            </a:r>
            <a:r>
              <a:rPr lang="en-US" sz="2400" b="1">
                <a:solidFill>
                  <a:srgbClr val="191966"/>
                </a:solidFill>
              </a:rPr>
              <a:t>~  </a:t>
            </a:r>
            <a:r>
              <a:rPr lang="en-US" sz="2400">
                <a:solidFill>
                  <a:srgbClr val="191966"/>
                </a:solidFill>
                <a:latin typeface="Times New Roman" pitchFamily="18" charset="0"/>
              </a:rPr>
              <a:t>;</a:t>
            </a:r>
            <a:r>
              <a:rPr lang="en-US" sz="2400" b="1">
                <a:solidFill>
                  <a:srgbClr val="191966"/>
                </a:solidFill>
              </a:rPr>
              <a:t> </a:t>
            </a:r>
            <a:r>
              <a:rPr lang="en-US" sz="2400" b="1">
                <a:solidFill>
                  <a:srgbClr val="191966"/>
                </a:solidFill>
                <a:latin typeface="Symbol" pitchFamily="18" charset="2"/>
              </a:rPr>
              <a:t></a:t>
            </a:r>
            <a:r>
              <a:rPr lang="en-US" sz="2400">
                <a:solidFill>
                  <a:srgbClr val="191966"/>
                </a:solidFill>
              </a:rPr>
              <a:t> ;</a:t>
            </a:r>
            <a:r>
              <a:rPr lang="en-US" sz="2400" b="1">
                <a:solidFill>
                  <a:srgbClr val="191966"/>
                </a:solidFill>
              </a:rPr>
              <a:t> </a:t>
            </a:r>
            <a:r>
              <a:rPr lang="en-US" sz="2400" b="1">
                <a:solidFill>
                  <a:srgbClr val="191966"/>
                </a:solidFill>
                <a:latin typeface="Symbol" pitchFamily="18" charset="2"/>
              </a:rPr>
              <a:t></a:t>
            </a:r>
            <a:r>
              <a:rPr lang="en-US" sz="2400">
                <a:solidFill>
                  <a:srgbClr val="191966"/>
                </a:solidFill>
                <a:latin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  <a:spcBef>
                <a:spcPts val="288"/>
              </a:spcBef>
              <a:buSzPct val="45000"/>
              <a:buFont typeface="Symbol" pitchFamily="18" charset="2"/>
              <a:buChar char=""/>
              <a:tabLst>
                <a:tab pos="434975" algn="l"/>
                <a:tab pos="882650" algn="l"/>
                <a:tab pos="1331913" algn="l"/>
                <a:tab pos="1781175" algn="l"/>
                <a:tab pos="2230438" algn="l"/>
                <a:tab pos="2679700" algn="l"/>
                <a:tab pos="3128963" algn="l"/>
                <a:tab pos="3578225" algn="l"/>
                <a:tab pos="4027488" algn="l"/>
                <a:tab pos="4476750" algn="l"/>
                <a:tab pos="4926013" algn="l"/>
                <a:tab pos="5375275" algn="l"/>
                <a:tab pos="5824538" algn="l"/>
                <a:tab pos="6273800" algn="l"/>
                <a:tab pos="6723063" algn="l"/>
                <a:tab pos="7172325" algn="l"/>
                <a:tab pos="7621588" algn="l"/>
                <a:tab pos="8070850" algn="l"/>
                <a:tab pos="8520113" algn="l"/>
                <a:tab pos="8969375" algn="l"/>
                <a:tab pos="9418638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	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ф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ункция Вебба (отрицание дизъюнкции) – </a:t>
            </a:r>
            <a:r>
              <a:rPr lang="en-US" sz="2400" b="1">
                <a:solidFill>
                  <a:srgbClr val="00007A"/>
                </a:solidFill>
                <a:latin typeface="Times New Roman" pitchFamily="18" charset="0"/>
              </a:rPr>
              <a:t>ИЛИ-НЕ</a:t>
            </a:r>
            <a:r>
              <a:rPr lang="en-US" sz="2400">
                <a:solidFill>
                  <a:srgbClr val="00007A"/>
                </a:solidFill>
                <a:latin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  <a:spcBef>
                <a:spcPts val="288"/>
              </a:spcBef>
              <a:buSzPct val="45000"/>
              <a:buFont typeface="Symbol" pitchFamily="18" charset="2"/>
              <a:buChar char=""/>
              <a:tabLst>
                <a:tab pos="434975" algn="l"/>
                <a:tab pos="882650" algn="l"/>
                <a:tab pos="1331913" algn="l"/>
                <a:tab pos="1781175" algn="l"/>
                <a:tab pos="2230438" algn="l"/>
                <a:tab pos="2679700" algn="l"/>
                <a:tab pos="3128963" algn="l"/>
                <a:tab pos="3578225" algn="l"/>
                <a:tab pos="4027488" algn="l"/>
                <a:tab pos="4476750" algn="l"/>
                <a:tab pos="4926013" algn="l"/>
                <a:tab pos="5375275" algn="l"/>
                <a:tab pos="5824538" algn="l"/>
                <a:tab pos="6273800" algn="l"/>
                <a:tab pos="6723063" algn="l"/>
                <a:tab pos="7172325" algn="l"/>
                <a:tab pos="7621588" algn="l"/>
                <a:tab pos="8070850" algn="l"/>
                <a:tab pos="8520113" algn="l"/>
                <a:tab pos="8969375" algn="l"/>
                <a:tab pos="9418638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	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ф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ункция Шеффера (отрицание конъюнкции) – </a:t>
            </a:r>
            <a:r>
              <a:rPr lang="en-US" sz="2400" b="1">
                <a:solidFill>
                  <a:srgbClr val="262699"/>
                </a:solidFill>
                <a:latin typeface="Times New Roman" pitchFamily="18" charset="0"/>
              </a:rPr>
              <a:t>И-НЕ</a:t>
            </a:r>
            <a:r>
              <a:rPr lang="en-US" sz="2400">
                <a:solidFill>
                  <a:srgbClr val="262699"/>
                </a:solidFill>
                <a:latin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  <a:spcBef>
                <a:spcPts val="288"/>
              </a:spcBef>
              <a:buSzPct val="45000"/>
              <a:buFont typeface="Symbol" pitchFamily="18" charset="2"/>
              <a:buChar char=""/>
              <a:tabLst>
                <a:tab pos="434975" algn="l"/>
                <a:tab pos="882650" algn="l"/>
                <a:tab pos="1331913" algn="l"/>
                <a:tab pos="1781175" algn="l"/>
                <a:tab pos="2230438" algn="l"/>
                <a:tab pos="2679700" algn="l"/>
                <a:tab pos="3128963" algn="l"/>
                <a:tab pos="3578225" algn="l"/>
                <a:tab pos="4027488" algn="l"/>
                <a:tab pos="4476750" algn="l"/>
                <a:tab pos="4926013" algn="l"/>
                <a:tab pos="5375275" algn="l"/>
                <a:tab pos="5824538" algn="l"/>
                <a:tab pos="6273800" algn="l"/>
                <a:tab pos="6723063" algn="l"/>
                <a:tab pos="7172325" algn="l"/>
                <a:tab pos="7621588" algn="l"/>
                <a:tab pos="8070850" algn="l"/>
                <a:tab pos="8520113" algn="l"/>
                <a:tab pos="8969375" algn="l"/>
                <a:tab pos="9418638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	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с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ложение по модулю 2 </a:t>
            </a:r>
            <a:r>
              <a:rPr lang="en-US" sz="2400" b="1">
                <a:solidFill>
                  <a:srgbClr val="00007A"/>
                </a:solidFill>
                <a:latin typeface="Arial Unicode MS" pitchFamily="34" charset="-128"/>
              </a:rPr>
              <a:t>(М2)</a:t>
            </a:r>
            <a:r>
              <a:rPr lang="ru-RU" sz="2400" b="1">
                <a:solidFill>
                  <a:srgbClr val="00007A"/>
                </a:solidFill>
                <a:latin typeface="Arial Unicode MS" pitchFamily="34" charset="-128"/>
              </a:rPr>
              <a:t>.</a:t>
            </a:r>
            <a:endParaRPr lang="en-US" sz="2400" b="1">
              <a:solidFill>
                <a:srgbClr val="00007A"/>
              </a:solidFill>
              <a:latin typeface="Arial Unicode MS" pitchFamily="34" charset="-128"/>
            </a:endParaRPr>
          </a:p>
          <a:p>
            <a:pPr>
              <a:lnSpc>
                <a:spcPct val="150000"/>
              </a:lnSpc>
              <a:spcBef>
                <a:spcPts val="288"/>
              </a:spcBef>
              <a:buSzPct val="45000"/>
              <a:buFont typeface="Symbol" pitchFamily="18" charset="2"/>
              <a:buNone/>
              <a:tabLst>
                <a:tab pos="434975" algn="l"/>
                <a:tab pos="882650" algn="l"/>
                <a:tab pos="1331913" algn="l"/>
                <a:tab pos="1781175" algn="l"/>
                <a:tab pos="2230438" algn="l"/>
                <a:tab pos="2679700" algn="l"/>
                <a:tab pos="3128963" algn="l"/>
                <a:tab pos="3578225" algn="l"/>
                <a:tab pos="4027488" algn="l"/>
                <a:tab pos="4476750" algn="l"/>
                <a:tab pos="4926013" algn="l"/>
                <a:tab pos="5375275" algn="l"/>
                <a:tab pos="5824538" algn="l"/>
                <a:tab pos="6273800" algn="l"/>
                <a:tab pos="6723063" algn="l"/>
                <a:tab pos="7172325" algn="l"/>
                <a:tab pos="7621588" algn="l"/>
                <a:tab pos="8070850" algn="l"/>
                <a:tab pos="8520113" algn="l"/>
                <a:tab pos="8969375" algn="l"/>
                <a:tab pos="9418638" algn="l"/>
              </a:tabLst>
            </a:pPr>
            <a:endParaRPr lang="en-US" sz="2400" b="1">
              <a:solidFill>
                <a:srgbClr val="00007A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/>
          </p:nvPr>
        </p:nvSpPr>
        <p:spPr>
          <a:xfrm>
            <a:off x="928688" y="285750"/>
            <a:ext cx="8215312" cy="571500"/>
          </a:xfrm>
        </p:spPr>
        <p:txBody>
          <a:bodyPr lIns="90000" tIns="46800" rIns="90000" bIns="46800"/>
          <a:lstStyle/>
          <a:p>
            <a:pPr eaLnBrk="1"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kern="1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ОСНОВНЫЕ </a:t>
            </a:r>
            <a:r>
              <a:rPr lang="en-US" sz="2800" kern="1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  </a:t>
            </a:r>
            <a:r>
              <a:rPr lang="ru-RU" sz="2800" kern="1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ЛОГИЧЕСКИЕ ОПЕРАЦИИ</a:t>
            </a:r>
          </a:p>
        </p:txBody>
      </p:sp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360363" y="1260475"/>
            <a:ext cx="8640762" cy="4859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200">
                <a:solidFill>
                  <a:srgbClr val="00007A"/>
                </a:solidFill>
                <a:latin typeface="Times New Roman" pitchFamily="18" charset="0"/>
              </a:rPr>
              <a:t>Приведенные функции можно свести в  таблицу истинности:</a:t>
            </a: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200">
              <a:solidFill>
                <a:srgbClr val="00007A"/>
              </a:solidFill>
              <a:latin typeface="Times New Roman" pitchFamily="18" charset="0"/>
            </a:endParaRPr>
          </a:p>
          <a:p>
            <a:pPr algn="just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457200" y="3962400"/>
            <a:ext cx="8215313" cy="2152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7920" rIns="0" bIns="0"/>
          <a:lstStyle/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Times New Roman" pitchFamily="18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</p:txBody>
      </p:sp>
      <p:graphicFrame>
        <p:nvGraphicFramePr>
          <p:cNvPr id="35923" name="Group 83"/>
          <p:cNvGraphicFramePr>
            <a:graphicFrameLocks noGrp="1"/>
          </p:cNvGraphicFramePr>
          <p:nvPr/>
        </p:nvGraphicFramePr>
        <p:xfrm>
          <a:off x="214313" y="1785938"/>
          <a:ext cx="8715375" cy="4286251"/>
        </p:xfrm>
        <a:graphic>
          <a:graphicData uri="http://schemas.openxmlformats.org/drawingml/2006/table">
            <a:tbl>
              <a:tblPr/>
              <a:tblGrid>
                <a:gridCol w="5667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18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1916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5725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11334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Аргументы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Функции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9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¬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¬B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A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^B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91966"/>
                        </a:solidFill>
                        <a:effectLst/>
                        <a:latin typeface="Times New Roman" pitchFamily="18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A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  <a:sym typeface="Symbol" pitchFamily="18" charset="2"/>
                        </a:rPr>
                        <a:t>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 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91966"/>
                        </a:solidFill>
                        <a:effectLst/>
                        <a:latin typeface="Times New Roman" pitchFamily="18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Symbol" pitchFamily="18" charset="2"/>
                          <a:ea typeface="MS Gothic" pitchFamily="49" charset="-128"/>
                        </a:rPr>
                        <a:t>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91966"/>
                        </a:solidFill>
                        <a:effectLst/>
                        <a:latin typeface="Times New Roman" pitchFamily="18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A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Symbol" pitchFamily="18" charset="2"/>
                          <a:ea typeface="MS Gothic" pitchFamily="49" charset="-128"/>
                        </a:rPr>
                        <a:t>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91966"/>
                        </a:solidFill>
                        <a:effectLst/>
                        <a:latin typeface="Times New Roman" pitchFamily="18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ИЛИ-НЕ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И-НЕ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М2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4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4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1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1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 noChangeArrowheads="1"/>
          </p:cNvSpPr>
          <p:nvPr>
            <p:ph type="title"/>
          </p:nvPr>
        </p:nvSpPr>
        <p:spPr>
          <a:xfrm>
            <a:off x="1285875" y="357188"/>
            <a:ext cx="7858125" cy="571500"/>
          </a:xfrm>
        </p:spPr>
        <p:txBody>
          <a:bodyPr lIns="90000" tIns="46800" rIns="90000" bIns="46800"/>
          <a:lstStyle/>
          <a:p>
            <a:pPr eaLnBrk="1"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kern="1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ОСНОВНЫЕ ЛОГИЧЕСКИЕ ОПЕРАЦИИ</a:t>
            </a:r>
          </a:p>
        </p:txBody>
      </p:sp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360363" y="1260475"/>
            <a:ext cx="8640762" cy="4859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 i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600" b="1" i="1">
                <a:solidFill>
                  <a:srgbClr val="262699"/>
                </a:solidFill>
                <a:latin typeface="Times New Roman" pitchFamily="18" charset="0"/>
              </a:rPr>
              <a:t>Логическое отрицание </a:t>
            </a:r>
            <a:r>
              <a:rPr lang="en-US" sz="2600">
                <a:solidFill>
                  <a:srgbClr val="000000"/>
                </a:solidFill>
                <a:latin typeface="Times New Roman" pitchFamily="18" charset="0"/>
              </a:rPr>
              <a:t>(инверсия):</a:t>
            </a:r>
          </a:p>
          <a:p>
            <a:pPr lvl="1"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6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в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естественном языке соответствует словам </a:t>
            </a:r>
          </a:p>
          <a:p>
            <a:pPr lvl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			</a:t>
            </a:r>
            <a:r>
              <a:rPr lang="en-US" sz="2400" b="1" i="1">
                <a:solidFill>
                  <a:srgbClr val="00007A"/>
                </a:solidFill>
                <a:latin typeface="Times New Roman" pitchFamily="18" charset="0"/>
              </a:rPr>
              <a:t>неверно, что...</a:t>
            </a:r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и частице</a:t>
            </a:r>
            <a:r>
              <a:rPr lang="en-US" sz="2400" i="1">
                <a:solidFill>
                  <a:srgbClr val="00007A"/>
                </a:solidFill>
                <a:latin typeface="Times New Roman" pitchFamily="18" charset="0"/>
              </a:rPr>
              <a:t> </a:t>
            </a:r>
            <a:r>
              <a:rPr lang="en-US" sz="2400" b="1" i="1">
                <a:solidFill>
                  <a:srgbClr val="00007A"/>
                </a:solidFill>
                <a:latin typeface="Times New Roman" pitchFamily="18" charset="0"/>
              </a:rPr>
              <a:t>не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;</a:t>
            </a:r>
          </a:p>
          <a:p>
            <a:pPr lvl="1"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в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языках программирования </a:t>
            </a:r>
            <a:r>
              <a:rPr lang="en-US" sz="2400" b="1">
                <a:solidFill>
                  <a:srgbClr val="000000"/>
                </a:solidFill>
                <a:latin typeface="Arial Unicode MS" pitchFamily="34" charset="-128"/>
              </a:rPr>
              <a:t>Not</a:t>
            </a:r>
            <a:r>
              <a:rPr lang="ru-RU" sz="2400" b="1">
                <a:solidFill>
                  <a:srgbClr val="000000"/>
                </a:solidFill>
                <a:latin typeface="Arial Unicode MS" pitchFamily="34" charset="-128"/>
              </a:rPr>
              <a:t>.</a:t>
            </a:r>
            <a:endParaRPr lang="en-US" sz="2400" b="1">
              <a:solidFill>
                <a:srgbClr val="000000"/>
              </a:solidFill>
              <a:latin typeface="Arial Unicode MS" pitchFamily="34" charset="-128"/>
            </a:endParaRPr>
          </a:p>
          <a:p>
            <a:pPr hangingPunct="0"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Обозначение ¬ </a:t>
            </a:r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; </a:t>
            </a:r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Ā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  <a:p>
            <a:pPr algn="just">
              <a:buClrTx/>
              <a:buSz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Таблица истинности:</a:t>
            </a:r>
          </a:p>
          <a:p>
            <a:pPr algn="just"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412" name="Text Box 28"/>
          <p:cNvSpPr txBox="1">
            <a:spLocks noChangeArrowheads="1"/>
          </p:cNvSpPr>
          <p:nvPr/>
        </p:nvSpPr>
        <p:spPr bwMode="auto">
          <a:xfrm>
            <a:off x="5127625" y="3240088"/>
            <a:ext cx="3252788" cy="425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>
                <a:solidFill>
                  <a:srgbClr val="000000"/>
                </a:solidFill>
                <a:latin typeface="Times New Roman" pitchFamily="18" charset="0"/>
              </a:rPr>
              <a:t>Диаграмма Эйлера-Венна</a:t>
            </a:r>
          </a:p>
        </p:txBody>
      </p:sp>
      <p:grpSp>
        <p:nvGrpSpPr>
          <p:cNvPr id="17413" name="Группа 12"/>
          <p:cNvGrpSpPr>
            <a:grpSpLocks/>
          </p:cNvGrpSpPr>
          <p:nvPr/>
        </p:nvGrpSpPr>
        <p:grpSpPr bwMode="auto">
          <a:xfrm>
            <a:off x="5357813" y="3857625"/>
            <a:ext cx="2928937" cy="2071688"/>
            <a:chOff x="5000628" y="3857628"/>
            <a:chExt cx="3500462" cy="2286016"/>
          </a:xfrm>
        </p:grpSpPr>
        <p:sp>
          <p:nvSpPr>
            <p:cNvPr id="11" name="Прямоугольник 10"/>
            <p:cNvSpPr/>
            <p:nvPr/>
          </p:nvSpPr>
          <p:spPr bwMode="auto">
            <a:xfrm>
              <a:off x="5000628" y="3857628"/>
              <a:ext cx="3500462" cy="22860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 dirty="0">
                <a:latin typeface="Arial" charset="0"/>
                <a:ea typeface="MS Gothic" charset="-128"/>
              </a:endParaRPr>
            </a:p>
          </p:txBody>
        </p:sp>
        <p:sp>
          <p:nvSpPr>
            <p:cNvPr id="12" name="Овал 11"/>
            <p:cNvSpPr/>
            <p:nvPr/>
          </p:nvSpPr>
          <p:spPr bwMode="auto">
            <a:xfrm>
              <a:off x="5786098" y="4174693"/>
              <a:ext cx="1705645" cy="1611597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 dirty="0">
                <a:latin typeface="Arial" charset="0"/>
                <a:ea typeface="MS Gothic" charset="-128"/>
              </a:endParaRPr>
            </a:p>
          </p:txBody>
        </p:sp>
        <p:grpSp>
          <p:nvGrpSpPr>
            <p:cNvPr id="17430" name="Group 29"/>
            <p:cNvGrpSpPr>
              <a:grpSpLocks/>
            </p:cNvGrpSpPr>
            <p:nvPr/>
          </p:nvGrpSpPr>
          <p:grpSpPr bwMode="auto">
            <a:xfrm>
              <a:off x="6572253" y="4071939"/>
              <a:ext cx="1690688" cy="1214438"/>
              <a:chOff x="4140" y="2565"/>
              <a:chExt cx="1065" cy="765"/>
            </a:xfrm>
          </p:grpSpPr>
          <p:sp>
            <p:nvSpPr>
              <p:cNvPr id="17431" name="Text Box 31"/>
              <p:cNvSpPr txBox="1">
                <a:spLocks noChangeArrowheads="1"/>
              </p:cNvSpPr>
              <p:nvPr/>
            </p:nvSpPr>
            <p:spPr bwMode="auto">
              <a:xfrm>
                <a:off x="4905" y="2565"/>
                <a:ext cx="300" cy="566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5000" rIns="90000" bIns="45000"/>
              <a:lstStyle/>
              <a:p>
                <a:pPr algn="ctr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US" sz="2800" b="1" i="1">
                    <a:solidFill>
                      <a:srgbClr val="000080"/>
                    </a:solidFill>
                    <a:latin typeface="Times New Roman" pitchFamily="18" charset="0"/>
                  </a:rPr>
                  <a:t>Ā</a:t>
                </a:r>
              </a:p>
            </p:txBody>
          </p:sp>
          <p:sp>
            <p:nvSpPr>
              <p:cNvPr id="17432" name="Text Box 32"/>
              <p:cNvSpPr txBox="1">
                <a:spLocks noChangeArrowheads="1"/>
              </p:cNvSpPr>
              <p:nvPr/>
            </p:nvSpPr>
            <p:spPr bwMode="auto">
              <a:xfrm>
                <a:off x="4140" y="3060"/>
                <a:ext cx="252" cy="27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90000" tIns="45000" rIns="90000" bIns="45000"/>
              <a:lstStyle/>
              <a:p>
                <a:pPr algn="ctr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US" sz="2800" b="1" i="1">
                    <a:solidFill>
                      <a:srgbClr val="000080"/>
                    </a:solidFill>
                    <a:latin typeface="Times New Roman" pitchFamily="18" charset="0"/>
                  </a:rPr>
                  <a:t>A</a:t>
                </a:r>
              </a:p>
            </p:txBody>
          </p:sp>
        </p:grpSp>
      </p:grp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071563" y="4000500"/>
          <a:ext cx="2571750" cy="1685926"/>
        </p:xfrm>
        <a:graphic>
          <a:graphicData uri="http://schemas.openxmlformats.org/drawingml/2006/table">
            <a:tbl>
              <a:tblPr/>
              <a:tblGrid>
                <a:gridCol w="12858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858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1625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7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A</a:t>
                      </a:r>
                    </a:p>
                  </a:txBody>
                  <a:tcPr marL="90000" marR="90000" marT="524424" marB="4678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7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 Gothic" pitchFamily="49" charset="-128"/>
                        </a:rPr>
                        <a:t>Ā</a:t>
                      </a:r>
                    </a:p>
                  </a:txBody>
                  <a:tcPr marL="90000" marR="90000" marT="524424" marB="4678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48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48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itstream Vera Serif" pitchFamily="16" charset="0"/>
                          <a:ea typeface="MS Gothic" pitchFamily="49" charset="-128"/>
                        </a:rPr>
                        <a:t>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itstream Vera Serif" pitchFamily="16" charset="0"/>
                        <a:ea typeface="MS Gothic" pitchFamily="49" charset="-128"/>
                      </a:endParaRP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Grp="1" noChangeArrowheads="1"/>
          </p:cNvSpPr>
          <p:nvPr>
            <p:ph type="title"/>
          </p:nvPr>
        </p:nvSpPr>
        <p:spPr>
          <a:xfrm>
            <a:off x="1714500" y="285750"/>
            <a:ext cx="7007225" cy="714375"/>
          </a:xfrm>
        </p:spPr>
        <p:txBody>
          <a:bodyPr lIns="90000" tIns="46800" rIns="90000" bIns="46800"/>
          <a:lstStyle/>
          <a:p>
            <a:pPr eaLnBrk="1"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kern="1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MS Gothic" charset="-128"/>
                <a:cs typeface="Times New Roman" pitchFamily="18" charset="0"/>
              </a:rPr>
              <a:t>ОСНОВНЫЕ ЛОГИЧЕСКИЕ ОПЕРАЦИИ</a:t>
            </a:r>
          </a:p>
        </p:txBody>
      </p:sp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360363" y="1214438"/>
            <a:ext cx="8640762" cy="4905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600" b="1" i="1">
                <a:solidFill>
                  <a:srgbClr val="262699"/>
                </a:solidFill>
                <a:latin typeface="Times New Roman" pitchFamily="18" charset="0"/>
              </a:rPr>
              <a:t>Логическое сложение</a:t>
            </a:r>
            <a:r>
              <a:rPr lang="en-US" sz="2600" b="1">
                <a:solidFill>
                  <a:srgbClr val="262699"/>
                </a:solidFill>
                <a:latin typeface="Times New Roman" pitchFamily="18" charset="0"/>
              </a:rPr>
              <a:t> </a:t>
            </a:r>
            <a:r>
              <a:rPr lang="en-US" sz="2600">
                <a:solidFill>
                  <a:srgbClr val="000000"/>
                </a:solidFill>
                <a:latin typeface="Times New Roman" pitchFamily="18" charset="0"/>
              </a:rPr>
              <a:t>(дизъюнкция):</a:t>
            </a:r>
          </a:p>
          <a:p>
            <a:pPr lvl="1"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6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600">
                <a:solidFill>
                  <a:srgbClr val="000000"/>
                </a:solidFill>
                <a:latin typeface="Times New Roman" pitchFamily="18" charset="0"/>
              </a:rPr>
              <a:t>в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естественном языке соответствует союзу </a:t>
            </a:r>
            <a:r>
              <a:rPr lang="en-US" sz="2400" b="1">
                <a:solidFill>
                  <a:srgbClr val="00007A"/>
                </a:solidFill>
                <a:latin typeface="Times New Roman" pitchFamily="18" charset="0"/>
              </a:rPr>
              <a:t>или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;</a:t>
            </a:r>
          </a:p>
          <a:p>
            <a:pPr lvl="1"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в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языках программирования </a:t>
            </a:r>
            <a:r>
              <a:rPr lang="en-US" sz="2400" b="1">
                <a:solidFill>
                  <a:srgbClr val="000000"/>
                </a:solidFill>
                <a:latin typeface="Arial Unicode MS" pitchFamily="34" charset="-128"/>
              </a:rPr>
              <a:t>Or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  <a:p>
            <a:pPr hangingPunct="0"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Обозначение </a:t>
            </a:r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+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; </a:t>
            </a:r>
            <a:r>
              <a:rPr lang="ru-RU">
                <a:solidFill>
                  <a:schemeClr val="tx1"/>
                </a:solidFill>
              </a:rPr>
              <a:t>v</a:t>
            </a:r>
            <a:r>
              <a:rPr lang="en-US" sz="240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20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200">
                <a:solidFill>
                  <a:srgbClr val="000000"/>
                </a:solidFill>
                <a:latin typeface="Times New Roman" pitchFamily="18" charset="0"/>
              </a:rPr>
              <a:t>Таблица истинности:</a:t>
            </a:r>
          </a:p>
          <a:p>
            <a:pPr algn="just"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 b="1">
              <a:solidFill>
                <a:srgbClr val="000000"/>
              </a:solidFill>
              <a:latin typeface="Times New Roman" pitchFamily="18" charset="0"/>
            </a:endParaRPr>
          </a:p>
          <a:p>
            <a:pPr algn="just"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4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457200" y="3962400"/>
            <a:ext cx="8215313" cy="2152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7920" rIns="0" bIns="0"/>
          <a:lstStyle/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Times New Roman" pitchFamily="18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  <a:p>
            <a:pPr eaLnBrk="0" hangingPunct="0">
              <a:spcBef>
                <a:spcPts val="4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>
              <a:solidFill>
                <a:srgbClr val="000000"/>
              </a:solidFill>
              <a:latin typeface="Bitstream Vera Serif" pitchFamily="16" charset="0"/>
            </a:endParaRPr>
          </a:p>
        </p:txBody>
      </p:sp>
      <p:sp>
        <p:nvSpPr>
          <p:cNvPr id="18437" name="Text Box 58"/>
          <p:cNvSpPr txBox="1">
            <a:spLocks noChangeArrowheads="1"/>
          </p:cNvSpPr>
          <p:nvPr/>
        </p:nvSpPr>
        <p:spPr bwMode="auto">
          <a:xfrm>
            <a:off x="5214938" y="3143250"/>
            <a:ext cx="3252787" cy="425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>
                <a:solidFill>
                  <a:srgbClr val="000000"/>
                </a:solidFill>
                <a:latin typeface="Times New Roman" pitchFamily="18" charset="0"/>
              </a:rPr>
              <a:t>Диаграмма Эйлера-Венна</a:t>
            </a:r>
          </a:p>
        </p:txBody>
      </p:sp>
      <p:grpSp>
        <p:nvGrpSpPr>
          <p:cNvPr id="18438" name="Group 59"/>
          <p:cNvGrpSpPr>
            <a:grpSpLocks/>
          </p:cNvGrpSpPr>
          <p:nvPr/>
        </p:nvGrpSpPr>
        <p:grpSpPr bwMode="auto">
          <a:xfrm>
            <a:off x="4929188" y="3714750"/>
            <a:ext cx="3429000" cy="2357438"/>
            <a:chOff x="3327" y="2494"/>
            <a:chExt cx="2001" cy="1372"/>
          </a:xfrm>
        </p:grpSpPr>
        <p:pic>
          <p:nvPicPr>
            <p:cNvPr id="18465" name="Picture 6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27" y="2494"/>
              <a:ext cx="2002" cy="137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8466" name="Text Box 61"/>
            <p:cNvSpPr txBox="1">
              <a:spLocks noChangeArrowheads="1"/>
            </p:cNvSpPr>
            <p:nvPr/>
          </p:nvSpPr>
          <p:spPr bwMode="auto">
            <a:xfrm>
              <a:off x="4462" y="2948"/>
              <a:ext cx="754" cy="3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5000" rIns="90000" bIns="45000"/>
            <a:lstStyle/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sz="2800" b="1" i="1">
                  <a:solidFill>
                    <a:srgbClr val="000080"/>
                  </a:solidFill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8467" name="Text Box 62"/>
            <p:cNvSpPr txBox="1">
              <a:spLocks noChangeArrowheads="1"/>
            </p:cNvSpPr>
            <p:nvPr/>
          </p:nvSpPr>
          <p:spPr bwMode="auto">
            <a:xfrm>
              <a:off x="3830" y="2948"/>
              <a:ext cx="252" cy="3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5000" rIns="90000" bIns="45000"/>
            <a:lstStyle/>
            <a:p>
              <a:pPr algn="ctr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sz="2800" b="1" i="1">
                  <a:solidFill>
                    <a:srgbClr val="000080"/>
                  </a:solidFill>
                  <a:latin typeface="Times New Roman" pitchFamily="18" charset="0"/>
                </a:rPr>
                <a:t>A</a:t>
              </a:r>
            </a:p>
          </p:txBody>
        </p:sp>
      </p:grp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857250" y="3571875"/>
          <a:ext cx="3000375" cy="2641600"/>
        </p:xfrm>
        <a:graphic>
          <a:graphicData uri="http://schemas.openxmlformats.org/drawingml/2006/table">
            <a:tbl>
              <a:tblPr/>
              <a:tblGrid>
                <a:gridCol w="10001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017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7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mincho"/>
                          <a:cs typeface="msmincho"/>
                        </a:rPr>
                        <a:t>A</a:t>
                      </a:r>
                    </a:p>
                  </a:txBody>
                  <a:tcPr marL="90000" marR="90000" marT="524592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7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mincho"/>
                          <a:cs typeface="msmincho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mincho"/>
                          <a:cs typeface="msmincho"/>
                        </a:rPr>
                        <a:t>B</a:t>
                      </a:r>
                    </a:p>
                  </a:txBody>
                  <a:tcPr marL="90000" marR="90000" marT="524592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67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mincho"/>
                          <a:cs typeface="msmincho"/>
                        </a:rPr>
                        <a:t>A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62699"/>
                          </a:solidFill>
                          <a:effectLst/>
                          <a:latin typeface="Bitstream Vera Serif" pitchFamily="16" charset="0"/>
                          <a:ea typeface="msmincho"/>
                          <a:cs typeface="msmincho"/>
                          <a:sym typeface="Symbol" pitchFamily="18" charset="2"/>
                        </a:rPr>
                        <a:t>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Bitstream Vera Serif" pitchFamily="16" charset="0"/>
                          <a:ea typeface="msmincho"/>
                          <a:cs typeface="msmincho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1966"/>
                          </a:solidFill>
                          <a:effectLst/>
                          <a:latin typeface="Times New Roman" pitchFamily="18" charset="0"/>
                          <a:ea typeface="msmincho"/>
                          <a:cs typeface="msmincho"/>
                        </a:rPr>
                        <a:t>B</a:t>
                      </a:r>
                    </a:p>
                  </a:txBody>
                  <a:tcPr marL="90000" marR="90000" marT="524592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itstream Vera Serif" pitchFamily="16" charset="0"/>
                          <a:ea typeface="msmincho"/>
                          <a:cs typeface="msmincho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itstream Vera Serif" pitchFamily="16" charset="0"/>
                        <a:ea typeface="msmincho"/>
                        <a:cs typeface="msmincho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itstream Vera Serif" pitchFamily="16" charset="0"/>
                          <a:ea typeface="msmincho"/>
                          <a:cs typeface="msmincho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itstream Vera Serif" pitchFamily="16" charset="0"/>
                        <a:ea typeface="msmincho"/>
                        <a:cs typeface="msmincho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itstream Vera Serif" pitchFamily="16" charset="0"/>
                          <a:ea typeface="msmincho"/>
                          <a:cs typeface="msmincho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itstream Vera Serif" pitchFamily="16" charset="0"/>
                        <a:ea typeface="msmincho"/>
                        <a:cs typeface="msmincho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itstream Vera Serif" pitchFamily="16" charset="0"/>
                          <a:ea typeface="msmincho"/>
                          <a:cs typeface="msmincho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itstream Vera Serif" pitchFamily="16" charset="0"/>
                        <a:ea typeface="msmincho"/>
                        <a:cs typeface="msmincho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itstream Vera Serif" pitchFamily="16" charset="0"/>
                          <a:ea typeface="msmincho"/>
                          <a:cs typeface="msmincho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itstream Vera Serif" pitchFamily="16" charset="0"/>
                        <a:ea typeface="msmincho"/>
                        <a:cs typeface="msmincho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itstream Vera Serif" pitchFamily="16" charset="0"/>
                          <a:ea typeface="msmincho"/>
                          <a:cs typeface="msmincho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itstream Vera Serif" pitchFamily="16" charset="0"/>
                        <a:ea typeface="msmincho"/>
                        <a:cs typeface="msmincho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itstream Vera Serif" pitchFamily="16" charset="0"/>
                          <a:ea typeface="msmincho"/>
                          <a:cs typeface="msmincho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itstream Vera Serif" pitchFamily="16" charset="0"/>
                        <a:ea typeface="msmincho"/>
                        <a:cs typeface="msmincho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itstream Vera Serif" pitchFamily="16" charset="0"/>
                          <a:ea typeface="msmincho"/>
                          <a:cs typeface="msmincho"/>
                        </a:rPr>
                        <a:t>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itstream Vera Serif" pitchFamily="16" charset="0"/>
                        <a:ea typeface="msmincho"/>
                        <a:cs typeface="msmincho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itstream Vera Serif" pitchFamily="16" charset="0"/>
                          <a:ea typeface="msmincho"/>
                          <a:cs typeface="msmincho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itstream Vera Serif" pitchFamily="16" charset="0"/>
                        <a:ea typeface="msmincho"/>
                        <a:cs typeface="msmincho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4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itstream Vera Serif" pitchFamily="16" charset="0"/>
                          <a:ea typeface="msmincho"/>
                          <a:cs typeface="msmincho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itstream Vera Serif" pitchFamily="16" charset="0"/>
                        <a:ea typeface="msmincho"/>
                        <a:cs typeface="msmincho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itstream Vera Serif" pitchFamily="16" charset="0"/>
                          <a:ea typeface="msmincho"/>
                          <a:cs typeface="msmincho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itstream Vera Serif" pitchFamily="16" charset="0"/>
                        <a:ea typeface="msmincho"/>
                        <a:cs typeface="msmincho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itstream Vera Serif" pitchFamily="16" charset="0"/>
                          <a:ea typeface="msmincho"/>
                          <a:cs typeface="msmincho"/>
                        </a:rPr>
                        <a:t>1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itstream Vera Serif" pitchFamily="16" charset="0"/>
                        <a:ea typeface="msmincho"/>
                        <a:cs typeface="msmincho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Lucida Sans Unicode"/>
        <a:ea typeface="MS Gothic"/>
        <a:cs typeface=""/>
      </a:majorFont>
      <a:minorFont>
        <a:latin typeface="Lucida Sans Unicode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Lucida Sans Unicode"/>
        <a:ea typeface="MS Gothic"/>
        <a:cs typeface=""/>
      </a:majorFont>
      <a:minorFont>
        <a:latin typeface="Lucida Sans Unicode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Lucida Sans Unicode"/>
        <a:ea typeface="MS Gothic"/>
        <a:cs typeface=""/>
      </a:majorFont>
      <a:minorFont>
        <a:latin typeface="Lucida Sans Unicode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Lucida Sans Unicode"/>
        <a:ea typeface="MS Gothic"/>
        <a:cs typeface=""/>
      </a:majorFont>
      <a:minorFont>
        <a:latin typeface="Lucida Sans Unicode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Lucida Sans Unicode"/>
        <a:ea typeface="MS Gothic"/>
        <a:cs typeface=""/>
      </a:majorFont>
      <a:minorFont>
        <a:latin typeface="Lucida Sans Unicode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Lucida Sans Unicode"/>
        <a:ea typeface="MS Gothic"/>
        <a:cs typeface=""/>
      </a:majorFont>
      <a:minorFont>
        <a:latin typeface="Lucida Sans Unicode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Lucida Sans Unicode"/>
        <a:ea typeface="MS Gothic"/>
        <a:cs typeface=""/>
      </a:majorFont>
      <a:minorFont>
        <a:latin typeface="Lucida Sans Unicode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Lucida Sans Unicode"/>
        <a:ea typeface="MS Gothic"/>
        <a:cs typeface=""/>
      </a:majorFont>
      <a:minorFont>
        <a:latin typeface="Lucida Sans Unicode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Bitstream Vera Serif"/>
        <a:ea typeface="msmincho"/>
        <a:cs typeface="msmincho"/>
      </a:majorFont>
      <a:minorFont>
        <a:latin typeface="Bitstream Vera Serif"/>
        <a:ea typeface="msmincho"/>
        <a:cs typeface="msmincho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Тема Office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2802</TotalTime>
  <Words>953</Words>
  <Application>Microsoft Office PowerPoint</Application>
  <PresentationFormat>Экран (4:3)</PresentationFormat>
  <Paragraphs>434</Paragraphs>
  <Slides>18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Слайд 1</vt:lpstr>
      <vt:lpstr>  ОСНОВНЫЕ ПОНЯТИЯ АЛГЕБРЫ ЛОГИКИ</vt:lpstr>
      <vt:lpstr>Слайд 3</vt:lpstr>
      <vt:lpstr>ОСНОВНЫЕ ПОНЯТИЯ АЛГЕБРЫ  ЛОГИКИ</vt:lpstr>
      <vt:lpstr>ОСНОВНЫЕ ПОНЯТИЯ АЛГЕБРЫ  ЛОГИКИ</vt:lpstr>
      <vt:lpstr>ОСНОВНЫЕ  ЛОГИЧЕСКИЕ ОПЕРАЦИИ</vt:lpstr>
      <vt:lpstr>ОСНОВНЫЕ   ЛОГИЧЕСКИЕ ОПЕРАЦИИ</vt:lpstr>
      <vt:lpstr>ОСНОВНЫЕ ЛОГИЧЕСКИЕ ОПЕРАЦИИ</vt:lpstr>
      <vt:lpstr>ОСНОВНЫЕ ЛОГИЧЕСКИЕ ОПЕРАЦИИ</vt:lpstr>
      <vt:lpstr>ОСНОВНЫЕ ЛОГИЧЕСКИЕ ОПЕРАЦИИ</vt:lpstr>
      <vt:lpstr>ОСНОВНЫЕ ЛОГИЧЕСКИЕ  ОПЕРАЦИИ</vt:lpstr>
      <vt:lpstr>ОСНОВНЫЕ ЛОГИЧЕСКИЕ ОПЕРАЦИИ</vt:lpstr>
      <vt:lpstr>ОСНОВНЫЕ ЛОГИЧЕСКИЕ  ОПЕРАЦИИ</vt:lpstr>
      <vt:lpstr>ПРИОРИТЕТ  ВЫПОЛНЕНИЯ ЛОГИЧЕСКИХ ОПЕРАЦИЙ</vt:lpstr>
      <vt:lpstr>  ТАБЛИЦЫ  ИСТИННОСТИ</vt:lpstr>
      <vt:lpstr>  ТАБЛИЦЫ   ИСТИННОСТИ</vt:lpstr>
      <vt:lpstr>  ТАБЛИЦА    ИСТИННОСТИ F=((C  B) B) ^ (A ^ B) B</vt:lpstr>
      <vt:lpstr>ЗАКОНЫ ЛОГИКИ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Сервер</cp:lastModifiedBy>
  <cp:revision>254</cp:revision>
  <cp:lastPrinted>1601-01-01T00:00:00Z</cp:lastPrinted>
  <dcterms:created xsi:type="dcterms:W3CDTF">2009-10-01T12:44:01Z</dcterms:created>
  <dcterms:modified xsi:type="dcterms:W3CDTF">2019-04-26T11:15:22Z</dcterms:modified>
</cp:coreProperties>
</file>