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9" r:id="rId6"/>
    <p:sldId id="270" r:id="rId7"/>
    <p:sldId id="262" r:id="rId8"/>
    <p:sldId id="265" r:id="rId9"/>
    <p:sldId id="272" r:id="rId10"/>
    <p:sldId id="268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4" y="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1AFC86A-E282-40FB-9F49-6429EB058786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7A079E-87C4-48FD-B7DF-A55B92B44B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849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02D98-FC3D-4DC9-875B-AA7B1964C4FC}" type="datetime1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3C305-04E9-436B-9F6B-04FEF47A0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7E28A-6D8D-4353-9891-9E18F432BBCB}" type="datetime1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5DEE7-1F34-4F93-8F04-51348584C4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D2AAB-BBC8-4B04-A39E-B1AED4D4C1A0}" type="datetime1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20806-CCE8-453E-8743-BF4B7CA11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DDE87-0026-4BE9-BDB5-84D5D2A05771}" type="datetime1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3C5B9-6FFD-4BA4-B31A-583F866035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BC8C6-2B41-4EBC-8D93-CE5CABA29A35}" type="datetime1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C8DA4-DDA8-453B-8BCD-6291C48ED0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E0FFA-21A4-4C3B-AF4D-B484BDE7249D}" type="datetime1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2C1F5-D3F7-4C8D-BABF-7173171CA2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E179F-1E0E-468B-B4A5-D678379AF035}" type="datetime1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F2950-51AA-4788-9E96-4A5C41EBE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0A81E-9E22-4EE5-AD00-B6B9328C89FE}" type="datetime1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91657-312E-4BBF-8401-4CF6601F80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B278-250F-4BE8-A189-CB1B7AB9388F}" type="datetime1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5739B-C7E0-4CA9-8E55-53DF5C3253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C3AE3-D0E1-432C-B378-62121CC63E3A}" type="datetime1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5EE0B-6649-40DB-B589-F51DCA84F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3C726-FC08-4BBA-970E-1164537D0BBC}" type="datetime1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51F5B-AF91-4CC6-A144-D7C0655D5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592FF1-5654-4435-A6A4-54766ACBC436}" type="datetime1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86E9E8-263E-49B9-ADDE-4FD614D52D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492896"/>
            <a:ext cx="7175351" cy="1793167"/>
          </a:xfrm>
        </p:spPr>
        <p:txBody>
          <a:bodyPr/>
          <a:lstStyle/>
          <a:p>
            <a:pPr marL="18288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mtClean="0"/>
              <a:t>Системы счисления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C099F9-FE22-413B-A08F-D249371C151F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3" name="Rectangle 18"/>
          <p:cNvSpPr>
            <a:spLocks noChangeArrowheads="1"/>
          </p:cNvSpPr>
          <p:nvPr/>
        </p:nvSpPr>
        <p:spPr bwMode="auto">
          <a:xfrm>
            <a:off x="179388" y="188913"/>
            <a:ext cx="1893887" cy="46196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accent2"/>
                </a:solidFill>
              </a:rPr>
              <a:t>умножение</a:t>
            </a: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165100" y="836613"/>
            <a:ext cx="3816350" cy="1692275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spcBef>
                <a:spcPct val="20000"/>
              </a:spcBef>
            </a:pPr>
            <a:r>
              <a:rPr lang="ru-RU" sz="4000"/>
              <a:t>0х0=0  0х1=0</a:t>
            </a:r>
          </a:p>
          <a:p>
            <a:pPr>
              <a:spcBef>
                <a:spcPct val="20000"/>
              </a:spcBef>
            </a:pPr>
            <a:r>
              <a:rPr lang="ru-RU" sz="4000"/>
              <a:t>1х0=0  1х1=1</a:t>
            </a: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5300663" y="836613"/>
            <a:ext cx="35829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   1 0 0 0 1 0 1</a:t>
            </a:r>
            <a:r>
              <a:rPr lang="ru-RU" sz="3600" b="1" baseline="-25000"/>
              <a:t>2</a:t>
            </a:r>
          </a:p>
          <a:p>
            <a:r>
              <a:rPr lang="ru-RU" sz="3600" b="1">
                <a:sym typeface="Symbol" pitchFamily="18" charset="2"/>
              </a:rPr>
              <a:t>		  1 0 1</a:t>
            </a:r>
            <a:r>
              <a:rPr lang="ru-RU" sz="3600" b="1" baseline="-25000"/>
              <a:t>2</a:t>
            </a:r>
          </a:p>
        </p:txBody>
      </p:sp>
      <p:sp>
        <p:nvSpPr>
          <p:cNvPr id="6" name="Line 38"/>
          <p:cNvSpPr>
            <a:spLocks noChangeShapeType="1"/>
          </p:cNvSpPr>
          <p:nvPr/>
        </p:nvSpPr>
        <p:spPr bwMode="auto">
          <a:xfrm>
            <a:off x="5700713" y="1989138"/>
            <a:ext cx="30972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5792788" y="1916113"/>
            <a:ext cx="31003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1 0 0 0 1 0 1</a:t>
            </a:r>
            <a:r>
              <a:rPr lang="ru-RU" sz="3600" b="1" baseline="-25000"/>
              <a:t>2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521325" y="1239838"/>
            <a:ext cx="3603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х</a:t>
            </a:r>
            <a:endParaRPr lang="ru-RU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824413" y="2101850"/>
            <a:ext cx="3603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/>
              <a:t>+</a:t>
            </a:r>
            <a:endParaRPr lang="ru-RU" sz="3200"/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5003800" y="2420938"/>
            <a:ext cx="3098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1 0 0 0 1 0 1</a:t>
            </a:r>
            <a:r>
              <a:rPr lang="ru-RU" sz="3600" b="1" baseline="-25000"/>
              <a:t>2</a:t>
            </a:r>
          </a:p>
        </p:txBody>
      </p:sp>
      <p:sp>
        <p:nvSpPr>
          <p:cNvPr id="29" name="Line 38"/>
          <p:cNvSpPr>
            <a:spLocks noChangeShapeType="1"/>
          </p:cNvSpPr>
          <p:nvPr/>
        </p:nvSpPr>
        <p:spPr bwMode="auto">
          <a:xfrm>
            <a:off x="5003800" y="3067050"/>
            <a:ext cx="3794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8237538" y="30543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7878763" y="3074988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32" name="Rectangle 34"/>
          <p:cNvSpPr>
            <a:spLocks noChangeArrowheads="1"/>
          </p:cNvSpPr>
          <p:nvPr/>
        </p:nvSpPr>
        <p:spPr bwMode="auto">
          <a:xfrm>
            <a:off x="7446963" y="30543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6996113" y="1557338"/>
            <a:ext cx="455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sym typeface="Symbol" pitchFamily="18" charset="2"/>
              </a:rPr>
              <a:t>1</a:t>
            </a:r>
            <a:endParaRPr lang="ru-RU" sz="3600" b="1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7035800" y="3049588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6659563" y="3049588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6221413" y="3074988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5783263" y="30543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5429250" y="3074988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5021263" y="3074988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40" name="Rectangle 36"/>
          <p:cNvSpPr>
            <a:spLocks noChangeArrowheads="1"/>
          </p:cNvSpPr>
          <p:nvPr/>
        </p:nvSpPr>
        <p:spPr bwMode="auto">
          <a:xfrm>
            <a:off x="8539163" y="326072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baseline="-2500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41" name="Group 4"/>
          <p:cNvGrpSpPr>
            <a:grpSpLocks/>
          </p:cNvGrpSpPr>
          <p:nvPr/>
        </p:nvGrpSpPr>
        <p:grpSpPr bwMode="auto">
          <a:xfrm>
            <a:off x="973138" y="3752850"/>
            <a:ext cx="3421062" cy="2413000"/>
            <a:chOff x="476" y="663"/>
            <a:chExt cx="2155" cy="1520"/>
          </a:xfrm>
        </p:grpSpPr>
        <p:sp>
          <p:nvSpPr>
            <p:cNvPr id="19487" name="Rectangle 5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/>
              <a:r>
                <a:rPr lang="ru-RU" sz="4800"/>
                <a:t>101101</a:t>
              </a:r>
              <a:r>
                <a:rPr lang="ru-RU" sz="4800" baseline="-25000"/>
                <a:t>2</a:t>
              </a:r>
              <a:endParaRPr lang="en-US" sz="4800" baseline="-25000"/>
            </a:p>
            <a:p>
              <a:pPr algn="r"/>
              <a:r>
                <a:rPr lang="ru-RU" sz="4800"/>
                <a:t>11</a:t>
              </a:r>
              <a:r>
                <a:rPr lang="ru-RU" sz="4800" baseline="-25000"/>
                <a:t>2</a:t>
              </a:r>
              <a:endParaRPr lang="en-US" sz="4800"/>
            </a:p>
            <a:p>
              <a:pPr algn="r"/>
              <a:endParaRPr lang="ru-RU" sz="4800"/>
            </a:p>
          </p:txBody>
        </p:sp>
        <p:sp>
          <p:nvSpPr>
            <p:cNvPr id="19488" name="Line 6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4" name="Group 4"/>
          <p:cNvGrpSpPr>
            <a:grpSpLocks/>
          </p:cNvGrpSpPr>
          <p:nvPr/>
        </p:nvGrpSpPr>
        <p:grpSpPr bwMode="auto">
          <a:xfrm>
            <a:off x="5399088" y="3752850"/>
            <a:ext cx="3421062" cy="2413000"/>
            <a:chOff x="3014" y="2136"/>
            <a:chExt cx="2155" cy="1520"/>
          </a:xfrm>
        </p:grpSpPr>
        <p:sp>
          <p:nvSpPr>
            <p:cNvPr id="19485" name="Rectangle 5"/>
            <p:cNvSpPr>
              <a:spLocks noChangeArrowheads="1"/>
            </p:cNvSpPr>
            <p:nvPr/>
          </p:nvSpPr>
          <p:spPr bwMode="auto">
            <a:xfrm>
              <a:off x="3014" y="2136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/>
              <a:r>
                <a:rPr lang="ru-RU" sz="4800"/>
                <a:t>10101</a:t>
              </a:r>
              <a:r>
                <a:rPr lang="ru-RU" sz="4800" baseline="-25000"/>
                <a:t>2</a:t>
              </a:r>
              <a:endParaRPr lang="en-US" sz="4800" baseline="-25000"/>
            </a:p>
            <a:p>
              <a:pPr algn="r"/>
              <a:r>
                <a:rPr lang="ru-RU" sz="4800"/>
                <a:t>11</a:t>
              </a:r>
              <a:r>
                <a:rPr lang="ru-RU" sz="4800" baseline="-25000"/>
                <a:t>2</a:t>
              </a:r>
              <a:endParaRPr lang="en-US" sz="4800"/>
            </a:p>
            <a:p>
              <a:pPr algn="r"/>
              <a:endParaRPr lang="ru-RU" sz="4800"/>
            </a:p>
          </p:txBody>
        </p:sp>
        <p:sp>
          <p:nvSpPr>
            <p:cNvPr id="19486" name="Line 6"/>
            <p:cNvSpPr>
              <a:spLocks noChangeShapeType="1"/>
            </p:cNvSpPr>
            <p:nvPr/>
          </p:nvSpPr>
          <p:spPr bwMode="auto">
            <a:xfrm>
              <a:off x="3277" y="3178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1403350" y="4365625"/>
            <a:ext cx="3603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х</a:t>
            </a:r>
            <a:endParaRPr lang="ru-RU"/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300788" y="4340225"/>
            <a:ext cx="358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х</a:t>
            </a:r>
            <a:endParaRPr lang="ru-RU"/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1235075" y="5314950"/>
            <a:ext cx="2976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4800"/>
              <a:t>10000111</a:t>
            </a:r>
            <a:r>
              <a:rPr lang="ru-RU" sz="4800" baseline="-25000"/>
              <a:t>2</a:t>
            </a:r>
            <a:endParaRPr lang="en-US" sz="4800" baseline="-25000"/>
          </a:p>
        </p:txBody>
      </p:sp>
      <p:sp>
        <p:nvSpPr>
          <p:cNvPr id="50" name="Прямоугольник 49"/>
          <p:cNvSpPr>
            <a:spLocks noChangeArrowheads="1"/>
          </p:cNvSpPr>
          <p:nvPr/>
        </p:nvSpPr>
        <p:spPr bwMode="auto">
          <a:xfrm>
            <a:off x="6272213" y="5334000"/>
            <a:ext cx="23320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4800"/>
              <a:t>111111</a:t>
            </a:r>
            <a:r>
              <a:rPr lang="ru-RU" sz="4800" baseline="-25000"/>
              <a:t>2</a:t>
            </a:r>
            <a:endParaRPr lang="en-US" sz="4800" baseline="-250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25" grpId="0"/>
      <p:bldP spid="26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7" grpId="0"/>
      <p:bldP spid="48" grpId="0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105CE-CF94-4EDA-AE35-D9F6CFA8394B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995016" y="19419"/>
            <a:ext cx="5153976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Системы счисления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9238" y="727075"/>
            <a:ext cx="8645525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Системы счисления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– это определенные правила записи чисел и связанные с этими правилами способы выполнения вычислений.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Позиционная система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– значение цифры определяется её позицией в записи числа.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Позиционная система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763713" y="3035300"/>
            <a:ext cx="1728787" cy="17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219700" y="3035300"/>
            <a:ext cx="1655763" cy="17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323850" y="3284538"/>
            <a:ext cx="3168650" cy="576262"/>
          </a:xfrm>
          <a:prstGeom prst="round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Десятичная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48263" y="3284538"/>
            <a:ext cx="3168650" cy="576262"/>
          </a:xfrm>
          <a:prstGeom prst="round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Двоичная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1763713" y="3860800"/>
            <a:ext cx="144462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659563" y="3860800"/>
            <a:ext cx="144462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07950" y="4076700"/>
            <a:ext cx="4464050" cy="1873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Алфавит:</a:t>
            </a:r>
            <a:r>
              <a:rPr lang="ru-RU" dirty="0">
                <a:solidFill>
                  <a:schemeClr val="tx1"/>
                </a:solidFill>
              </a:rPr>
              <a:t> 0,1, 2, 3, 4, 5, 6, 7, 8, 9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Основание </a:t>
            </a:r>
            <a:r>
              <a:rPr lang="ru-RU" dirty="0">
                <a:solidFill>
                  <a:schemeClr val="tx1"/>
                </a:solidFill>
              </a:rPr>
              <a:t>(количество цифр): 10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1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473</a:t>
            </a:r>
            <a:r>
              <a:rPr lang="ru-RU" sz="2800" b="1" baseline="-25000" dirty="0">
                <a:solidFill>
                  <a:schemeClr val="tx1"/>
                </a:solidFill>
              </a:rPr>
              <a:t>10</a:t>
            </a:r>
            <a:r>
              <a:rPr lang="ru-RU" sz="2800" b="1" dirty="0">
                <a:solidFill>
                  <a:schemeClr val="tx1"/>
                </a:solidFill>
              </a:rPr>
              <a:t> =4*100+7*10+3*1=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=4*10</a:t>
            </a:r>
            <a:r>
              <a:rPr lang="ru-RU" sz="2800" b="1" baseline="30000" dirty="0">
                <a:solidFill>
                  <a:schemeClr val="tx1"/>
                </a:solidFill>
              </a:rPr>
              <a:t>2</a:t>
            </a:r>
            <a:r>
              <a:rPr lang="ru-RU" sz="2800" b="1" dirty="0">
                <a:solidFill>
                  <a:schemeClr val="tx1"/>
                </a:solidFill>
              </a:rPr>
              <a:t>+7*10</a:t>
            </a:r>
            <a:r>
              <a:rPr lang="ru-RU" sz="2800" b="1" baseline="30000" dirty="0">
                <a:solidFill>
                  <a:schemeClr val="tx1"/>
                </a:solidFill>
              </a:rPr>
              <a:t>1</a:t>
            </a:r>
            <a:r>
              <a:rPr lang="ru-RU" sz="2800" b="1" dirty="0">
                <a:solidFill>
                  <a:schemeClr val="tx1"/>
                </a:solidFill>
              </a:rPr>
              <a:t>+3*10</a:t>
            </a:r>
            <a:r>
              <a:rPr lang="ru-RU" sz="2800" b="1" baseline="30000" dirty="0">
                <a:solidFill>
                  <a:schemeClr val="tx1"/>
                </a:solidFill>
              </a:rPr>
              <a:t>0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19663" y="4062413"/>
            <a:ext cx="4032250" cy="18875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Алфавит:</a:t>
            </a:r>
            <a:r>
              <a:rPr lang="ru-RU" dirty="0">
                <a:solidFill>
                  <a:schemeClr val="tx1"/>
                </a:solidFill>
              </a:rPr>
              <a:t> 0,1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Основание </a:t>
            </a:r>
            <a:r>
              <a:rPr lang="ru-RU" dirty="0">
                <a:solidFill>
                  <a:schemeClr val="tx1"/>
                </a:solidFill>
              </a:rPr>
              <a:t>(количество цифр): 2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1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101</a:t>
            </a:r>
            <a:r>
              <a:rPr lang="ru-RU" sz="2800" b="1" baseline="-25000" dirty="0">
                <a:solidFill>
                  <a:schemeClr val="tx1"/>
                </a:solidFill>
              </a:rPr>
              <a:t>2</a:t>
            </a:r>
            <a:r>
              <a:rPr lang="ru-RU" sz="2800" b="1" dirty="0">
                <a:solidFill>
                  <a:schemeClr val="tx1"/>
                </a:solidFill>
              </a:rPr>
              <a:t> =1*2</a:t>
            </a:r>
            <a:r>
              <a:rPr lang="ru-RU" sz="2800" b="1" baseline="30000" dirty="0">
                <a:solidFill>
                  <a:schemeClr val="tx1"/>
                </a:solidFill>
              </a:rPr>
              <a:t>2</a:t>
            </a:r>
            <a:r>
              <a:rPr lang="ru-RU" sz="2800" b="1" dirty="0">
                <a:solidFill>
                  <a:schemeClr val="tx1"/>
                </a:solidFill>
              </a:rPr>
              <a:t>+0*2</a:t>
            </a:r>
            <a:r>
              <a:rPr lang="ru-RU" sz="2800" b="1" baseline="30000" dirty="0">
                <a:solidFill>
                  <a:schemeClr val="tx1"/>
                </a:solidFill>
              </a:rPr>
              <a:t>1</a:t>
            </a:r>
            <a:r>
              <a:rPr lang="ru-RU" sz="2800" b="1" dirty="0">
                <a:solidFill>
                  <a:schemeClr val="tx1"/>
                </a:solidFill>
              </a:rPr>
              <a:t>+1*2</a:t>
            </a:r>
            <a:r>
              <a:rPr lang="ru-RU" sz="2800" b="1" baseline="30000" dirty="0">
                <a:solidFill>
                  <a:schemeClr val="tx1"/>
                </a:solidFill>
              </a:rPr>
              <a:t>0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39975" y="6192838"/>
            <a:ext cx="5040313" cy="476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Развернутая форма записи числа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 flipH="1" flipV="1">
            <a:off x="2771775" y="5949950"/>
            <a:ext cx="576263" cy="242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5795963" y="5949950"/>
            <a:ext cx="576262" cy="242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 animBg="1"/>
      <p:bldP spid="10" grpId="0" animBg="1"/>
      <p:bldP spid="12" grpId="0" animBg="1"/>
      <p:bldP spid="13" grpId="0" animBg="1"/>
      <p:bldP spid="14" grpId="0" build="p" animBg="1"/>
      <p:bldP spid="15" grpId="0" build="p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4A6DB-B05F-4EC0-BE7C-31763B3ABEC2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804" y="-31328"/>
            <a:ext cx="384111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Задание 1: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52475"/>
            <a:ext cx="133191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5 789 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36513" y="1538288"/>
            <a:ext cx="1512888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51,89 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925" y="3068638"/>
            <a:ext cx="172878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32 478 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925" y="3841750"/>
            <a:ext cx="172878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26, 378 =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76375" y="3068638"/>
            <a:ext cx="71151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4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+2*10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+4*10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+7*10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+8*10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0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28775" y="3841750"/>
            <a:ext cx="71151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+6*10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0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+3*10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-1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+7*10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-2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+8*10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-3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63638" y="746125"/>
            <a:ext cx="415766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5*1000+7*100+8*10+9*1=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119688" y="769938"/>
            <a:ext cx="4024312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5*10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+7*10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+8*10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+9*10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0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959350" y="1557338"/>
            <a:ext cx="4221163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5*10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+1*10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0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+8*10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-1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+9*10</a:t>
            </a:r>
            <a:r>
              <a:rPr lang="ru-RU" sz="2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-2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73163" y="1557338"/>
            <a:ext cx="3975100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5*10+1*1+8*0,1+9*0,01=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6FB53-DFE2-4AC4-9158-49D20066C3DD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606577" y="19419"/>
            <a:ext cx="393088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Перевод чисел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23850" y="765175"/>
            <a:ext cx="1217613" cy="461963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dist="53882" dir="2700000" algn="ctr" rotWithShape="0">
              <a:schemeClr val="tx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10 </a:t>
            </a:r>
            <a:r>
              <a:rPr lang="ru-RU" sz="2400" b="1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268538" y="8382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19</a:t>
            </a:r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2268538" y="838200"/>
            <a:ext cx="1295400" cy="1177925"/>
            <a:chOff x="1429" y="1344"/>
            <a:chExt cx="816" cy="742"/>
          </a:xfrm>
        </p:grpSpPr>
        <p:grpSp>
          <p:nvGrpSpPr>
            <p:cNvPr id="16428" name="Group 15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6433" name="Group 13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6435" name="Line 10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6" name="Line 11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34" name="Rectangle 12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6429" name="Rectangle 14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9</a:t>
              </a:r>
            </a:p>
          </p:txBody>
        </p:sp>
        <p:sp>
          <p:nvSpPr>
            <p:cNvPr id="16430" name="Rectangle 16"/>
            <p:cNvSpPr>
              <a:spLocks noChangeArrowheads="1"/>
            </p:cNvSpPr>
            <p:nvPr/>
          </p:nvSpPr>
          <p:spPr bwMode="auto">
            <a:xfrm>
              <a:off x="1429" y="1525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18</a:t>
              </a:r>
            </a:p>
          </p:txBody>
        </p:sp>
        <p:sp>
          <p:nvSpPr>
            <p:cNvPr id="16431" name="Line 17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32" name="Rectangle 18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r>
                <a:rPr lang="ru-RU" sz="2400"/>
                <a:t>1</a:t>
              </a:r>
            </a:p>
          </p:txBody>
        </p: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2843213" y="1270000"/>
            <a:ext cx="1295400" cy="1177925"/>
            <a:chOff x="1429" y="1344"/>
            <a:chExt cx="816" cy="742"/>
          </a:xfrm>
        </p:grpSpPr>
        <p:grpSp>
          <p:nvGrpSpPr>
            <p:cNvPr id="16419" name="Group 2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6424" name="Group 2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6426" name="Line 2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7" name="Line 2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25" name="Rectangle 2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6420" name="Rectangle 2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4</a:t>
              </a:r>
            </a:p>
          </p:txBody>
        </p:sp>
        <p:sp>
          <p:nvSpPr>
            <p:cNvPr id="16421" name="Rectangle 2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 8</a:t>
              </a:r>
            </a:p>
          </p:txBody>
        </p:sp>
        <p:sp>
          <p:nvSpPr>
            <p:cNvPr id="16422" name="Line 2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23" name="Rectangle 2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r>
                <a:rPr lang="ru-RU" sz="2400"/>
                <a:t>1</a:t>
              </a:r>
            </a:p>
          </p:txBody>
        </p:sp>
      </p:grpSp>
      <p:grpSp>
        <p:nvGrpSpPr>
          <p:cNvPr id="27" name="Group 30"/>
          <p:cNvGrpSpPr>
            <a:grpSpLocks/>
          </p:cNvGrpSpPr>
          <p:nvPr/>
        </p:nvGrpSpPr>
        <p:grpSpPr bwMode="auto">
          <a:xfrm>
            <a:off x="3419475" y="1701800"/>
            <a:ext cx="1295400" cy="1177925"/>
            <a:chOff x="1429" y="1344"/>
            <a:chExt cx="816" cy="742"/>
          </a:xfrm>
        </p:grpSpPr>
        <p:grpSp>
          <p:nvGrpSpPr>
            <p:cNvPr id="16410" name="Group 3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6415" name="Group 3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6417" name="Line 3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8" name="Line 3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16" name="Rectangle 3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6411" name="Rectangle 3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2</a:t>
              </a:r>
            </a:p>
          </p:txBody>
        </p:sp>
        <p:sp>
          <p:nvSpPr>
            <p:cNvPr id="16412" name="Rectangle 3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 4</a:t>
              </a:r>
            </a:p>
          </p:txBody>
        </p:sp>
        <p:sp>
          <p:nvSpPr>
            <p:cNvPr id="16413" name="Line 3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14" name="Rectangle 3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r>
                <a:rPr lang="ru-RU" sz="2400"/>
                <a:t>0</a:t>
              </a:r>
            </a:p>
          </p:txBody>
        </p:sp>
      </p:grpSp>
      <p:grpSp>
        <p:nvGrpSpPr>
          <p:cNvPr id="37" name="Group 40"/>
          <p:cNvGrpSpPr>
            <a:grpSpLocks/>
          </p:cNvGrpSpPr>
          <p:nvPr/>
        </p:nvGrpSpPr>
        <p:grpSpPr bwMode="auto">
          <a:xfrm>
            <a:off x="3995738" y="2133600"/>
            <a:ext cx="1295400" cy="1177925"/>
            <a:chOff x="1429" y="1344"/>
            <a:chExt cx="816" cy="742"/>
          </a:xfrm>
        </p:grpSpPr>
        <p:grpSp>
          <p:nvGrpSpPr>
            <p:cNvPr id="16402" name="Group 4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6406" name="Group 4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6408" name="Line 4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09" name="Line 4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07" name="Rectangle 4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6403" name="Rectangle 4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 2</a:t>
              </a:r>
            </a:p>
          </p:txBody>
        </p:sp>
        <p:sp>
          <p:nvSpPr>
            <p:cNvPr id="16404" name="Line 4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5" name="Rectangle 4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r>
                <a:rPr lang="ru-RU" sz="2400"/>
                <a:t>0</a:t>
              </a:r>
            </a:p>
          </p:txBody>
        </p:sp>
      </p:grpSp>
      <p:sp>
        <p:nvSpPr>
          <p:cNvPr id="52" name="Rectangle 59"/>
          <p:cNvSpPr>
            <a:spLocks noChangeArrowheads="1"/>
          </p:cNvSpPr>
          <p:nvPr/>
        </p:nvSpPr>
        <p:spPr bwMode="auto">
          <a:xfrm>
            <a:off x="4714875" y="2636838"/>
            <a:ext cx="277813" cy="387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54000" tIns="10800" rIns="54000" bIns="10800">
            <a:spAutoFit/>
          </a:bodyPr>
          <a:lstStyle/>
          <a:p>
            <a:r>
              <a:rPr lang="ru-RU" sz="2400"/>
              <a:t>1</a:t>
            </a:r>
          </a:p>
        </p:txBody>
      </p:sp>
      <p:sp>
        <p:nvSpPr>
          <p:cNvPr id="57" name="Rectangle 61"/>
          <p:cNvSpPr>
            <a:spLocks noChangeArrowheads="1"/>
          </p:cNvSpPr>
          <p:nvPr/>
        </p:nvSpPr>
        <p:spPr bwMode="auto">
          <a:xfrm>
            <a:off x="4964113" y="1066800"/>
            <a:ext cx="3673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 b="1"/>
              <a:t>19</a:t>
            </a:r>
            <a:r>
              <a:rPr lang="ru-RU" sz="3600" b="1" baseline="-25000"/>
              <a:t>10</a:t>
            </a:r>
            <a:r>
              <a:rPr lang="ru-RU" sz="3600" b="1"/>
              <a:t> = 10011</a:t>
            </a:r>
            <a:r>
              <a:rPr lang="ru-RU" sz="3600" b="1" baseline="-25000"/>
              <a:t>2</a:t>
            </a:r>
          </a:p>
        </p:txBody>
      </p:sp>
      <p:sp>
        <p:nvSpPr>
          <p:cNvPr id="61" name="AutoShape 66"/>
          <p:cNvSpPr>
            <a:spLocks noChangeArrowheads="1"/>
          </p:cNvSpPr>
          <p:nvPr/>
        </p:nvSpPr>
        <p:spPr bwMode="auto">
          <a:xfrm rot="-3080023">
            <a:off x="2901951" y="1041400"/>
            <a:ext cx="360362" cy="3341687"/>
          </a:xfrm>
          <a:prstGeom prst="upArrow">
            <a:avLst>
              <a:gd name="adj1" fmla="val 50000"/>
              <a:gd name="adj2" fmla="val 16738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395288" y="3471863"/>
            <a:ext cx="1219200" cy="461962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dist="53882" dir="2700000" algn="ctr" rotWithShape="0">
              <a:schemeClr val="tx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10</a:t>
            </a:r>
          </a:p>
        </p:txBody>
      </p:sp>
      <p:sp>
        <p:nvSpPr>
          <p:cNvPr id="59" name="Rectangle 60"/>
          <p:cNvSpPr>
            <a:spLocks noChangeArrowheads="1"/>
          </p:cNvSpPr>
          <p:nvPr/>
        </p:nvSpPr>
        <p:spPr bwMode="auto">
          <a:xfrm>
            <a:off x="827088" y="4254500"/>
            <a:ext cx="1736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    101</a:t>
            </a:r>
            <a:r>
              <a:rPr lang="ru-RU" sz="3600" b="1" baseline="-25000"/>
              <a:t>2</a:t>
            </a:r>
          </a:p>
        </p:txBody>
      </p:sp>
      <p:sp>
        <p:nvSpPr>
          <p:cNvPr id="60" name="Rectangle 61"/>
          <p:cNvSpPr>
            <a:spLocks noChangeArrowheads="1"/>
          </p:cNvSpPr>
          <p:nvPr/>
        </p:nvSpPr>
        <p:spPr bwMode="auto">
          <a:xfrm>
            <a:off x="1477963" y="3967163"/>
            <a:ext cx="862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C00000"/>
                </a:solidFill>
              </a:rPr>
              <a:t>2 1 0</a:t>
            </a:r>
            <a:endParaRPr lang="ru-RU" sz="2400" baseline="-25000">
              <a:solidFill>
                <a:srgbClr val="C00000"/>
              </a:solidFill>
            </a:endParaRPr>
          </a:p>
        </p:txBody>
      </p:sp>
      <p:sp>
        <p:nvSpPr>
          <p:cNvPr id="62" name="Rectangle 62"/>
          <p:cNvSpPr>
            <a:spLocks noChangeArrowheads="1"/>
          </p:cNvSpPr>
          <p:nvPr/>
        </p:nvSpPr>
        <p:spPr bwMode="auto">
          <a:xfrm>
            <a:off x="2339975" y="3967163"/>
            <a:ext cx="1177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разряды</a:t>
            </a:r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2484438" y="4254500"/>
            <a:ext cx="4140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= 1</a:t>
            </a:r>
            <a:r>
              <a:rPr lang="en-US" sz="3600" b="1"/>
              <a:t>·</a:t>
            </a:r>
            <a:r>
              <a:rPr lang="ru-RU" sz="3600" b="1">
                <a:solidFill>
                  <a:srgbClr val="FF0000"/>
                </a:solidFill>
              </a:rPr>
              <a:t>2</a:t>
            </a:r>
            <a:r>
              <a:rPr lang="ru-RU" sz="3600" b="1" baseline="30000"/>
              <a:t>2 </a:t>
            </a:r>
            <a:r>
              <a:rPr lang="ru-RU" sz="3600" b="1"/>
              <a:t>+</a:t>
            </a:r>
            <a:r>
              <a:rPr lang="ru-RU"/>
              <a:t> </a:t>
            </a:r>
            <a:r>
              <a:rPr lang="ru-RU" sz="3600" b="1"/>
              <a:t>0</a:t>
            </a:r>
            <a:r>
              <a:rPr lang="en-US" sz="3600" b="1"/>
              <a:t>·</a:t>
            </a:r>
            <a:r>
              <a:rPr lang="ru-RU" sz="3600" b="1">
                <a:solidFill>
                  <a:srgbClr val="FF0000"/>
                </a:solidFill>
              </a:rPr>
              <a:t>2</a:t>
            </a:r>
            <a:r>
              <a:rPr lang="ru-RU" sz="3600" b="1" baseline="30000"/>
              <a:t>1</a:t>
            </a:r>
            <a:r>
              <a:rPr lang="ru-RU"/>
              <a:t> </a:t>
            </a:r>
            <a:r>
              <a:rPr lang="ru-RU" sz="3600" b="1"/>
              <a:t>+</a:t>
            </a:r>
            <a:r>
              <a:rPr lang="ru-RU"/>
              <a:t> </a:t>
            </a:r>
            <a:r>
              <a:rPr lang="ru-RU" sz="3600" b="1"/>
              <a:t>1</a:t>
            </a:r>
            <a:r>
              <a:rPr lang="en-US" sz="3600" b="1"/>
              <a:t>·</a:t>
            </a:r>
            <a:r>
              <a:rPr lang="ru-RU" sz="3600" b="1">
                <a:solidFill>
                  <a:srgbClr val="FF0000"/>
                </a:solidFill>
              </a:rPr>
              <a:t>2</a:t>
            </a:r>
            <a:r>
              <a:rPr lang="ru-RU" sz="3600" b="1" baseline="30000"/>
              <a:t>0</a:t>
            </a:r>
            <a:endParaRPr lang="en-US" sz="3600" b="1" baseline="30000"/>
          </a:p>
          <a:p>
            <a:r>
              <a:rPr lang="ru-RU" sz="3600" b="1"/>
              <a:t>= 4 + 0 + 1 = 5</a:t>
            </a:r>
            <a:r>
              <a:rPr lang="ru-RU" sz="3600" b="1" baseline="-25000"/>
              <a:t>10</a:t>
            </a:r>
            <a:endParaRPr lang="en-US" sz="3600" b="1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6" grpId="0"/>
      <p:bldP spid="52" grpId="0" animBg="1"/>
      <p:bldP spid="57" grpId="0"/>
      <p:bldP spid="61" grpId="0" animBg="1"/>
      <p:bldP spid="58" grpId="0" animBg="1"/>
      <p:bldP spid="59" grpId="0"/>
      <p:bldP spid="60" grpId="0"/>
      <p:bldP spid="62" grpId="0"/>
      <p:bldP spid="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6FB53-DFE2-4AC4-9158-49D20066C3DD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606577" y="19419"/>
            <a:ext cx="393088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Перевод чисел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23850" y="765175"/>
            <a:ext cx="1217613" cy="461963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dist="53882" dir="2700000" algn="ctr" rotWithShape="0">
              <a:schemeClr val="tx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10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 pitchFamily="18" charset="2"/>
              </a:rPr>
              <a:t> 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8</a:t>
            </a:r>
            <a:endParaRPr lang="ru-RU" sz="2400" b="1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006278" y="838200"/>
            <a:ext cx="9326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 smtClean="0"/>
              <a:t>6995</a:t>
            </a:r>
            <a:endParaRPr lang="ru-RU" sz="2400" dirty="0"/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2001838" y="838200"/>
            <a:ext cx="1562100" cy="1181100"/>
            <a:chOff x="1261" y="1344"/>
            <a:chExt cx="984" cy="744"/>
          </a:xfrm>
        </p:grpSpPr>
        <p:grpSp>
          <p:nvGrpSpPr>
            <p:cNvPr id="16428" name="Group 15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6433" name="Group 13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6435" name="Line 10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6" name="Line 11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34" name="Rectangle 12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dirty="0" smtClean="0"/>
                  <a:t>8</a:t>
                </a:r>
                <a:endParaRPr lang="ru-RU" sz="2400" dirty="0"/>
              </a:p>
            </p:txBody>
          </p:sp>
        </p:grpSp>
        <p:sp>
          <p:nvSpPr>
            <p:cNvPr id="16429" name="Rectangle 14"/>
            <p:cNvSpPr>
              <a:spLocks noChangeArrowheads="1"/>
            </p:cNvSpPr>
            <p:nvPr/>
          </p:nvSpPr>
          <p:spPr bwMode="auto">
            <a:xfrm>
              <a:off x="1767" y="1616"/>
              <a:ext cx="42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/>
                <a:t>874</a:t>
              </a:r>
              <a:endParaRPr lang="ru-RU" sz="2400" dirty="0"/>
            </a:p>
          </p:txBody>
        </p:sp>
        <p:sp>
          <p:nvSpPr>
            <p:cNvPr id="16430" name="Rectangle 16"/>
            <p:cNvSpPr>
              <a:spLocks noChangeArrowheads="1"/>
            </p:cNvSpPr>
            <p:nvPr/>
          </p:nvSpPr>
          <p:spPr bwMode="auto">
            <a:xfrm>
              <a:off x="1261" y="1525"/>
              <a:ext cx="59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/>
                <a:t>6992</a:t>
              </a:r>
              <a:endParaRPr lang="ru-RU" sz="2400" dirty="0"/>
            </a:p>
          </p:txBody>
        </p:sp>
        <p:sp>
          <p:nvSpPr>
            <p:cNvPr id="16431" name="Line 17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32" name="Rectangle 18"/>
            <p:cNvSpPr>
              <a:spLocks noChangeArrowheads="1"/>
            </p:cNvSpPr>
            <p:nvPr/>
          </p:nvSpPr>
          <p:spPr bwMode="auto">
            <a:xfrm>
              <a:off x="1519" y="1842"/>
              <a:ext cx="175" cy="24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r>
                <a:rPr lang="ru-RU" sz="2400" dirty="0" smtClean="0"/>
                <a:t>3</a:t>
              </a:r>
              <a:endParaRPr lang="ru-RU" sz="2400" dirty="0"/>
            </a:p>
          </p:txBody>
        </p: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2701591" y="1270000"/>
            <a:ext cx="1485400" cy="1181100"/>
            <a:chOff x="1343" y="1344"/>
            <a:chExt cx="902" cy="744"/>
          </a:xfrm>
        </p:grpSpPr>
        <p:grpSp>
          <p:nvGrpSpPr>
            <p:cNvPr id="16419" name="Group 2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6424" name="Group 2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6426" name="Line 2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7" name="Line 2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25" name="Rectangle 2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1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dirty="0"/>
                  <a:t>8</a:t>
                </a:r>
              </a:p>
            </p:txBody>
          </p:sp>
        </p:grpSp>
        <p:sp>
          <p:nvSpPr>
            <p:cNvPr id="16420" name="Rectangle 26"/>
            <p:cNvSpPr>
              <a:spLocks noChangeArrowheads="1"/>
            </p:cNvSpPr>
            <p:nvPr/>
          </p:nvSpPr>
          <p:spPr bwMode="auto">
            <a:xfrm>
              <a:off x="1734" y="1616"/>
              <a:ext cx="4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/>
                <a:t>109</a:t>
              </a:r>
              <a:endParaRPr lang="ru-RU" sz="2400" dirty="0"/>
            </a:p>
          </p:txBody>
        </p:sp>
        <p:sp>
          <p:nvSpPr>
            <p:cNvPr id="16421" name="Rectangle 27"/>
            <p:cNvSpPr>
              <a:spLocks noChangeArrowheads="1"/>
            </p:cNvSpPr>
            <p:nvPr/>
          </p:nvSpPr>
          <p:spPr bwMode="auto">
            <a:xfrm>
              <a:off x="1343" y="1525"/>
              <a:ext cx="4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/>
                <a:t> </a:t>
              </a:r>
              <a:r>
                <a:rPr lang="ru-RU" sz="2400" dirty="0" smtClean="0"/>
                <a:t>872</a:t>
              </a:r>
              <a:endParaRPr lang="ru-RU" sz="2400" dirty="0"/>
            </a:p>
          </p:txBody>
        </p:sp>
        <p:sp>
          <p:nvSpPr>
            <p:cNvPr id="16422" name="Line 2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23" name="Rectangle 29"/>
            <p:cNvSpPr>
              <a:spLocks noChangeArrowheads="1"/>
            </p:cNvSpPr>
            <p:nvPr/>
          </p:nvSpPr>
          <p:spPr bwMode="auto">
            <a:xfrm>
              <a:off x="1519" y="1842"/>
              <a:ext cx="175" cy="24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r>
                <a:rPr lang="ru-RU" sz="2400" dirty="0" smtClean="0"/>
                <a:t>2</a:t>
              </a:r>
              <a:endParaRPr lang="ru-RU" sz="2400" dirty="0"/>
            </a:p>
          </p:txBody>
        </p:sp>
      </p:grpSp>
      <p:grpSp>
        <p:nvGrpSpPr>
          <p:cNvPr id="27" name="Group 30"/>
          <p:cNvGrpSpPr>
            <a:grpSpLocks/>
          </p:cNvGrpSpPr>
          <p:nvPr/>
        </p:nvGrpSpPr>
        <p:grpSpPr bwMode="auto">
          <a:xfrm>
            <a:off x="3348038" y="1701800"/>
            <a:ext cx="1366838" cy="1181100"/>
            <a:chOff x="1384" y="1344"/>
            <a:chExt cx="861" cy="744"/>
          </a:xfrm>
        </p:grpSpPr>
        <p:grpSp>
          <p:nvGrpSpPr>
            <p:cNvPr id="16410" name="Group 3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6415" name="Group 3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6417" name="Line 3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8" name="Line 3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16" name="Rectangle 3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dirty="0" smtClean="0"/>
                  <a:t>8</a:t>
                </a:r>
                <a:endParaRPr lang="ru-RU" sz="2400" dirty="0"/>
              </a:p>
            </p:txBody>
          </p:sp>
        </p:grpSp>
        <p:sp>
          <p:nvSpPr>
            <p:cNvPr id="16411" name="Rectangle 36"/>
            <p:cNvSpPr>
              <a:spLocks noChangeArrowheads="1"/>
            </p:cNvSpPr>
            <p:nvPr/>
          </p:nvSpPr>
          <p:spPr bwMode="auto">
            <a:xfrm>
              <a:off x="1837" y="1616"/>
              <a:ext cx="32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dirty="0" smtClean="0"/>
                <a:t>13</a:t>
              </a:r>
              <a:endParaRPr lang="ru-RU" sz="2400" dirty="0"/>
            </a:p>
          </p:txBody>
        </p:sp>
        <p:sp>
          <p:nvSpPr>
            <p:cNvPr id="16412" name="Rectangle 37"/>
            <p:cNvSpPr>
              <a:spLocks noChangeArrowheads="1"/>
            </p:cNvSpPr>
            <p:nvPr/>
          </p:nvSpPr>
          <p:spPr bwMode="auto">
            <a:xfrm>
              <a:off x="1384" y="1525"/>
              <a:ext cx="4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/>
                <a:t>104</a:t>
              </a:r>
              <a:endParaRPr lang="ru-RU" sz="2400" dirty="0"/>
            </a:p>
          </p:txBody>
        </p:sp>
        <p:sp>
          <p:nvSpPr>
            <p:cNvPr id="16413" name="Line 3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14" name="Rectangle 39"/>
            <p:cNvSpPr>
              <a:spLocks noChangeArrowheads="1"/>
            </p:cNvSpPr>
            <p:nvPr/>
          </p:nvSpPr>
          <p:spPr bwMode="auto">
            <a:xfrm>
              <a:off x="1519" y="1842"/>
              <a:ext cx="175" cy="24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r>
                <a:rPr lang="ru-RU" sz="2400" dirty="0" smtClean="0"/>
                <a:t>5</a:t>
              </a:r>
              <a:endParaRPr lang="ru-RU" sz="2400" dirty="0"/>
            </a:p>
          </p:txBody>
        </p:sp>
      </p:grpSp>
      <p:grpSp>
        <p:nvGrpSpPr>
          <p:cNvPr id="37" name="Group 40"/>
          <p:cNvGrpSpPr>
            <a:grpSpLocks/>
          </p:cNvGrpSpPr>
          <p:nvPr/>
        </p:nvGrpSpPr>
        <p:grpSpPr bwMode="auto">
          <a:xfrm>
            <a:off x="3995738" y="2133600"/>
            <a:ext cx="1295400" cy="1181100"/>
            <a:chOff x="1429" y="1344"/>
            <a:chExt cx="816" cy="744"/>
          </a:xfrm>
        </p:grpSpPr>
        <p:grpSp>
          <p:nvGrpSpPr>
            <p:cNvPr id="16402" name="Group 4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6406" name="Group 4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6408" name="Line 4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09" name="Line 4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07" name="Rectangle 4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dirty="0" smtClean="0"/>
                  <a:t>8</a:t>
                </a:r>
                <a:endParaRPr lang="ru-RU" sz="2400" dirty="0"/>
              </a:p>
            </p:txBody>
          </p:sp>
        </p:grpSp>
        <p:sp>
          <p:nvSpPr>
            <p:cNvPr id="16403" name="Rectangle 47"/>
            <p:cNvSpPr>
              <a:spLocks noChangeArrowheads="1"/>
            </p:cNvSpPr>
            <p:nvPr/>
          </p:nvSpPr>
          <p:spPr bwMode="auto">
            <a:xfrm>
              <a:off x="1429" y="1525"/>
              <a:ext cx="3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dirty="0"/>
                <a:t> </a:t>
              </a:r>
              <a:r>
                <a:rPr lang="ru-RU" sz="2400" dirty="0" smtClean="0"/>
                <a:t> 8</a:t>
              </a:r>
              <a:endParaRPr lang="ru-RU" sz="2400" dirty="0"/>
            </a:p>
          </p:txBody>
        </p:sp>
        <p:sp>
          <p:nvSpPr>
            <p:cNvPr id="16404" name="Line 4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5" name="Rectangle 49"/>
            <p:cNvSpPr>
              <a:spLocks noChangeArrowheads="1"/>
            </p:cNvSpPr>
            <p:nvPr/>
          </p:nvSpPr>
          <p:spPr bwMode="auto">
            <a:xfrm>
              <a:off x="1519" y="1842"/>
              <a:ext cx="175" cy="24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r>
                <a:rPr lang="ru-RU" sz="2400" dirty="0" smtClean="0"/>
                <a:t>5</a:t>
              </a:r>
              <a:endParaRPr lang="ru-RU" sz="2400" dirty="0"/>
            </a:p>
          </p:txBody>
        </p:sp>
      </p:grpSp>
      <p:sp>
        <p:nvSpPr>
          <p:cNvPr id="52" name="Rectangle 59"/>
          <p:cNvSpPr>
            <a:spLocks noChangeArrowheads="1"/>
          </p:cNvSpPr>
          <p:nvPr/>
        </p:nvSpPr>
        <p:spPr bwMode="auto">
          <a:xfrm>
            <a:off x="4714875" y="2636838"/>
            <a:ext cx="277813" cy="39114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54000" tIns="10800" rIns="54000" bIns="10800">
            <a:spAutoFit/>
          </a:bodyPr>
          <a:lstStyle/>
          <a:p>
            <a:r>
              <a:rPr lang="ru-RU" sz="2400" dirty="0"/>
              <a:t>1</a:t>
            </a:r>
          </a:p>
        </p:txBody>
      </p:sp>
      <p:sp>
        <p:nvSpPr>
          <p:cNvPr id="57" name="Rectangle 61"/>
          <p:cNvSpPr>
            <a:spLocks noChangeArrowheads="1"/>
          </p:cNvSpPr>
          <p:nvPr/>
        </p:nvSpPr>
        <p:spPr bwMode="auto">
          <a:xfrm>
            <a:off x="4927463" y="1066800"/>
            <a:ext cx="3710126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600" b="1" dirty="0" smtClean="0"/>
              <a:t>6995</a:t>
            </a:r>
            <a:r>
              <a:rPr lang="ru-RU" sz="3600" b="1" baseline="-25000" dirty="0" smtClean="0"/>
              <a:t>10</a:t>
            </a:r>
            <a:r>
              <a:rPr lang="ru-RU" sz="3600" b="1" dirty="0" smtClean="0"/>
              <a:t> </a:t>
            </a:r>
            <a:r>
              <a:rPr lang="ru-RU" sz="3600" b="1" dirty="0"/>
              <a:t>= </a:t>
            </a:r>
            <a:r>
              <a:rPr lang="ru-RU" sz="3600" b="1" dirty="0" smtClean="0"/>
              <a:t>15523</a:t>
            </a:r>
            <a:r>
              <a:rPr lang="ru-RU" sz="3600" b="1" baseline="-25000" dirty="0" smtClean="0"/>
              <a:t>8</a:t>
            </a:r>
            <a:endParaRPr lang="ru-RU" sz="3600" b="1" baseline="-25000" dirty="0"/>
          </a:p>
        </p:txBody>
      </p:sp>
      <p:sp>
        <p:nvSpPr>
          <p:cNvPr id="61" name="AutoShape 66"/>
          <p:cNvSpPr>
            <a:spLocks noChangeArrowheads="1"/>
          </p:cNvSpPr>
          <p:nvPr/>
        </p:nvSpPr>
        <p:spPr bwMode="auto">
          <a:xfrm rot="-3080023">
            <a:off x="2901951" y="1041400"/>
            <a:ext cx="360362" cy="3341687"/>
          </a:xfrm>
          <a:prstGeom prst="upArrow">
            <a:avLst>
              <a:gd name="adj1" fmla="val 50000"/>
              <a:gd name="adj2" fmla="val 16738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395288" y="3471863"/>
            <a:ext cx="1219200" cy="461962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dist="53882" dir="2700000" algn="ctr" rotWithShape="0">
              <a:schemeClr val="tx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8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10</a:t>
            </a:r>
          </a:p>
        </p:txBody>
      </p:sp>
      <p:sp>
        <p:nvSpPr>
          <p:cNvPr id="59" name="Rectangle 60"/>
          <p:cNvSpPr>
            <a:spLocks noChangeArrowheads="1"/>
          </p:cNvSpPr>
          <p:nvPr/>
        </p:nvSpPr>
        <p:spPr bwMode="auto">
          <a:xfrm>
            <a:off x="537822" y="4281989"/>
            <a:ext cx="20072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/>
              <a:t>    </a:t>
            </a:r>
            <a:r>
              <a:rPr lang="ru-RU" sz="3600" b="1" dirty="0" smtClean="0"/>
              <a:t>1307</a:t>
            </a:r>
            <a:r>
              <a:rPr lang="ru-RU" sz="3600" b="1" baseline="-25000" dirty="0" smtClean="0"/>
              <a:t>8</a:t>
            </a:r>
            <a:endParaRPr lang="ru-RU" sz="3600" b="1" baseline="-25000" dirty="0"/>
          </a:p>
        </p:txBody>
      </p:sp>
      <p:sp>
        <p:nvSpPr>
          <p:cNvPr id="60" name="Rectangle 61"/>
          <p:cNvSpPr>
            <a:spLocks noChangeArrowheads="1"/>
          </p:cNvSpPr>
          <p:nvPr/>
        </p:nvSpPr>
        <p:spPr bwMode="auto">
          <a:xfrm>
            <a:off x="1187624" y="3967163"/>
            <a:ext cx="115235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3 2 </a:t>
            </a:r>
            <a:r>
              <a:rPr lang="ru-RU" sz="2400" dirty="0">
                <a:solidFill>
                  <a:srgbClr val="C00000"/>
                </a:solidFill>
              </a:rPr>
              <a:t>1 0</a:t>
            </a:r>
            <a:endParaRPr lang="ru-RU" sz="2400" baseline="-25000" dirty="0">
              <a:solidFill>
                <a:srgbClr val="C00000"/>
              </a:solidFill>
            </a:endParaRPr>
          </a:p>
        </p:txBody>
      </p:sp>
      <p:sp>
        <p:nvSpPr>
          <p:cNvPr id="62" name="Rectangle 62"/>
          <p:cNvSpPr>
            <a:spLocks noChangeArrowheads="1"/>
          </p:cNvSpPr>
          <p:nvPr/>
        </p:nvSpPr>
        <p:spPr bwMode="auto">
          <a:xfrm>
            <a:off x="2339975" y="3967163"/>
            <a:ext cx="1177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разряды</a:t>
            </a:r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2484438" y="4254500"/>
            <a:ext cx="56879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600" b="1" dirty="0" smtClean="0"/>
              <a:t>=1</a:t>
            </a:r>
            <a:r>
              <a:rPr lang="en-US" sz="3600" b="1" dirty="0" smtClean="0"/>
              <a:t>·</a:t>
            </a:r>
            <a:r>
              <a:rPr lang="ru-RU" sz="3600" b="1" dirty="0" smtClean="0">
                <a:solidFill>
                  <a:srgbClr val="FF0000"/>
                </a:solidFill>
              </a:rPr>
              <a:t>8</a:t>
            </a:r>
            <a:r>
              <a:rPr lang="ru-RU" sz="3600" b="1" baseline="30000" dirty="0" smtClean="0"/>
              <a:t>3 </a:t>
            </a:r>
            <a:r>
              <a:rPr lang="ru-RU" sz="3600" b="1" dirty="0"/>
              <a:t>+</a:t>
            </a:r>
            <a:r>
              <a:rPr lang="ru-RU" dirty="0"/>
              <a:t> </a:t>
            </a:r>
            <a:r>
              <a:rPr lang="ru-RU" sz="3600" b="1" dirty="0" smtClean="0"/>
              <a:t>3</a:t>
            </a:r>
            <a:r>
              <a:rPr lang="en-US" sz="3600" b="1" dirty="0" smtClean="0"/>
              <a:t>·</a:t>
            </a:r>
            <a:r>
              <a:rPr lang="ru-RU" sz="3600" b="1" dirty="0" smtClean="0">
                <a:solidFill>
                  <a:srgbClr val="FF0000"/>
                </a:solidFill>
              </a:rPr>
              <a:t>8</a:t>
            </a:r>
            <a:r>
              <a:rPr lang="ru-RU" sz="3600" b="1" baseline="30000" dirty="0" smtClean="0"/>
              <a:t>2</a:t>
            </a:r>
            <a:r>
              <a:rPr lang="ru-RU" dirty="0" smtClean="0"/>
              <a:t> </a:t>
            </a:r>
            <a:r>
              <a:rPr lang="ru-RU" sz="3600" b="1" dirty="0"/>
              <a:t>+</a:t>
            </a:r>
            <a:r>
              <a:rPr lang="ru-RU" dirty="0"/>
              <a:t> </a:t>
            </a:r>
            <a:r>
              <a:rPr lang="ru-RU" sz="3600" b="1" dirty="0" smtClean="0"/>
              <a:t>0</a:t>
            </a:r>
            <a:r>
              <a:rPr lang="en-US" sz="3600" b="1" dirty="0" smtClean="0"/>
              <a:t>·</a:t>
            </a:r>
            <a:r>
              <a:rPr lang="ru-RU" sz="3600" b="1" dirty="0" smtClean="0">
                <a:solidFill>
                  <a:srgbClr val="FF0000"/>
                </a:solidFill>
              </a:rPr>
              <a:t>8</a:t>
            </a:r>
            <a:r>
              <a:rPr lang="ru-RU" sz="3600" b="1" baseline="30000" dirty="0" smtClean="0"/>
              <a:t>1</a:t>
            </a:r>
            <a:r>
              <a:rPr lang="ru-RU" sz="3600" b="1" dirty="0" smtClean="0"/>
              <a:t>+7</a:t>
            </a:r>
            <a:r>
              <a:rPr lang="en-US" sz="3600" b="1" dirty="0"/>
              <a:t>·</a:t>
            </a:r>
            <a:r>
              <a:rPr lang="ru-RU" sz="3600" b="1" dirty="0" smtClean="0">
                <a:solidFill>
                  <a:srgbClr val="FF0000"/>
                </a:solidFill>
              </a:rPr>
              <a:t>8</a:t>
            </a:r>
            <a:r>
              <a:rPr lang="ru-RU" sz="3600" b="1" baseline="30000" dirty="0" smtClean="0"/>
              <a:t>0</a:t>
            </a:r>
            <a:endParaRPr lang="en-US" sz="3600" b="1" baseline="30000" dirty="0"/>
          </a:p>
          <a:p>
            <a:r>
              <a:rPr lang="ru-RU" sz="3600" b="1" dirty="0"/>
              <a:t>= </a:t>
            </a:r>
            <a:r>
              <a:rPr lang="ru-RU" sz="3600" b="1" dirty="0" smtClean="0"/>
              <a:t>512 </a:t>
            </a:r>
            <a:r>
              <a:rPr lang="ru-RU" sz="3600" b="1" dirty="0"/>
              <a:t>+ </a:t>
            </a:r>
            <a:r>
              <a:rPr lang="ru-RU" sz="3600" b="1" dirty="0" smtClean="0"/>
              <a:t>192 </a:t>
            </a:r>
            <a:r>
              <a:rPr lang="ru-RU" sz="3600" b="1" dirty="0"/>
              <a:t>+ </a:t>
            </a:r>
            <a:r>
              <a:rPr lang="ru-RU" sz="3600" b="1" dirty="0" smtClean="0"/>
              <a:t>7 </a:t>
            </a:r>
            <a:r>
              <a:rPr lang="ru-RU" sz="3600" b="1" dirty="0"/>
              <a:t>= </a:t>
            </a:r>
            <a:r>
              <a:rPr lang="ru-RU" sz="3600" b="1" dirty="0" smtClean="0"/>
              <a:t>711</a:t>
            </a:r>
            <a:r>
              <a:rPr lang="ru-RU" sz="3600" b="1" baseline="-25000" dirty="0" smtClean="0"/>
              <a:t>10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2040589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6" grpId="0"/>
      <p:bldP spid="52" grpId="0" animBg="1"/>
      <p:bldP spid="57" grpId="0"/>
      <p:bldP spid="61" grpId="0" animBg="1"/>
      <p:bldP spid="58" grpId="0" animBg="1"/>
      <p:bldP spid="59" grpId="0"/>
      <p:bldP spid="60" grpId="0"/>
      <p:bldP spid="62" grpId="0"/>
      <p:bldP spid="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6FB53-DFE2-4AC4-9158-49D20066C3DD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606577" y="19419"/>
            <a:ext cx="393088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Перевод чисел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23850" y="765175"/>
            <a:ext cx="1399742" cy="461665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dist="53882" dir="2700000" algn="ctr" rotWithShape="0">
              <a:schemeClr val="tx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10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 pitchFamily="18" charset="2"/>
              </a:rPr>
              <a:t> 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16</a:t>
            </a:r>
            <a:endParaRPr lang="ru-RU" sz="2400" b="1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907704" y="838200"/>
            <a:ext cx="10312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 smtClean="0"/>
              <a:t>1004</a:t>
            </a:r>
            <a:endParaRPr lang="ru-RU" sz="2400" dirty="0"/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2120901" y="838200"/>
            <a:ext cx="1443038" cy="1181100"/>
            <a:chOff x="1336" y="1344"/>
            <a:chExt cx="909" cy="744"/>
          </a:xfrm>
        </p:grpSpPr>
        <p:grpSp>
          <p:nvGrpSpPr>
            <p:cNvPr id="16428" name="Group 15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6433" name="Group 13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6435" name="Line 10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6" name="Line 11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34" name="Rectangle 12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32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dirty="0" smtClean="0"/>
                  <a:t>16</a:t>
                </a:r>
                <a:endParaRPr lang="ru-RU" sz="2400" dirty="0"/>
              </a:p>
            </p:txBody>
          </p:sp>
        </p:grpSp>
        <p:sp>
          <p:nvSpPr>
            <p:cNvPr id="16429" name="Rectangle 14"/>
            <p:cNvSpPr>
              <a:spLocks noChangeArrowheads="1"/>
            </p:cNvSpPr>
            <p:nvPr/>
          </p:nvSpPr>
          <p:spPr bwMode="auto">
            <a:xfrm>
              <a:off x="1820" y="1616"/>
              <a:ext cx="3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/>
                <a:t>62</a:t>
              </a:r>
              <a:endParaRPr lang="ru-RU" sz="2400" dirty="0"/>
            </a:p>
          </p:txBody>
        </p:sp>
        <p:sp>
          <p:nvSpPr>
            <p:cNvPr id="16430" name="Rectangle 16"/>
            <p:cNvSpPr>
              <a:spLocks noChangeArrowheads="1"/>
            </p:cNvSpPr>
            <p:nvPr/>
          </p:nvSpPr>
          <p:spPr bwMode="auto">
            <a:xfrm>
              <a:off x="1336" y="1525"/>
              <a:ext cx="5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/>
                <a:t>992</a:t>
              </a:r>
              <a:endParaRPr lang="ru-RU" sz="2400" dirty="0"/>
            </a:p>
          </p:txBody>
        </p:sp>
        <p:sp>
          <p:nvSpPr>
            <p:cNvPr id="16431" name="Line 17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32" name="Rectangle 18"/>
            <p:cNvSpPr>
              <a:spLocks noChangeArrowheads="1"/>
            </p:cNvSpPr>
            <p:nvPr/>
          </p:nvSpPr>
          <p:spPr bwMode="auto">
            <a:xfrm>
              <a:off x="1444" y="1842"/>
              <a:ext cx="303" cy="24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54000" tIns="10800" rIns="54000" bIns="10800">
              <a:spAutoFit/>
            </a:bodyPr>
            <a:lstStyle/>
            <a:p>
              <a:r>
                <a:rPr lang="ru-RU" sz="2400" dirty="0" smtClean="0"/>
                <a:t>12</a:t>
              </a:r>
              <a:endParaRPr lang="ru-RU" sz="2400" dirty="0"/>
            </a:p>
          </p:txBody>
        </p: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2806986" y="1270000"/>
            <a:ext cx="1380006" cy="1181100"/>
            <a:chOff x="1407" y="1344"/>
            <a:chExt cx="838" cy="744"/>
          </a:xfrm>
        </p:grpSpPr>
        <p:grpSp>
          <p:nvGrpSpPr>
            <p:cNvPr id="16419" name="Group 2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6424" name="Group 2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6426" name="Line 2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7" name="Line 2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25" name="Rectangle 2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30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dirty="0" smtClean="0"/>
                  <a:t>16</a:t>
                </a:r>
                <a:endParaRPr lang="ru-RU" sz="2400" dirty="0"/>
              </a:p>
            </p:txBody>
          </p:sp>
        </p:grpSp>
        <p:sp>
          <p:nvSpPr>
            <p:cNvPr id="16420" name="Rectangle 26"/>
            <p:cNvSpPr>
              <a:spLocks noChangeArrowheads="1"/>
            </p:cNvSpPr>
            <p:nvPr/>
          </p:nvSpPr>
          <p:spPr bwMode="auto">
            <a:xfrm>
              <a:off x="1842" y="1616"/>
              <a:ext cx="30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ru-RU" sz="2400" dirty="0"/>
            </a:p>
          </p:txBody>
        </p:sp>
        <p:sp>
          <p:nvSpPr>
            <p:cNvPr id="16421" name="Rectangle 27"/>
            <p:cNvSpPr>
              <a:spLocks noChangeArrowheads="1"/>
            </p:cNvSpPr>
            <p:nvPr/>
          </p:nvSpPr>
          <p:spPr bwMode="auto">
            <a:xfrm>
              <a:off x="1407" y="1525"/>
              <a:ext cx="4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/>
                <a:t> </a:t>
              </a:r>
              <a:r>
                <a:rPr lang="ru-RU" sz="2400" dirty="0" smtClean="0"/>
                <a:t>48</a:t>
              </a:r>
              <a:endParaRPr lang="ru-RU" sz="2400" dirty="0"/>
            </a:p>
          </p:txBody>
        </p:sp>
        <p:sp>
          <p:nvSpPr>
            <p:cNvPr id="16422" name="Line 2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23" name="Rectangle 29"/>
            <p:cNvSpPr>
              <a:spLocks noChangeArrowheads="1"/>
            </p:cNvSpPr>
            <p:nvPr/>
          </p:nvSpPr>
          <p:spPr bwMode="auto">
            <a:xfrm>
              <a:off x="1519" y="1842"/>
              <a:ext cx="266" cy="24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54000" tIns="10800" rIns="54000" bIns="10800">
              <a:spAutoFit/>
            </a:bodyPr>
            <a:lstStyle/>
            <a:p>
              <a:r>
                <a:rPr lang="ru-RU" sz="2400" dirty="0" smtClean="0"/>
                <a:t>14</a:t>
              </a:r>
              <a:endParaRPr lang="ru-RU" sz="2400" dirty="0"/>
            </a:p>
          </p:txBody>
        </p:sp>
      </p:grpSp>
      <p:sp>
        <p:nvSpPr>
          <p:cNvPr id="57" name="Rectangle 61"/>
          <p:cNvSpPr>
            <a:spLocks noChangeArrowheads="1"/>
          </p:cNvSpPr>
          <p:nvPr/>
        </p:nvSpPr>
        <p:spPr bwMode="auto">
          <a:xfrm>
            <a:off x="4927463" y="1066800"/>
            <a:ext cx="3710126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600" b="1" dirty="0" smtClean="0"/>
              <a:t>1004</a:t>
            </a:r>
            <a:r>
              <a:rPr lang="ru-RU" sz="3600" b="1" baseline="-25000" dirty="0" smtClean="0"/>
              <a:t>10</a:t>
            </a:r>
            <a:r>
              <a:rPr lang="ru-RU" sz="3600" b="1" dirty="0" smtClean="0"/>
              <a:t> </a:t>
            </a:r>
            <a:r>
              <a:rPr lang="ru-RU" sz="3600" b="1"/>
              <a:t>= </a:t>
            </a:r>
            <a:r>
              <a:rPr lang="ru-RU" sz="3600" b="1" smtClean="0"/>
              <a:t>3ЕС</a:t>
            </a:r>
            <a:r>
              <a:rPr lang="ru-RU" sz="3600" b="1" baseline="-25000" smtClean="0"/>
              <a:t>16</a:t>
            </a:r>
            <a:endParaRPr lang="ru-RU" sz="3600" b="1" baseline="-25000" dirty="0"/>
          </a:p>
        </p:txBody>
      </p:sp>
      <p:sp>
        <p:nvSpPr>
          <p:cNvPr id="61" name="AutoShape 66"/>
          <p:cNvSpPr>
            <a:spLocks noChangeArrowheads="1"/>
          </p:cNvSpPr>
          <p:nvPr/>
        </p:nvSpPr>
        <p:spPr bwMode="auto">
          <a:xfrm rot="-3080023">
            <a:off x="2347908" y="1478888"/>
            <a:ext cx="307403" cy="2097142"/>
          </a:xfrm>
          <a:prstGeom prst="upArrow">
            <a:avLst>
              <a:gd name="adj1" fmla="val 50000"/>
              <a:gd name="adj2" fmla="val 16738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395288" y="3471863"/>
            <a:ext cx="1399742" cy="461665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dist="53882" dir="2700000" algn="ctr" rotWithShape="0">
              <a:schemeClr val="tx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16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10</a:t>
            </a:r>
          </a:p>
        </p:txBody>
      </p:sp>
      <p:sp>
        <p:nvSpPr>
          <p:cNvPr id="59" name="Rectangle 60"/>
          <p:cNvSpPr>
            <a:spLocks noChangeArrowheads="1"/>
          </p:cNvSpPr>
          <p:nvPr/>
        </p:nvSpPr>
        <p:spPr bwMode="auto">
          <a:xfrm>
            <a:off x="537822" y="4281989"/>
            <a:ext cx="19495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/>
              <a:t>    </a:t>
            </a:r>
            <a:r>
              <a:rPr lang="en-US" sz="3600" b="1" dirty="0" smtClean="0"/>
              <a:t>1AD</a:t>
            </a:r>
            <a:r>
              <a:rPr lang="ru-RU" sz="3600" b="1" baseline="-25000" dirty="0" smtClean="0"/>
              <a:t>16</a:t>
            </a:r>
            <a:endParaRPr lang="ru-RU" sz="3600" b="1" baseline="-25000" dirty="0"/>
          </a:p>
        </p:txBody>
      </p:sp>
      <p:sp>
        <p:nvSpPr>
          <p:cNvPr id="60" name="Rectangle 61"/>
          <p:cNvSpPr>
            <a:spLocks noChangeArrowheads="1"/>
          </p:cNvSpPr>
          <p:nvPr/>
        </p:nvSpPr>
        <p:spPr bwMode="auto">
          <a:xfrm>
            <a:off x="1187624" y="4039645"/>
            <a:ext cx="8769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2 </a:t>
            </a:r>
            <a:r>
              <a:rPr lang="ru-RU" sz="2400" dirty="0">
                <a:solidFill>
                  <a:srgbClr val="C00000"/>
                </a:solidFill>
              </a:rPr>
              <a:t>1 0</a:t>
            </a:r>
            <a:endParaRPr lang="ru-RU" sz="2400" baseline="-25000" dirty="0">
              <a:solidFill>
                <a:srgbClr val="C00000"/>
              </a:solidFill>
            </a:endParaRPr>
          </a:p>
        </p:txBody>
      </p:sp>
      <p:sp>
        <p:nvSpPr>
          <p:cNvPr id="62" name="Rectangle 62"/>
          <p:cNvSpPr>
            <a:spLocks noChangeArrowheads="1"/>
          </p:cNvSpPr>
          <p:nvPr/>
        </p:nvSpPr>
        <p:spPr bwMode="auto">
          <a:xfrm>
            <a:off x="2339975" y="3967163"/>
            <a:ext cx="1177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разряды</a:t>
            </a:r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2484438" y="4254500"/>
            <a:ext cx="56879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600" b="1" dirty="0" smtClean="0"/>
              <a:t>=1</a:t>
            </a:r>
            <a:r>
              <a:rPr lang="en-US" sz="3600" b="1" dirty="0" smtClean="0"/>
              <a:t>·</a:t>
            </a:r>
            <a:r>
              <a:rPr lang="en-US" sz="3600" b="1" dirty="0" smtClean="0">
                <a:solidFill>
                  <a:srgbClr val="FF0000"/>
                </a:solidFill>
              </a:rPr>
              <a:t>16</a:t>
            </a:r>
            <a:r>
              <a:rPr lang="en-US" sz="3600" b="1" baseline="30000" dirty="0" smtClean="0"/>
              <a:t>2</a:t>
            </a:r>
            <a:r>
              <a:rPr lang="ru-RU" sz="3600" b="1" baseline="30000" dirty="0" smtClean="0"/>
              <a:t> </a:t>
            </a:r>
            <a:r>
              <a:rPr lang="ru-RU" sz="3600" b="1" dirty="0"/>
              <a:t>+</a:t>
            </a:r>
            <a:r>
              <a:rPr lang="ru-RU" dirty="0"/>
              <a:t> </a:t>
            </a:r>
            <a:r>
              <a:rPr lang="en-US" sz="3600" b="1" dirty="0" smtClean="0"/>
              <a:t>10·</a:t>
            </a:r>
            <a:r>
              <a:rPr lang="en-US" sz="3600" b="1" dirty="0" smtClean="0">
                <a:solidFill>
                  <a:srgbClr val="FF0000"/>
                </a:solidFill>
              </a:rPr>
              <a:t>16</a:t>
            </a:r>
            <a:r>
              <a:rPr lang="en-US" sz="3600" b="1" baseline="30000" dirty="0" smtClean="0"/>
              <a:t>1</a:t>
            </a:r>
            <a:r>
              <a:rPr lang="ru-RU" sz="3600" b="1" dirty="0" smtClean="0"/>
              <a:t>+</a:t>
            </a:r>
            <a:r>
              <a:rPr lang="en-US" sz="3600" b="1" dirty="0" smtClean="0"/>
              <a:t>13·</a:t>
            </a:r>
            <a:r>
              <a:rPr lang="en-US" sz="3600" b="1" dirty="0" smtClean="0">
                <a:solidFill>
                  <a:srgbClr val="FF0000"/>
                </a:solidFill>
              </a:rPr>
              <a:t>16</a:t>
            </a:r>
            <a:r>
              <a:rPr lang="ru-RU" sz="3600" b="1" baseline="30000" dirty="0" smtClean="0"/>
              <a:t>0</a:t>
            </a:r>
            <a:endParaRPr lang="en-US" sz="3600" b="1" baseline="30000" dirty="0"/>
          </a:p>
          <a:p>
            <a:r>
              <a:rPr lang="ru-RU" sz="3600" b="1" dirty="0"/>
              <a:t>= </a:t>
            </a:r>
            <a:r>
              <a:rPr lang="en-US" sz="3600" b="1" dirty="0" smtClean="0"/>
              <a:t>256</a:t>
            </a:r>
            <a:r>
              <a:rPr lang="ru-RU" sz="3600" b="1" dirty="0" smtClean="0"/>
              <a:t> </a:t>
            </a:r>
            <a:r>
              <a:rPr lang="ru-RU" sz="3600" b="1" dirty="0"/>
              <a:t>+ </a:t>
            </a:r>
            <a:r>
              <a:rPr lang="ru-RU" sz="3600" b="1" dirty="0" smtClean="0"/>
              <a:t>1</a:t>
            </a:r>
            <a:r>
              <a:rPr lang="en-US" sz="3600" b="1" dirty="0" smtClean="0"/>
              <a:t>60</a:t>
            </a:r>
            <a:r>
              <a:rPr lang="ru-RU" sz="3600" b="1" dirty="0" smtClean="0"/>
              <a:t> </a:t>
            </a:r>
            <a:r>
              <a:rPr lang="ru-RU" sz="3600" b="1" dirty="0"/>
              <a:t>+ </a:t>
            </a:r>
            <a:r>
              <a:rPr lang="en-US" sz="3600" b="1" dirty="0" smtClean="0"/>
              <a:t>13</a:t>
            </a:r>
            <a:r>
              <a:rPr lang="ru-RU" sz="3600" b="1" dirty="0" smtClean="0"/>
              <a:t> </a:t>
            </a:r>
            <a:r>
              <a:rPr lang="ru-RU" sz="3600" b="1" dirty="0"/>
              <a:t>= </a:t>
            </a:r>
            <a:r>
              <a:rPr lang="en-US" sz="3600" b="1" dirty="0" smtClean="0"/>
              <a:t>429</a:t>
            </a:r>
            <a:r>
              <a:rPr lang="ru-RU" sz="3600" b="1" baseline="-25000" dirty="0" smtClean="0"/>
              <a:t>10</a:t>
            </a:r>
            <a:endParaRPr lang="en-US" sz="3600" b="1" dirty="0"/>
          </a:p>
        </p:txBody>
      </p:sp>
      <p:sp>
        <p:nvSpPr>
          <p:cNvPr id="53" name="Rectangle 59"/>
          <p:cNvSpPr>
            <a:spLocks noChangeArrowheads="1"/>
          </p:cNvSpPr>
          <p:nvPr/>
        </p:nvSpPr>
        <p:spPr bwMode="auto">
          <a:xfrm>
            <a:off x="3572587" y="1741131"/>
            <a:ext cx="277813" cy="39114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54000" tIns="10800" rIns="54000" bIns="1080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791255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6" grpId="0"/>
      <p:bldP spid="57" grpId="0"/>
      <p:bldP spid="61" grpId="0" animBg="1"/>
      <p:bldP spid="58" grpId="0" animBg="1"/>
      <p:bldP spid="59" grpId="0"/>
      <p:bldP spid="60" grpId="0"/>
      <p:bldP spid="62" grpId="0"/>
      <p:bldP spid="63" grpId="0" build="p"/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D3AD66-FFF8-40A1-AC59-8F5B69161F90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-171400"/>
            <a:ext cx="354295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Примеры: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0825" y="752475"/>
            <a:ext cx="8713788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37</a:t>
            </a:r>
            <a:r>
              <a:rPr lang="ru-RU" sz="28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10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 = ?</a:t>
            </a:r>
            <a:r>
              <a:rPr lang="ru-RU" sz="28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2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825" y="1341438"/>
            <a:ext cx="8713788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37</a:t>
            </a:r>
            <a:r>
              <a:rPr lang="ru-RU" sz="28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10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 = 100101</a:t>
            </a:r>
            <a:r>
              <a:rPr lang="ru-RU" sz="28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2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388" y="2205038"/>
            <a:ext cx="8713787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11101</a:t>
            </a:r>
            <a:r>
              <a:rPr lang="ru-RU" sz="28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2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 = ?</a:t>
            </a:r>
            <a:r>
              <a:rPr lang="ru-RU" sz="28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10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950" y="2852738"/>
            <a:ext cx="1727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11101</a:t>
            </a:r>
            <a:r>
              <a:rPr lang="ru-RU" sz="28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2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 =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19250" y="2862263"/>
            <a:ext cx="75247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1*2</a:t>
            </a:r>
            <a:r>
              <a:rPr lang="ru-RU" sz="2800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4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+1*2</a:t>
            </a:r>
            <a:r>
              <a:rPr lang="ru-RU" sz="2800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3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+1*2</a:t>
            </a:r>
            <a:r>
              <a:rPr lang="ru-RU" sz="2800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2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+0*2</a:t>
            </a:r>
            <a:r>
              <a:rPr lang="ru-RU" sz="2800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1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+1*2</a:t>
            </a:r>
            <a:r>
              <a:rPr lang="ru-RU" sz="2800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0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=16+8+4+1=29</a:t>
            </a:r>
            <a:r>
              <a:rPr lang="ru-RU" sz="28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+mn-cs"/>
              </a:rPr>
              <a:t>10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1AA4D-0F8E-4B6F-B441-BA659BBE35DD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9419"/>
            <a:ext cx="9144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Арифметика двоичных чисел</a:t>
            </a: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242888" y="836613"/>
            <a:ext cx="1660525" cy="457200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dist="53882" dir="2700000" algn="ctr" rotWithShape="0">
              <a:schemeClr val="tx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сложение</a:t>
            </a: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193675" y="1555750"/>
            <a:ext cx="3851275" cy="230505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ctr">
              <a:spcBef>
                <a:spcPct val="20000"/>
              </a:spcBef>
            </a:pPr>
            <a:r>
              <a:rPr lang="ru-RU" sz="4000"/>
              <a:t>0+0=0  0+1=1</a:t>
            </a:r>
          </a:p>
          <a:p>
            <a:pPr algn="ctr">
              <a:spcBef>
                <a:spcPct val="20000"/>
              </a:spcBef>
            </a:pPr>
            <a:r>
              <a:rPr lang="ru-RU" sz="4000"/>
              <a:t>1+0=1  1+1=</a:t>
            </a:r>
            <a:r>
              <a:rPr lang="ru-RU" sz="4000" b="1">
                <a:solidFill>
                  <a:srgbClr val="FF0000"/>
                </a:solidFill>
              </a:rPr>
              <a:t>1</a:t>
            </a:r>
            <a:r>
              <a:rPr lang="ru-RU" sz="4000"/>
              <a:t>0</a:t>
            </a:r>
            <a:r>
              <a:rPr lang="ru-RU" sz="4000" baseline="-25000"/>
              <a:t>2</a:t>
            </a:r>
            <a:endParaRPr lang="en-US" sz="4000" baseline="-25000"/>
          </a:p>
          <a:p>
            <a:pPr algn="ctr">
              <a:spcBef>
                <a:spcPct val="20000"/>
              </a:spcBef>
            </a:pPr>
            <a:r>
              <a:rPr lang="en-US" sz="4000"/>
              <a:t>1 + 1 + 1 = </a:t>
            </a:r>
            <a:r>
              <a:rPr lang="en-US" sz="4000" b="1">
                <a:solidFill>
                  <a:srgbClr val="FF0000"/>
                </a:solidFill>
              </a:rPr>
              <a:t>1</a:t>
            </a:r>
            <a:r>
              <a:rPr lang="en-US" sz="4000"/>
              <a:t>1</a:t>
            </a:r>
            <a:r>
              <a:rPr lang="en-US" sz="4000" baseline="-25000"/>
              <a:t>2</a:t>
            </a:r>
            <a:endParaRPr lang="ru-RU" sz="4000" baseline="-25000"/>
          </a:p>
        </p:txBody>
      </p:sp>
      <p:sp>
        <p:nvSpPr>
          <p:cNvPr id="48" name="Rectangle 23"/>
          <p:cNvSpPr>
            <a:spLocks noChangeArrowheads="1"/>
          </p:cNvSpPr>
          <p:nvPr/>
        </p:nvSpPr>
        <p:spPr bwMode="auto">
          <a:xfrm>
            <a:off x="4787900" y="1971675"/>
            <a:ext cx="29067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      1 0 1 1 0</a:t>
            </a:r>
            <a:r>
              <a:rPr lang="ru-RU" sz="3600" b="1" baseline="-25000"/>
              <a:t>2</a:t>
            </a:r>
          </a:p>
          <a:p>
            <a:r>
              <a:rPr lang="ru-RU" sz="3600" b="1">
                <a:sym typeface="Symbol" pitchFamily="18" charset="2"/>
              </a:rPr>
              <a:t>+ 1 1 1 0 1 1</a:t>
            </a:r>
            <a:r>
              <a:rPr lang="ru-RU" sz="3600" b="1" baseline="-25000"/>
              <a:t>2</a:t>
            </a:r>
          </a:p>
        </p:txBody>
      </p:sp>
      <p:sp>
        <p:nvSpPr>
          <p:cNvPr id="49" name="Line 24"/>
          <p:cNvSpPr>
            <a:spLocks noChangeShapeType="1"/>
          </p:cNvSpPr>
          <p:nvPr/>
        </p:nvSpPr>
        <p:spPr bwMode="auto">
          <a:xfrm>
            <a:off x="4679950" y="3232150"/>
            <a:ext cx="3025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" name="Rectangle 26"/>
          <p:cNvSpPr>
            <a:spLocks noChangeArrowheads="1"/>
          </p:cNvSpPr>
          <p:nvPr/>
        </p:nvSpPr>
        <p:spPr bwMode="auto">
          <a:xfrm>
            <a:off x="7235825" y="32321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51" name="Rectangle 28"/>
          <p:cNvSpPr>
            <a:spLocks noChangeArrowheads="1"/>
          </p:cNvSpPr>
          <p:nvPr/>
        </p:nvSpPr>
        <p:spPr bwMode="auto">
          <a:xfrm>
            <a:off x="6869113" y="32321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52" name="Rectangle 29"/>
          <p:cNvSpPr>
            <a:spLocks noChangeArrowheads="1"/>
          </p:cNvSpPr>
          <p:nvPr/>
        </p:nvSpPr>
        <p:spPr bwMode="auto">
          <a:xfrm>
            <a:off x="6437313" y="32321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53" name="Rectangle 31"/>
          <p:cNvSpPr>
            <a:spLocks noChangeArrowheads="1"/>
          </p:cNvSpPr>
          <p:nvPr/>
        </p:nvSpPr>
        <p:spPr bwMode="auto">
          <a:xfrm>
            <a:off x="6005513" y="32321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54" name="Rectangle 32"/>
          <p:cNvSpPr>
            <a:spLocks noChangeArrowheads="1"/>
          </p:cNvSpPr>
          <p:nvPr/>
        </p:nvSpPr>
        <p:spPr bwMode="auto">
          <a:xfrm>
            <a:off x="5645150" y="32321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55" name="Rectangle 33"/>
          <p:cNvSpPr>
            <a:spLocks noChangeArrowheads="1"/>
          </p:cNvSpPr>
          <p:nvPr/>
        </p:nvSpPr>
        <p:spPr bwMode="auto">
          <a:xfrm>
            <a:off x="4859338" y="3216275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56" name="Rectangle 34"/>
          <p:cNvSpPr>
            <a:spLocks noChangeArrowheads="1"/>
          </p:cNvSpPr>
          <p:nvPr/>
        </p:nvSpPr>
        <p:spPr bwMode="auto">
          <a:xfrm>
            <a:off x="5219700" y="32321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57" name="Rectangle 36"/>
          <p:cNvSpPr>
            <a:spLocks noChangeArrowheads="1"/>
          </p:cNvSpPr>
          <p:nvPr/>
        </p:nvSpPr>
        <p:spPr bwMode="auto">
          <a:xfrm>
            <a:off x="7529513" y="334327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8" name="Rectangle 30"/>
          <p:cNvSpPr>
            <a:spLocks noChangeArrowheads="1"/>
          </p:cNvSpPr>
          <p:nvPr/>
        </p:nvSpPr>
        <p:spPr bwMode="auto">
          <a:xfrm>
            <a:off x="6421438" y="1628775"/>
            <a:ext cx="454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sym typeface="Symbol" pitchFamily="18" charset="2"/>
              </a:rPr>
              <a:t>1</a:t>
            </a:r>
            <a:endParaRPr lang="ru-RU" sz="3600" b="1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59" name="Rectangle 30"/>
          <p:cNvSpPr>
            <a:spLocks noChangeArrowheads="1"/>
          </p:cNvSpPr>
          <p:nvPr/>
        </p:nvSpPr>
        <p:spPr bwMode="auto">
          <a:xfrm>
            <a:off x="5988050" y="1628775"/>
            <a:ext cx="455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sym typeface="Symbol" pitchFamily="18" charset="2"/>
              </a:rPr>
              <a:t>1</a:t>
            </a:r>
            <a:endParaRPr lang="ru-RU" sz="3600" b="1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60" name="Rectangle 30"/>
          <p:cNvSpPr>
            <a:spLocks noChangeArrowheads="1"/>
          </p:cNvSpPr>
          <p:nvPr/>
        </p:nvSpPr>
        <p:spPr bwMode="auto">
          <a:xfrm>
            <a:off x="5580063" y="1630363"/>
            <a:ext cx="455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sym typeface="Symbol" pitchFamily="18" charset="2"/>
              </a:rPr>
              <a:t>1</a:t>
            </a:r>
            <a:endParaRPr lang="ru-RU" sz="3600" b="1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61" name="Rectangle 30"/>
          <p:cNvSpPr>
            <a:spLocks noChangeArrowheads="1"/>
          </p:cNvSpPr>
          <p:nvPr/>
        </p:nvSpPr>
        <p:spPr bwMode="auto">
          <a:xfrm>
            <a:off x="5148263" y="1647825"/>
            <a:ext cx="4556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sym typeface="Symbol" pitchFamily="18" charset="2"/>
              </a:rPr>
              <a:t>1</a:t>
            </a:r>
            <a:endParaRPr lang="ru-RU" sz="3600" b="1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62" name="Rectangle 30"/>
          <p:cNvSpPr>
            <a:spLocks noChangeArrowheads="1"/>
          </p:cNvSpPr>
          <p:nvPr/>
        </p:nvSpPr>
        <p:spPr bwMode="auto">
          <a:xfrm>
            <a:off x="4859338" y="1651000"/>
            <a:ext cx="4556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sym typeface="Symbol" pitchFamily="18" charset="2"/>
              </a:rPr>
              <a:t>1</a:t>
            </a:r>
            <a:endParaRPr lang="ru-RU" sz="3600" b="1">
              <a:solidFill>
                <a:srgbClr val="FF0000"/>
              </a:solidFill>
              <a:sym typeface="Symbol" pitchFamily="18" charset="2"/>
            </a:endParaRPr>
          </a:p>
        </p:txBody>
      </p:sp>
      <p:grpSp>
        <p:nvGrpSpPr>
          <p:cNvPr id="63" name="Group 12"/>
          <p:cNvGrpSpPr>
            <a:grpSpLocks/>
          </p:cNvGrpSpPr>
          <p:nvPr/>
        </p:nvGrpSpPr>
        <p:grpSpPr bwMode="auto">
          <a:xfrm>
            <a:off x="1116013" y="4005263"/>
            <a:ext cx="3421062" cy="2413000"/>
            <a:chOff x="476" y="663"/>
            <a:chExt cx="2155" cy="1520"/>
          </a:xfrm>
        </p:grpSpPr>
        <p:sp>
          <p:nvSpPr>
            <p:cNvPr id="18459" name="Rectangle 6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/>
              <a:r>
                <a:rPr lang="ru-RU" sz="4800"/>
                <a:t>101101</a:t>
              </a:r>
              <a:r>
                <a:rPr lang="ru-RU" sz="4800" baseline="-25000"/>
                <a:t>2</a:t>
              </a:r>
              <a:endParaRPr lang="en-US" sz="4800" baseline="-25000"/>
            </a:p>
            <a:p>
              <a:pPr algn="r"/>
              <a:r>
                <a:rPr lang="en-US" sz="4800"/>
                <a:t>+   </a:t>
              </a:r>
              <a:r>
                <a:rPr lang="ru-RU" sz="4800"/>
                <a:t>11111</a:t>
              </a:r>
              <a:r>
                <a:rPr lang="ru-RU" sz="4800" baseline="-25000"/>
                <a:t>2</a:t>
              </a:r>
              <a:endParaRPr lang="en-US" sz="4800"/>
            </a:p>
            <a:p>
              <a:pPr algn="r"/>
              <a:endParaRPr lang="ru-RU" sz="4800"/>
            </a:p>
          </p:txBody>
        </p:sp>
        <p:sp>
          <p:nvSpPr>
            <p:cNvPr id="18460" name="Line 7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" name="Group 13"/>
          <p:cNvGrpSpPr>
            <a:grpSpLocks/>
          </p:cNvGrpSpPr>
          <p:nvPr/>
        </p:nvGrpSpPr>
        <p:grpSpPr bwMode="auto">
          <a:xfrm>
            <a:off x="5508625" y="4005263"/>
            <a:ext cx="3421063" cy="2413000"/>
            <a:chOff x="476" y="663"/>
            <a:chExt cx="2155" cy="1520"/>
          </a:xfrm>
        </p:grpSpPr>
        <p:sp>
          <p:nvSpPr>
            <p:cNvPr id="18457" name="Rectangle 14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/>
              <a:r>
                <a:rPr lang="ru-RU" sz="4800"/>
                <a:t>10111</a:t>
              </a:r>
              <a:r>
                <a:rPr lang="ru-RU" sz="4800" baseline="-25000"/>
                <a:t>2</a:t>
              </a:r>
              <a:endParaRPr lang="en-US" sz="4800" baseline="-25000"/>
            </a:p>
            <a:p>
              <a:pPr algn="r"/>
              <a:r>
                <a:rPr lang="en-US" sz="4800"/>
                <a:t>+  </a:t>
              </a:r>
              <a:r>
                <a:rPr lang="ru-RU" sz="4800"/>
                <a:t>101110</a:t>
              </a:r>
              <a:r>
                <a:rPr lang="ru-RU" sz="4800" baseline="-25000"/>
                <a:t>2</a:t>
              </a:r>
              <a:endParaRPr lang="en-US" sz="4800"/>
            </a:p>
            <a:p>
              <a:pPr algn="r"/>
              <a:endParaRPr lang="ru-RU" sz="4800"/>
            </a:p>
          </p:txBody>
        </p:sp>
        <p:sp>
          <p:nvSpPr>
            <p:cNvPr id="18458" name="Line 15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" name="Прямоугольник 68"/>
          <p:cNvSpPr>
            <a:spLocks noChangeArrowheads="1"/>
          </p:cNvSpPr>
          <p:nvPr/>
        </p:nvSpPr>
        <p:spPr bwMode="auto">
          <a:xfrm>
            <a:off x="1701800" y="5586413"/>
            <a:ext cx="26558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4800"/>
              <a:t>1001100</a:t>
            </a:r>
            <a:r>
              <a:rPr lang="ru-RU" sz="4800" baseline="-25000"/>
              <a:t>2</a:t>
            </a:r>
            <a:endParaRPr lang="en-US" sz="4800" baseline="-25000"/>
          </a:p>
        </p:txBody>
      </p:sp>
      <p:sp>
        <p:nvSpPr>
          <p:cNvPr id="70" name="Прямоугольник 69"/>
          <p:cNvSpPr>
            <a:spLocks noChangeArrowheads="1"/>
          </p:cNvSpPr>
          <p:nvPr/>
        </p:nvSpPr>
        <p:spPr bwMode="auto">
          <a:xfrm>
            <a:off x="6053138" y="5586413"/>
            <a:ext cx="26543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4800"/>
              <a:t>1000101</a:t>
            </a:r>
            <a:r>
              <a:rPr lang="ru-RU" sz="4800" baseline="-25000"/>
              <a:t>2</a:t>
            </a:r>
            <a:endParaRPr lang="en-US" sz="4800" baseline="-250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48" grpId="0"/>
      <p:bldP spid="49" grpId="0" animBg="1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9" grpId="0"/>
      <p:bldP spid="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1AA4D-0F8E-4B6F-B441-BA659BBE35DD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9419"/>
            <a:ext cx="9144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Арифметика двоичных чисел</a:t>
            </a: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242888" y="836613"/>
            <a:ext cx="1800493" cy="461665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dist="53882" dir="2700000" algn="ctr" rotWithShape="0">
              <a:schemeClr val="tx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вычитание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193675" y="1555750"/>
            <a:ext cx="3851275" cy="148613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>
              <a:spcBef>
                <a:spcPct val="20000"/>
              </a:spcBef>
            </a:pPr>
            <a:r>
              <a:rPr lang="ru-RU" sz="4000" dirty="0" smtClean="0"/>
              <a:t>0-0=0   1-0=1</a:t>
            </a:r>
          </a:p>
          <a:p>
            <a:pPr>
              <a:spcBef>
                <a:spcPct val="20000"/>
              </a:spcBef>
            </a:pPr>
            <a:r>
              <a:rPr lang="ru-RU" sz="4000" dirty="0" smtClean="0"/>
              <a:t>1-1=0   10-1=</a:t>
            </a:r>
            <a:r>
              <a:rPr lang="ru-RU" sz="4000" b="1" dirty="0" smtClean="0">
                <a:solidFill>
                  <a:srgbClr val="FF0000"/>
                </a:solidFill>
              </a:rPr>
              <a:t>1</a:t>
            </a:r>
            <a:r>
              <a:rPr lang="ru-RU" sz="4000" baseline="-25000" dirty="0" smtClean="0"/>
              <a:t>2</a:t>
            </a:r>
            <a:endParaRPr lang="en-US" sz="4000" baseline="-25000" dirty="0"/>
          </a:p>
        </p:txBody>
      </p:sp>
      <p:sp>
        <p:nvSpPr>
          <p:cNvPr id="48" name="Rectangle 23"/>
          <p:cNvSpPr>
            <a:spLocks noChangeArrowheads="1"/>
          </p:cNvSpPr>
          <p:nvPr/>
        </p:nvSpPr>
        <p:spPr bwMode="auto">
          <a:xfrm>
            <a:off x="4860032" y="1649259"/>
            <a:ext cx="315342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/>
              <a:t>      1 0 1 1 0</a:t>
            </a:r>
            <a:r>
              <a:rPr lang="ru-RU" sz="3600" b="1" baseline="-25000" dirty="0"/>
              <a:t>2</a:t>
            </a:r>
          </a:p>
          <a:p>
            <a:r>
              <a:rPr lang="ru-RU" sz="3600" b="1" dirty="0" smtClean="0">
                <a:sym typeface="Symbol" pitchFamily="18" charset="2"/>
              </a:rPr>
              <a:t>     -   1 </a:t>
            </a:r>
            <a:r>
              <a:rPr lang="ru-RU" sz="3600" b="1" dirty="0">
                <a:sym typeface="Symbol" pitchFamily="18" charset="2"/>
              </a:rPr>
              <a:t>0 1 1</a:t>
            </a:r>
            <a:r>
              <a:rPr lang="ru-RU" sz="3600" b="1" baseline="-25000" dirty="0"/>
              <a:t>2</a:t>
            </a:r>
          </a:p>
        </p:txBody>
      </p:sp>
      <p:sp>
        <p:nvSpPr>
          <p:cNvPr id="49" name="Line 24"/>
          <p:cNvSpPr>
            <a:spLocks noChangeShapeType="1"/>
          </p:cNvSpPr>
          <p:nvPr/>
        </p:nvSpPr>
        <p:spPr bwMode="auto">
          <a:xfrm>
            <a:off x="5292080" y="2875694"/>
            <a:ext cx="3025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63" name="Group 12"/>
          <p:cNvGrpSpPr>
            <a:grpSpLocks/>
          </p:cNvGrpSpPr>
          <p:nvPr/>
        </p:nvGrpSpPr>
        <p:grpSpPr bwMode="auto">
          <a:xfrm>
            <a:off x="1116013" y="4005263"/>
            <a:ext cx="3421062" cy="2413000"/>
            <a:chOff x="476" y="663"/>
            <a:chExt cx="2155" cy="1520"/>
          </a:xfrm>
        </p:grpSpPr>
        <p:sp>
          <p:nvSpPr>
            <p:cNvPr id="18459" name="Rectangle 6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/>
              <a:r>
                <a:rPr lang="ru-RU" sz="4800" dirty="0" smtClean="0"/>
                <a:t>10011</a:t>
              </a:r>
              <a:r>
                <a:rPr lang="ru-RU" sz="4800" baseline="-25000" dirty="0" smtClean="0"/>
                <a:t>2</a:t>
              </a:r>
              <a:endParaRPr lang="en-US" sz="4800" baseline="-25000" dirty="0"/>
            </a:p>
            <a:p>
              <a:pPr algn="r"/>
              <a:r>
                <a:rPr lang="ru-RU" sz="4800" dirty="0" smtClean="0"/>
                <a:t>-</a:t>
              </a:r>
              <a:r>
                <a:rPr lang="en-US" sz="4800" dirty="0" smtClean="0"/>
                <a:t>   </a:t>
              </a:r>
              <a:r>
                <a:rPr lang="ru-RU" sz="4800" dirty="0" smtClean="0"/>
                <a:t>101</a:t>
              </a:r>
              <a:r>
                <a:rPr lang="ru-RU" sz="4800" baseline="-25000" dirty="0" smtClean="0"/>
                <a:t>2</a:t>
              </a:r>
              <a:endParaRPr lang="en-US" sz="4800" dirty="0"/>
            </a:p>
            <a:p>
              <a:pPr algn="r"/>
              <a:endParaRPr lang="ru-RU" sz="4800" dirty="0"/>
            </a:p>
          </p:txBody>
        </p:sp>
        <p:sp>
          <p:nvSpPr>
            <p:cNvPr id="18460" name="Line 7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" name="Group 13"/>
          <p:cNvGrpSpPr>
            <a:grpSpLocks/>
          </p:cNvGrpSpPr>
          <p:nvPr/>
        </p:nvGrpSpPr>
        <p:grpSpPr bwMode="auto">
          <a:xfrm>
            <a:off x="5508625" y="4005263"/>
            <a:ext cx="3421063" cy="2413000"/>
            <a:chOff x="476" y="663"/>
            <a:chExt cx="2155" cy="1520"/>
          </a:xfrm>
        </p:grpSpPr>
        <p:sp>
          <p:nvSpPr>
            <p:cNvPr id="18457" name="Rectangle 14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/>
              <a:r>
                <a:rPr lang="ru-RU" sz="4800" dirty="0" smtClean="0"/>
                <a:t>10101</a:t>
              </a:r>
              <a:r>
                <a:rPr lang="ru-RU" sz="4800" baseline="-25000" dirty="0" smtClean="0"/>
                <a:t>2</a:t>
              </a:r>
              <a:endParaRPr lang="en-US" sz="4800" baseline="-25000" dirty="0"/>
            </a:p>
            <a:p>
              <a:pPr algn="r"/>
              <a:r>
                <a:rPr lang="ru-RU" sz="4800" dirty="0"/>
                <a:t>-</a:t>
              </a:r>
              <a:r>
                <a:rPr lang="en-US" sz="4800" dirty="0" smtClean="0"/>
                <a:t>  </a:t>
              </a:r>
              <a:r>
                <a:rPr lang="ru-RU" sz="4800" dirty="0" smtClean="0"/>
                <a:t>1111</a:t>
              </a:r>
              <a:r>
                <a:rPr lang="ru-RU" sz="4800" baseline="-25000" dirty="0" smtClean="0"/>
                <a:t>2</a:t>
              </a:r>
              <a:endParaRPr lang="en-US" sz="4800" dirty="0"/>
            </a:p>
            <a:p>
              <a:pPr algn="r"/>
              <a:endParaRPr lang="ru-RU" sz="4800" dirty="0"/>
            </a:p>
          </p:txBody>
        </p:sp>
        <p:sp>
          <p:nvSpPr>
            <p:cNvPr id="18458" name="Line 15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" name="Прямоугольник 68"/>
          <p:cNvSpPr>
            <a:spLocks noChangeArrowheads="1"/>
          </p:cNvSpPr>
          <p:nvPr/>
        </p:nvSpPr>
        <p:spPr bwMode="auto">
          <a:xfrm>
            <a:off x="2665876" y="5586149"/>
            <a:ext cx="16882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4800" dirty="0" smtClean="0"/>
              <a:t>1110</a:t>
            </a:r>
            <a:r>
              <a:rPr lang="ru-RU" sz="4800" baseline="-25000" dirty="0" smtClean="0"/>
              <a:t>2</a:t>
            </a:r>
            <a:endParaRPr lang="en-US" sz="4800" baseline="-25000" dirty="0"/>
          </a:p>
        </p:txBody>
      </p:sp>
      <p:sp>
        <p:nvSpPr>
          <p:cNvPr id="70" name="Прямоугольник 69"/>
          <p:cNvSpPr>
            <a:spLocks noChangeArrowheads="1"/>
          </p:cNvSpPr>
          <p:nvPr/>
        </p:nvSpPr>
        <p:spPr bwMode="auto">
          <a:xfrm>
            <a:off x="7341358" y="5586413"/>
            <a:ext cx="13660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4800" dirty="0" smtClean="0"/>
              <a:t>110</a:t>
            </a:r>
            <a:r>
              <a:rPr lang="ru-RU" sz="4800" baseline="-25000" dirty="0" smtClean="0"/>
              <a:t>2</a:t>
            </a:r>
            <a:endParaRPr lang="en-US" sz="4800" baseline="-25000" dirty="0"/>
          </a:p>
        </p:txBody>
      </p:sp>
    </p:spTree>
    <p:extLst>
      <p:ext uri="{BB962C8B-B14F-4D97-AF65-F5344CB8AC3E}">
        <p14:creationId xmlns:p14="http://schemas.microsoft.com/office/powerpoint/2010/main" val="8857982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48" grpId="0"/>
      <p:bldP spid="49" grpId="0" animBg="1"/>
      <p:bldP spid="69" grpId="0"/>
      <p:bldP spid="70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817</TotalTime>
  <Words>419</Words>
  <Application>Microsoft Office PowerPoint</Application>
  <PresentationFormat>Экран (4:3)</PresentationFormat>
  <Paragraphs>179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Schoolbook</vt:lpstr>
      <vt:lpstr>Georgia</vt:lpstr>
      <vt:lpstr>Symbol</vt:lpstr>
      <vt:lpstr>Trebuchet MS</vt:lpstr>
      <vt:lpstr>Воздушный поток</vt:lpstr>
      <vt:lpstr>Системы счисления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Двоичная система счисления. Представление чисел в памяти компьютера</dc:title>
  <dc:creator>Анечка</dc:creator>
  <cp:lastModifiedBy>Пользователь Windows</cp:lastModifiedBy>
  <cp:revision>39</cp:revision>
  <dcterms:created xsi:type="dcterms:W3CDTF">2012-01-06T09:08:44Z</dcterms:created>
  <dcterms:modified xsi:type="dcterms:W3CDTF">2018-04-01T18:25:17Z</dcterms:modified>
</cp:coreProperties>
</file>