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90" r:id="rId3"/>
    <p:sldId id="261" r:id="rId4"/>
    <p:sldId id="294" r:id="rId5"/>
    <p:sldId id="259" r:id="rId6"/>
    <p:sldId id="291" r:id="rId7"/>
    <p:sldId id="292" r:id="rId8"/>
    <p:sldId id="293" r:id="rId9"/>
    <p:sldId id="265" r:id="rId10"/>
    <p:sldId id="295" r:id="rId11"/>
    <p:sldId id="271" r:id="rId12"/>
    <p:sldId id="272" r:id="rId13"/>
    <p:sldId id="273" r:id="rId14"/>
    <p:sldId id="296" r:id="rId15"/>
    <p:sldId id="297" r:id="rId16"/>
    <p:sldId id="284" r:id="rId17"/>
    <p:sldId id="285" r:id="rId18"/>
    <p:sldId id="286" r:id="rId19"/>
    <p:sldId id="287" r:id="rId20"/>
    <p:sldId id="288" r:id="rId21"/>
    <p:sldId id="28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EFDBEAC-3D98-4FD9-B8EB-BBE44B9E59CB}" type="datetimeFigureOut">
              <a:rPr lang="ru-RU" smtClean="0"/>
              <a:t>06.12.2014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1D2066-2C6F-4550-B60B-BB221F5141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785794"/>
            <a:ext cx="7631112" cy="3600450"/>
          </a:xfrm>
        </p:spPr>
        <p:txBody>
          <a:bodyPr/>
          <a:lstStyle/>
          <a:p>
            <a:pPr algn="ctr" eaLnBrk="1" hangingPunct="1"/>
            <a:r>
              <a:rPr lang="ru-RU" sz="4400" b="1" dirty="0" smtClean="0">
                <a:solidFill>
                  <a:srgbClr val="002060"/>
                </a:solidFill>
              </a:rPr>
              <a:t>Активизация познавательной активности учащихся на уроках информатики</a:t>
            </a:r>
          </a:p>
        </p:txBody>
      </p:sp>
      <p:pic>
        <p:nvPicPr>
          <p:cNvPr id="3" name="Рисунок 2" descr="11 (2)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286256"/>
            <a:ext cx="214314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714356"/>
            <a:ext cx="8183880" cy="5172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002060"/>
                </a:solidFill>
                <a:effectLst/>
              </a:rPr>
              <a:t>Метод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стимулирования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занимательностью:</a:t>
            </a:r>
            <a:endParaRPr lang="ru-RU" sz="4000" dirty="0" smtClean="0">
              <a:solidFill>
                <a:srgbClr val="002060"/>
              </a:solidFill>
              <a:effectLst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яркие </a:t>
            </a:r>
            <a:r>
              <a:rPr lang="ru-RU" sz="2000" dirty="0" smtClean="0">
                <a:solidFill>
                  <a:srgbClr val="002060"/>
                </a:solidFill>
              </a:rPr>
              <a:t>примеры-образы;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метод опоры на жизненный опыт </a:t>
            </a:r>
            <a:r>
              <a:rPr lang="ru-RU" sz="2000" dirty="0" smtClean="0">
                <a:solidFill>
                  <a:srgbClr val="002060"/>
                </a:solidFill>
              </a:rPr>
              <a:t>учащихся;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разнообразные виды </a:t>
            </a:r>
            <a:r>
              <a:rPr lang="ru-RU" sz="2000" dirty="0" smtClean="0">
                <a:solidFill>
                  <a:srgbClr val="002060"/>
                </a:solidFill>
              </a:rPr>
              <a:t>и </a:t>
            </a:r>
            <a:r>
              <a:rPr lang="ru-RU" sz="2000" dirty="0" smtClean="0">
                <a:solidFill>
                  <a:srgbClr val="002060"/>
                </a:solidFill>
              </a:rPr>
              <a:t>формы урока;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самостоятельная </a:t>
            </a:r>
            <a:r>
              <a:rPr lang="ru-RU" sz="2000" dirty="0" smtClean="0">
                <a:solidFill>
                  <a:srgbClr val="002060"/>
                </a:solidFill>
              </a:rPr>
              <a:t>работа учащихся </a:t>
            </a:r>
            <a:r>
              <a:rPr lang="ru-RU" sz="2000" dirty="0" smtClean="0">
                <a:solidFill>
                  <a:srgbClr val="002060"/>
                </a:solidFill>
              </a:rPr>
              <a:t>;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39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002060"/>
                </a:solidFill>
                <a:effectLst/>
              </a:rPr>
              <a:t>Принципы построения системы задач: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530350"/>
            <a:ext cx="8358246" cy="5327650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ru-RU" sz="2300" i="1" dirty="0" smtClean="0">
                <a:solidFill>
                  <a:srgbClr val="002060"/>
                </a:solidFill>
              </a:rPr>
              <a:t>соблюдение внутренней логики курса, принципа последовательного нарастания сложности;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300" i="1" dirty="0" smtClean="0">
                <a:solidFill>
                  <a:srgbClr val="002060"/>
                </a:solidFill>
              </a:rPr>
              <a:t>широкое применение проблемного подхода;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300" i="1" dirty="0" smtClean="0">
                <a:solidFill>
                  <a:srgbClr val="002060"/>
                </a:solidFill>
              </a:rPr>
              <a:t>контроль понимания учащимися условия, а затем и решения;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300" i="1" dirty="0" smtClean="0">
                <a:solidFill>
                  <a:srgbClr val="002060"/>
                </a:solidFill>
              </a:rPr>
              <a:t>взаимосвязь учебных задач как внутри одного раздела, так и между отдельными разделами и компонентами курса;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300" i="1" dirty="0" smtClean="0">
                <a:solidFill>
                  <a:srgbClr val="002060"/>
                </a:solidFill>
              </a:rPr>
              <a:t>опора на прочные знания учащихся, их бытовой опыт;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300" i="1" dirty="0" smtClean="0">
                <a:solidFill>
                  <a:srgbClr val="002060"/>
                </a:solidFill>
              </a:rPr>
              <a:t>использование задач, имеющих нетривиальное решение: задача должна быть, на первый взгляд, трудной и, в идеале, разрешимой лишь с помощью компьютера.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300" i="1" dirty="0" smtClean="0">
                <a:solidFill>
                  <a:srgbClr val="002060"/>
                </a:solidFill>
              </a:rPr>
              <a:t>решения задач (заданий) должны быть оптимальны и служить образцом для подражания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8183880" cy="10515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100" b="1" dirty="0" smtClean="0">
                <a:solidFill>
                  <a:srgbClr val="002060"/>
                </a:solidFill>
                <a:effectLst/>
              </a:rPr>
              <a:t>Творческие задания</a:t>
            </a:r>
            <a:r>
              <a:rPr lang="ru-RU" sz="3100" dirty="0" smtClean="0">
                <a:solidFill>
                  <a:srgbClr val="002060"/>
                </a:solidFill>
                <a:effectLst/>
              </a:rPr>
              <a:t>:</a:t>
            </a:r>
            <a:endParaRPr lang="ru-RU" sz="3100" dirty="0" smtClean="0">
              <a:solidFill>
                <a:srgbClr val="002060"/>
              </a:solidFill>
              <a:effectLst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428736"/>
            <a:ext cx="8286808" cy="4187952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составление задач учащимися;</a:t>
            </a:r>
          </a:p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конструирование обратных задач;</a:t>
            </a:r>
          </a:p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творческие </a:t>
            </a:r>
            <a:r>
              <a:rPr lang="ru-RU" sz="1600" i="1" dirty="0" smtClean="0">
                <a:solidFill>
                  <a:srgbClr val="002060"/>
                </a:solidFill>
              </a:rPr>
              <a:t>задачи;</a:t>
            </a:r>
            <a:endParaRPr lang="ru-RU" sz="1600" i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конкурсы «Лучший буклет», «Лучшее письмо  другу», «Лучший словарь терминов по информатике» и т.п. </a:t>
            </a:r>
          </a:p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реферат;</a:t>
            </a:r>
          </a:p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доклад;</a:t>
            </a:r>
          </a:p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составление кроссворда по теме;</a:t>
            </a:r>
          </a:p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разгадывание ребусов по информатике;</a:t>
            </a:r>
          </a:p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составление тестов для контроля знаний по предмету</a:t>
            </a:r>
          </a:p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составление вопросников;</a:t>
            </a:r>
          </a:p>
          <a:p>
            <a:pPr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проект - создание учащимися готового программного продукта.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398194" cy="1337312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400" b="1" i="1" dirty="0" smtClean="0">
                <a:solidFill>
                  <a:srgbClr val="002060"/>
                </a:solidFill>
                <a:effectLst/>
              </a:rPr>
              <a:t>Творческий характер деятельности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учащегося определяется со 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следующих </a:t>
            </a:r>
            <a:r>
              <a:rPr lang="ru-RU" sz="2400" b="1" i="1" dirty="0" smtClean="0">
                <a:solidFill>
                  <a:srgbClr val="002060"/>
                </a:solidFill>
                <a:effectLst/>
              </a:rPr>
              <a:t>позиций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2214554"/>
            <a:ext cx="8429684" cy="418795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i="1" dirty="0" smtClean="0">
                <a:solidFill>
                  <a:srgbClr val="002060"/>
                </a:solidFill>
              </a:rPr>
              <a:t>уровень мотивации учащегося;</a:t>
            </a:r>
          </a:p>
          <a:p>
            <a:pPr eaLnBrk="1" hangingPunct="1"/>
            <a:r>
              <a:rPr lang="ru-RU" sz="2400" i="1" dirty="0" smtClean="0">
                <a:solidFill>
                  <a:srgbClr val="002060"/>
                </a:solidFill>
              </a:rPr>
              <a:t>оригинальность метода решения;</a:t>
            </a:r>
          </a:p>
          <a:p>
            <a:pPr eaLnBrk="1" hangingPunct="1"/>
            <a:r>
              <a:rPr lang="ru-RU" sz="2400" i="1" dirty="0" smtClean="0">
                <a:solidFill>
                  <a:srgbClr val="002060"/>
                </a:solidFill>
              </a:rPr>
              <a:t>творческая фантазия;</a:t>
            </a:r>
          </a:p>
          <a:p>
            <a:pPr eaLnBrk="1" hangingPunct="1"/>
            <a:r>
              <a:rPr lang="ru-RU" sz="2400" i="1" dirty="0" smtClean="0">
                <a:solidFill>
                  <a:srgbClr val="002060"/>
                </a:solidFill>
              </a:rPr>
              <a:t>оригинальность оформления;</a:t>
            </a:r>
          </a:p>
          <a:p>
            <a:pPr eaLnBrk="1" hangingPunct="1"/>
            <a:r>
              <a:rPr lang="ru-RU" sz="2400" i="1" dirty="0" smtClean="0">
                <a:solidFill>
                  <a:srgbClr val="002060"/>
                </a:solidFill>
              </a:rPr>
              <a:t>уровень использования </a:t>
            </a:r>
            <a:r>
              <a:rPr lang="ru-RU" sz="2400" i="1" dirty="0" err="1" smtClean="0">
                <a:solidFill>
                  <a:srgbClr val="002060"/>
                </a:solidFill>
              </a:rPr>
              <a:t>межпредметных</a:t>
            </a:r>
            <a:r>
              <a:rPr lang="ru-RU" sz="2400" i="1" dirty="0" smtClean="0">
                <a:solidFill>
                  <a:srgbClr val="002060"/>
                </a:solidFill>
              </a:rPr>
              <a:t> связей;</a:t>
            </a:r>
          </a:p>
          <a:p>
            <a:pPr eaLnBrk="1" hangingPunct="1"/>
            <a:r>
              <a:rPr lang="ru-RU" sz="2400" i="1" dirty="0" smtClean="0">
                <a:solidFill>
                  <a:srgbClr val="002060"/>
                </a:solidFill>
              </a:rPr>
              <a:t>умение осуществлять самоанализ своей деятельности, выявление примененных способов и оценка результатов.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714356"/>
            <a:ext cx="8183880" cy="5172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002060"/>
                </a:solidFill>
                <a:effectLst/>
              </a:rPr>
              <a:t>Метод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стимулирования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занимательностью:</a:t>
            </a:r>
            <a:endParaRPr lang="ru-RU" sz="4000" dirty="0" smtClean="0">
              <a:solidFill>
                <a:srgbClr val="002060"/>
              </a:solidFill>
              <a:effectLst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500174"/>
            <a:ext cx="8326756" cy="4402266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 smtClean="0">
                <a:solidFill>
                  <a:srgbClr val="002060"/>
                </a:solidFill>
              </a:rPr>
              <a:t>проектная работа </a:t>
            </a:r>
            <a:r>
              <a:rPr lang="ru-RU" sz="2000" i="1" dirty="0" smtClean="0"/>
              <a:t>(</a:t>
            </a:r>
            <a:r>
              <a:rPr lang="ru-RU" sz="2000" dirty="0" smtClean="0"/>
              <a:t>позволяет учащимся приобретать знания и умения в процессе планирования и выполнения постепенно усложняющихся практических заданий </a:t>
            </a:r>
            <a:r>
              <a:rPr lang="ru-RU" sz="2000" dirty="0" smtClean="0"/>
              <a:t>проекта)</a:t>
            </a:r>
            <a:r>
              <a:rPr lang="ru-RU" sz="2000" dirty="0" smtClean="0">
                <a:solidFill>
                  <a:srgbClr val="002060"/>
                </a:solidFill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000" b="1" i="1" dirty="0" smtClean="0">
                <a:solidFill>
                  <a:srgbClr val="002060"/>
                </a:solidFill>
              </a:rPr>
              <a:t>презентации на </a:t>
            </a:r>
            <a:r>
              <a:rPr lang="ru-RU" sz="2000" b="1" i="1" dirty="0" smtClean="0">
                <a:solidFill>
                  <a:srgbClr val="002060"/>
                </a:solidFill>
              </a:rPr>
              <a:t>уроке </a:t>
            </a:r>
            <a:r>
              <a:rPr lang="ru-RU" sz="2000" i="1" dirty="0" smtClean="0">
                <a:solidFill>
                  <a:srgbClr val="002060"/>
                </a:solidFill>
              </a:rPr>
              <a:t>(</a:t>
            </a:r>
            <a:r>
              <a:rPr lang="ru-RU" sz="2000" dirty="0" smtClean="0"/>
              <a:t>Если преподаватель читает материал «по бумажке», то максимально может быть усвоено только 10% даваемой информации, если излагает материал, не заглядывая в конспект, то эффект усвоения увеличивается до 20%. Применение наглядности на уроке повысит эффективность до 70%. Наглядность на уроке может создать ситуацию узнавания при изучении нового материала. «Я это видел, я это знаю, я могу это «старое» знание перенести на абсолютно новый материал»</a:t>
            </a:r>
          </a:p>
          <a:p>
            <a:pPr algn="just">
              <a:lnSpc>
                <a:spcPct val="150000"/>
              </a:lnSpc>
            </a:pPr>
            <a:endParaRPr lang="ru-RU" sz="2000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571480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Задачи, решаемые на уроке с использованием компьютерной презентации: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1500174"/>
            <a:ext cx="8183880" cy="5357826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609600" marR="0" lvl="0" indent="-609600" algn="just" defTabSz="914400" rtl="0" eaLnBrk="1" fontAlgn="auto" latinLnBrk="0" hangingPunct="1">
              <a:lnSpc>
                <a:spcPct val="16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Сообщение большого количества информации с проверкой понимания самого существенного, самого главного.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16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Осуществление связи теории с практикой, с выходом на уровень переноса.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16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Прорабатывание учебного материала по степени его значимости (Что запомнить, что проработать в ознакомительном плане, что необходимо уметь объяснять).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16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ru-RU" sz="2000" i="1" dirty="0" smtClean="0">
                <a:solidFill>
                  <a:srgbClr val="002060"/>
                </a:solidFill>
              </a:rPr>
              <a:t>П</a:t>
            </a:r>
            <a:r>
              <a:rPr kumimoji="0" lang="ru-RU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рочность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осознанность и глубина знаний на основе принципа непрерывного повторения того материала, который должен быть прочно закреплен в долговременной памяти.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16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Повышение уровня наглядности урока.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16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Повышение внимания учащихся и степени их заинтересованности изучаемым материалом, познавательной активности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500042"/>
            <a:ext cx="8183880" cy="10515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dirty="0" smtClean="0">
                <a:solidFill>
                  <a:srgbClr val="002060"/>
                </a:solidFill>
                <a:effectLst/>
              </a:rPr>
              <a:t>Обобщающие 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выводы и практические рекомендации: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500174"/>
            <a:ext cx="8429684" cy="3929090"/>
          </a:xfrm>
        </p:spPr>
        <p:txBody>
          <a:bodyPr>
            <a:noAutofit/>
          </a:bodyPr>
          <a:lstStyle/>
          <a:p>
            <a:pPr marL="609600" indent="-609600" algn="just" eaLnBrk="1" hangingPunct="1">
              <a:lnSpc>
                <a:spcPct val="160000"/>
              </a:lnSpc>
            </a:pPr>
            <a:r>
              <a:rPr lang="ru-RU" sz="1500" i="1" dirty="0" smtClean="0">
                <a:solidFill>
                  <a:srgbClr val="002060"/>
                </a:solidFill>
              </a:rPr>
              <a:t>Успех в работе по активизации познавательной активности в значительной степени зависит от характера взаимоотношений учителя и учащихся. Положительный результат будет только в том случае, если эти отношения будут носить позитивный характер взаимного понимания и уважения.</a:t>
            </a:r>
          </a:p>
          <a:p>
            <a:pPr marL="609600" indent="-609600" algn="just" eaLnBrk="1" hangingPunct="1">
              <a:lnSpc>
                <a:spcPct val="160000"/>
              </a:lnSpc>
            </a:pPr>
            <a:r>
              <a:rPr lang="ru-RU" sz="1500" i="1" dirty="0" smtClean="0">
                <a:solidFill>
                  <a:srgbClr val="002060"/>
                </a:solidFill>
              </a:rPr>
              <a:t>В своей деятельности учитель должен учитывать противоречивый характер процесса познания. Постоянно встречающимся противоречием процесса познания является противоречие между индивидуальным опытом учащихся и приобретаемыми знаниями. Это противоречие создает хорошие предпосылки для создания проблемных ситуаций, как педагогического условия активизации познавательной активности.</a:t>
            </a:r>
          </a:p>
          <a:p>
            <a:pPr marL="609600" indent="-609600" algn="just" eaLnBrk="1" hangingPunct="1">
              <a:lnSpc>
                <a:spcPct val="160000"/>
              </a:lnSpc>
            </a:pPr>
            <a:r>
              <a:rPr lang="ru-RU" sz="1500" i="1" dirty="0" smtClean="0">
                <a:solidFill>
                  <a:srgbClr val="002060"/>
                </a:solidFill>
              </a:rPr>
              <a:t>Учитель должен уметь выделять доминирующие мотивы. Осознав их, он может оказывать существенное влияние на мотивационную сферу учащихся.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404812"/>
            <a:ext cx="8401080" cy="5881707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lnSpc>
                <a:spcPct val="15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Работая над развитием познавательной активности учащихся, учителю следует много внимания уделять проблеме познавательного интереса. Выступая в качестве внешнего стимула к учению, познавательный интерес является самым сильным средством развития познавательной активности. Искусство учителя состоит в том, чтобы познавательный интерес стал для учащихся лично значимым и устойчивым.</a:t>
            </a:r>
          </a:p>
          <a:p>
            <a:pPr marL="609600" indent="-609600" algn="just" eaLnBrk="1" hangingPunct="1">
              <a:lnSpc>
                <a:spcPct val="170000"/>
              </a:lnSpc>
            </a:pPr>
            <a:r>
              <a:rPr lang="ru-RU" sz="1600" i="1" dirty="0" smtClean="0">
                <a:solidFill>
                  <a:srgbClr val="002060"/>
                </a:solidFill>
              </a:rPr>
              <a:t>Важным педагогическим условием активизации познавательной активности является приобщение учащихся к самостоятельной работе. Обучая учиться самостоятельно, преподаватель должен стремиться к тому, чтобы самообразовательная работа учеников характеризовалась целенаправленностью и системностью.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357166"/>
            <a:ext cx="8401080" cy="5576888"/>
          </a:xfrm>
        </p:spPr>
        <p:txBody>
          <a:bodyPr>
            <a:noAutofit/>
          </a:bodyPr>
          <a:lstStyle/>
          <a:p>
            <a:pPr marL="609600" indent="-609600" algn="just" eaLnBrk="1" hangingPunct="1">
              <a:lnSpc>
                <a:spcPct val="150000"/>
              </a:lnSpc>
            </a:pPr>
            <a:r>
              <a:rPr lang="ru-RU" sz="1600" dirty="0" smtClean="0">
                <a:solidFill>
                  <a:srgbClr val="002060"/>
                </a:solidFill>
              </a:rPr>
              <a:t>Для решения данной задачи  важно, чтобы учащихся не столько получали готовые знания, сколько открывали их заново. При этом задача учителя – возбудить внимание учащихся, их интерес к учебной теме, усилить на этой основе познавательную активность. Желательно, чтобы через посредство широкого применения самостоятельных работ учитель стремился к тому, чтобы проблему ставили сами учащиеся. Важно и то, чтобы учитель сумел определить и реализовать оптимальную степень трудности проблемной ситуации (её трудность и, вместе с тем, посильность).</a:t>
            </a:r>
          </a:p>
          <a:p>
            <a:pPr marL="609600" indent="-609600" algn="just" eaLnBrk="1" hangingPunct="1">
              <a:lnSpc>
                <a:spcPct val="150000"/>
              </a:lnSpc>
            </a:pPr>
            <a:r>
              <a:rPr lang="ru-RU" sz="1600" dirty="0" smtClean="0">
                <a:solidFill>
                  <a:srgbClr val="002060"/>
                </a:solidFill>
              </a:rPr>
              <a:t>В комплексе педагогических условий и средств для активизации познавательной активности учащихся определяющим является содержание изучаемого материала. Именно содержание предмета является одним из ведущих мотивов развития у школьников познавательного интереса. Отбор содержания учебного материала должен производиться с учетом интересов учащихся. При отборе содержания материала необходимо учитывать его перспективность, практическую и личностную значимость для учащихся, актуальность.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620713"/>
            <a:ext cx="8401080" cy="5505450"/>
          </a:xfrm>
        </p:spPr>
        <p:txBody>
          <a:bodyPr>
            <a:normAutofit fontScale="62500" lnSpcReduction="20000"/>
          </a:bodyPr>
          <a:lstStyle/>
          <a:p>
            <a:pPr marL="609600" indent="-609600" algn="just" eaLnBrk="1" hangingPunct="1">
              <a:lnSpc>
                <a:spcPct val="170000"/>
              </a:lnSpc>
            </a:pPr>
            <a:r>
              <a:rPr lang="ru-RU" sz="2700" dirty="0" smtClean="0">
                <a:solidFill>
                  <a:srgbClr val="002060"/>
                </a:solidFill>
              </a:rPr>
              <a:t>Для решения этой задачи важно применять активные методы обучения, адекватные содержанию материала. В этом случае возможно научить учащихся применять свои знания в новых и необычных ситуациях, т.е. развивать элементы творческого мышления.</a:t>
            </a:r>
          </a:p>
          <a:p>
            <a:pPr marL="609600" indent="-609600" algn="just" eaLnBrk="1" hangingPunct="1">
              <a:lnSpc>
                <a:spcPct val="170000"/>
              </a:lnSpc>
            </a:pPr>
            <a:r>
              <a:rPr lang="ru-RU" sz="2700" dirty="0" smtClean="0">
                <a:solidFill>
                  <a:srgbClr val="002060"/>
                </a:solidFill>
              </a:rPr>
              <a:t>Подчеркивая достоинства предлагаемых нами условий активизацию познавательной </a:t>
            </a:r>
            <a:r>
              <a:rPr lang="ru-RU" sz="1900" dirty="0" smtClean="0">
                <a:solidFill>
                  <a:srgbClr val="002060"/>
                </a:solidFill>
              </a:rPr>
              <a:t>активности</a:t>
            </a:r>
            <a:r>
              <a:rPr lang="ru-RU" sz="2700" dirty="0" smtClean="0">
                <a:solidFill>
                  <a:srgbClr val="002060"/>
                </a:solidFill>
              </a:rPr>
              <a:t> учащихся, следует обратить внимание на то, что подобное обучение не может полностью вытеснить традиционное информационно-сообщающее. Значительная часть знаний, особенно когда учебный материал является достаточно сложным, может и должна быть получена учащимися с помощью традиционных методов.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428736"/>
            <a:ext cx="8072494" cy="294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Познавательная активность обеспечивает познавательную деятельность, в процессе которой происходит овладение содержанием учебного предмета, необходимыми способами деятельности, умениями, навыками. </a:t>
            </a:r>
          </a:p>
          <a:p>
            <a:pPr marL="0" marR="0" lvl="0" indent="2286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Наличие познавательной активности – психологический фактор, который обеспечивает достижение остальных целей обучения.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357298"/>
            <a:ext cx="8229600" cy="273842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002060"/>
                </a:solidFill>
                <a:effectLst/>
              </a:rPr>
              <a:t>Успех в решении задачи активизации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effectLst/>
              </a:rPr>
            </a:br>
            <a:r>
              <a:rPr lang="ru-RU" sz="2400" b="1" dirty="0" smtClean="0">
                <a:solidFill>
                  <a:srgbClr val="002060"/>
                </a:solidFill>
                <a:effectLst/>
              </a:rPr>
              <a:t>и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развития познавательной активности учащихся заключается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effectLst/>
              </a:rPr>
            </a:br>
            <a:r>
              <a:rPr lang="ru-RU" sz="2400" b="1" dirty="0" smtClean="0">
                <a:solidFill>
                  <a:srgbClr val="002060"/>
                </a:solidFill>
                <a:effectLst/>
              </a:rPr>
              <a:t>в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оптимальном сочетании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effectLst/>
              </a:rPr>
            </a:br>
            <a:r>
              <a:rPr lang="ru-RU" sz="2800" b="1" dirty="0" smtClean="0">
                <a:solidFill>
                  <a:srgbClr val="002060"/>
                </a:solidFill>
                <a:effectLst/>
              </a:rPr>
              <a:t>инновационных </a:t>
            </a:r>
            <a:r>
              <a:rPr lang="ru-RU" sz="2800" b="1" dirty="0" smtClean="0">
                <a:solidFill>
                  <a:srgbClr val="002060"/>
                </a:solidFill>
                <a:effectLst/>
              </a:rPr>
              <a:t>и традиционных </a:t>
            </a:r>
            <a:r>
              <a:rPr lang="ru-RU" sz="2200" b="1" dirty="0" smtClean="0">
                <a:solidFill>
                  <a:srgbClr val="002060"/>
                </a:solidFill>
                <a:effectLst/>
              </a:rPr>
              <a:t>методов обучения.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effectLst/>
              </a:rPr>
            </a:br>
            <a:endParaRPr lang="ru-RU" sz="2400" b="1" dirty="0" smtClean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714488"/>
            <a:ext cx="8229600" cy="2157415"/>
          </a:xfrm>
        </p:spPr>
        <p:txBody>
          <a:bodyPr/>
          <a:lstStyle/>
          <a:p>
            <a:pPr algn="ctr" eaLnBrk="1" hangingPunct="1"/>
            <a:r>
              <a:rPr lang="ru-RU" b="1" i="1" dirty="0" smtClean="0">
                <a:solidFill>
                  <a:srgbClr val="002060"/>
                </a:solidFill>
              </a:rPr>
              <a:t>Спасибо за </a:t>
            </a:r>
            <a:r>
              <a:rPr lang="ru-RU" b="1" i="1" dirty="0" smtClean="0">
                <a:solidFill>
                  <a:srgbClr val="002060"/>
                </a:solidFill>
              </a:rPr>
              <a:t>внимание!</a:t>
            </a:r>
            <a:endParaRPr lang="ru-RU" b="1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183880" cy="10515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dirty="0" smtClean="0">
                <a:solidFill>
                  <a:srgbClr val="002060"/>
                </a:solidFill>
                <a:effectLst/>
              </a:rPr>
              <a:t>Существует  три уровня познавательной 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активности:</a:t>
            </a:r>
            <a:endParaRPr lang="ru-RU" sz="2400" dirty="0" smtClean="0">
              <a:solidFill>
                <a:srgbClr val="002060"/>
              </a:solidFill>
              <a:effectLst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2357430"/>
            <a:ext cx="8398194" cy="347357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ru-RU" sz="1800" b="1" dirty="0" smtClean="0"/>
              <a:t>Первый </a:t>
            </a:r>
            <a:r>
              <a:rPr lang="ru-RU" sz="1800" b="1" dirty="0" smtClean="0"/>
              <a:t>уровень </a:t>
            </a:r>
            <a:r>
              <a:rPr lang="ru-RU" sz="1800" dirty="0" smtClean="0"/>
              <a:t>– воспроизводящая активность. 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sz="1800" b="1" dirty="0" smtClean="0"/>
              <a:t>Второй уровень </a:t>
            </a:r>
            <a:r>
              <a:rPr lang="ru-RU" sz="1800" dirty="0" smtClean="0"/>
              <a:t>– интерпретирующая активность. 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sz="1800" b="1" dirty="0" smtClean="0"/>
              <a:t>Третий уровень </a:t>
            </a:r>
            <a:r>
              <a:rPr lang="ru-RU" sz="1800" dirty="0" smtClean="0"/>
              <a:t>– творческий уровень активности.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596" y="642918"/>
            <a:ext cx="8358246" cy="4902332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Репродуктивно-подражательная активность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при помощи которой опыт деятельности накапливается через опыт другого. Усвоение образцов сопровождает человека всю жизнь, но уровень собственной активности личности здесь недостаточен.</a:t>
            </a:r>
          </a:p>
          <a:p>
            <a:pPr marL="609600" marR="0" lvl="0" indent="-609600" algn="l" defTabSz="914400" rtl="0" eaLnBrk="1" fontAlgn="auto" latinLnBrk="0" hangingPunct="1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Поисково-исполнительская активность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представляет собой более высокий уровень, поскольку здесь имеет место большая степень самостоятельности. На этом уровне нужно принять задачу и самому отыскать средства её выполнения.</a:t>
            </a:r>
          </a:p>
          <a:p>
            <a:pPr marL="609600" marR="0" lvl="0" indent="-609600" algn="l" defTabSz="914400" rtl="0" eaLnBrk="1" fontAlgn="auto" latinLnBrk="0" hangingPunct="1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Творческая активность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являет собой высший уровень, поскольку и сама задача может ставиться школьником, а пути её решения избираются новые, нешаблонные, оригинальные.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229600" cy="5792788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lnSpc>
                <a:spcPct val="160000"/>
              </a:lnSpc>
              <a:buFontTx/>
              <a:buNone/>
            </a:pPr>
            <a:r>
              <a:rPr lang="ru-RU" sz="2600" b="1" dirty="0" smtClean="0">
                <a:solidFill>
                  <a:srgbClr val="002060"/>
                </a:solidFill>
              </a:rPr>
              <a:t>Противоречия, мешающие развитию познавательной </a:t>
            </a:r>
            <a:r>
              <a:rPr lang="ru-RU" sz="2600" b="1" dirty="0" smtClean="0">
                <a:solidFill>
                  <a:srgbClr val="002060"/>
                </a:solidFill>
              </a:rPr>
              <a:t>активности </a:t>
            </a:r>
            <a:r>
              <a:rPr lang="ru-RU" sz="2600" b="1" dirty="0" smtClean="0">
                <a:solidFill>
                  <a:srgbClr val="002060"/>
                </a:solidFill>
              </a:rPr>
              <a:t>учащихся: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endParaRPr lang="ru-RU" sz="2300" dirty="0" smtClean="0">
              <a:solidFill>
                <a:srgbClr val="002060"/>
              </a:solidFill>
            </a:endParaRPr>
          </a:p>
          <a:p>
            <a:pPr>
              <a:lnSpc>
                <a:spcPct val="160000"/>
              </a:lnSpc>
            </a:pPr>
            <a:r>
              <a:rPr lang="ru-RU" sz="2300" i="1" dirty="0" smtClean="0">
                <a:solidFill>
                  <a:srgbClr val="002060"/>
                </a:solidFill>
                <a:cs typeface="Arial" pitchFamily="34" charset="0"/>
              </a:rPr>
              <a:t>между высоким уровнем требований, предъявляемых в информатике и ИКТ к мыслительным операциям учащихся и разным уровнем подготовки учащихся к познавательной деятельности;</a:t>
            </a:r>
          </a:p>
          <a:p>
            <a:pPr>
              <a:lnSpc>
                <a:spcPct val="160000"/>
              </a:lnSpc>
            </a:pPr>
            <a:r>
              <a:rPr lang="ru-RU" sz="2300" i="1" dirty="0" smtClean="0">
                <a:solidFill>
                  <a:srgbClr val="002060"/>
                </a:solidFill>
                <a:cs typeface="Arial" pitchFamily="34" charset="0"/>
              </a:rPr>
              <a:t>между общепринятым мнением об информатике, как о предмете игровом и легком (что приводит зачастую к завышенной самооценке учащихся) и теоретической сложностью предмета;</a:t>
            </a:r>
          </a:p>
          <a:p>
            <a:pPr>
              <a:lnSpc>
                <a:spcPct val="160000"/>
              </a:lnSpc>
            </a:pPr>
            <a:r>
              <a:rPr lang="ru-RU" sz="2300" i="1" dirty="0" smtClean="0">
                <a:solidFill>
                  <a:srgbClr val="002060"/>
                </a:solidFill>
                <a:cs typeface="Arial" pitchFamily="34" charset="0"/>
              </a:rPr>
              <a:t>между разным начальным уровнем подготовки учащихся и едиными требованиями программы обучения.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endParaRPr lang="ru-RU" sz="23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571472" y="1142984"/>
            <a:ext cx="78581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Факторы, формирующие познавательную активность учащихся: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grpSp>
        <p:nvGrpSpPr>
          <p:cNvPr id="49153" name="Group 1"/>
          <p:cNvGrpSpPr>
            <a:grpSpLocks/>
          </p:cNvGrpSpPr>
          <p:nvPr/>
        </p:nvGrpSpPr>
        <p:grpSpPr bwMode="auto">
          <a:xfrm>
            <a:off x="500034" y="2571744"/>
            <a:ext cx="8143722" cy="1571636"/>
            <a:chOff x="1701" y="8103"/>
            <a:chExt cx="9261" cy="720"/>
          </a:xfrm>
        </p:grpSpPr>
        <p:sp>
          <p:nvSpPr>
            <p:cNvPr id="49156" name="Line 4"/>
            <p:cNvSpPr>
              <a:spLocks noChangeShapeType="1"/>
            </p:cNvSpPr>
            <p:nvPr/>
          </p:nvSpPr>
          <p:spPr bwMode="auto">
            <a:xfrm>
              <a:off x="8281" y="8463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400"/>
            </a:p>
          </p:txBody>
        </p:sp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>
              <a:off x="8769" y="8103"/>
              <a:ext cx="2193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1400" b="1" dirty="0"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</a:rPr>
                <a:t>Познавательная</a:t>
              </a:r>
              <a:r>
                <a:rPr kumimoji="0" lang="ru-RU" sz="14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</a:rPr>
                <a:t> 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</a:rPr>
                <a:t>деятельность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>
              <a:off x="6250" y="8103"/>
              <a:ext cx="2193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1400" b="1" dirty="0"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</a:rPr>
                <a:t>Познавательная активность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157" name="Line 5"/>
            <p:cNvSpPr>
              <a:spLocks noChangeShapeType="1"/>
            </p:cNvSpPr>
            <p:nvPr/>
          </p:nvSpPr>
          <p:spPr bwMode="auto">
            <a:xfrm>
              <a:off x="5519" y="8463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400"/>
            </a:p>
          </p:txBody>
        </p:sp>
        <p:sp>
          <p:nvSpPr>
            <p:cNvPr id="49155" name="Rectangle 3"/>
            <p:cNvSpPr>
              <a:spLocks noChangeArrowheads="1"/>
            </p:cNvSpPr>
            <p:nvPr/>
          </p:nvSpPr>
          <p:spPr bwMode="auto">
            <a:xfrm>
              <a:off x="3569" y="8103"/>
              <a:ext cx="227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1400" b="1" dirty="0"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</a:rPr>
                <a:t>Познавательный интерес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</a:rPr>
                <a:t> 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154" name="Line 2"/>
            <p:cNvSpPr>
              <a:spLocks noChangeShapeType="1"/>
            </p:cNvSpPr>
            <p:nvPr/>
          </p:nvSpPr>
          <p:spPr bwMode="auto">
            <a:xfrm>
              <a:off x="3001" y="8463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400"/>
            </a:p>
          </p:txBody>
        </p:sp>
        <p:sp>
          <p:nvSpPr>
            <p:cNvPr id="49160" name="Rectangle 8"/>
            <p:cNvSpPr>
              <a:spLocks noChangeArrowheads="1"/>
            </p:cNvSpPr>
            <p:nvPr/>
          </p:nvSpPr>
          <p:spPr bwMode="auto">
            <a:xfrm>
              <a:off x="1701" y="8103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1400" b="1" dirty="0"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</a:rPr>
                <a:t>Мотивы</a:t>
              </a:r>
              <a:endPara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28596" y="4786322"/>
            <a:ext cx="8215370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 dirty="0">
                <a:solidFill>
                  <a:srgbClr val="002060"/>
                </a:solidFill>
              </a:rPr>
              <a:t>Мотивы обуславливают познавательные интересы </a:t>
            </a:r>
            <a:r>
              <a:rPr lang="ru-RU" b="1" i="1" dirty="0" smtClean="0">
                <a:solidFill>
                  <a:srgbClr val="002060"/>
                </a:solidFill>
              </a:rPr>
              <a:t>учащихся</a:t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 и </a:t>
            </a:r>
            <a:r>
              <a:rPr lang="ru-RU" b="1" i="1" dirty="0">
                <a:solidFill>
                  <a:srgbClr val="002060"/>
                </a:solidFill>
              </a:rPr>
              <a:t>их избирательность самостоятельность учения, 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обеспечивают его активность на всех этапах.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2967335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Мотивы </a:t>
            </a:r>
            <a:r>
              <a:rPr lang="ru-RU" b="1" dirty="0">
                <a:solidFill>
                  <a:srgbClr val="002060"/>
                </a:solidFill>
              </a:rPr>
              <a:t>учащихся формируются через их потребности и интересы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(</a:t>
            </a:r>
            <a:r>
              <a:rPr lang="ru-RU" b="1" dirty="0">
                <a:solidFill>
                  <a:srgbClr val="002060"/>
                </a:solidFill>
              </a:rPr>
              <a:t>Потребность </a:t>
            </a:r>
            <a:r>
              <a:rPr lang="ru-RU" b="1" dirty="0">
                <a:solidFill>
                  <a:srgbClr val="002060"/>
                </a:solidFill>
                <a:sym typeface="Symbol"/>
              </a:rPr>
              <a:t></a:t>
            </a:r>
            <a:r>
              <a:rPr lang="ru-RU" b="1" dirty="0">
                <a:solidFill>
                  <a:srgbClr val="002060"/>
                </a:solidFill>
              </a:rPr>
              <a:t> Интерес </a:t>
            </a:r>
            <a:r>
              <a:rPr lang="ru-RU" b="1" dirty="0">
                <a:solidFill>
                  <a:srgbClr val="002060"/>
                </a:solidFill>
                <a:sym typeface="Symbol"/>
              </a:rPr>
              <a:t></a:t>
            </a:r>
            <a:r>
              <a:rPr lang="ru-RU" b="1" dirty="0">
                <a:solidFill>
                  <a:srgbClr val="002060"/>
                </a:solidFill>
              </a:rPr>
              <a:t> Мотив)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428596" y="500042"/>
            <a:ext cx="8143932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Задачи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b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для развития познавательных интересов </a:t>
            </a:r>
            <a:b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на уроках информатики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1400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1400" i="1" dirty="0">
              <a:solidFill>
                <a:srgbClr val="002060"/>
              </a:solidFill>
              <a:latin typeface="Arial" pitchFamily="34" charset="0"/>
              <a:ea typeface="Times New Roman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  содержание учебного материала;  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  виды и формы ведения урока, контроля знаний</a:t>
            </a:r>
            <a:b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</a:b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    (исключающие эффект «привыкания», шаблона); 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  активное использование форм самостоятельной работы</a:t>
            </a:r>
            <a:b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</a:b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    учащихся, самоконтроля, взаимоконтроля;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  искусство учителя, как лектора, оратора;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 искусство учителя в общении с учащимися </a:t>
            </a:r>
            <a:b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</a:b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   (использование различных стилей, позиций, ролей);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 создание благоприятного психологического климата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714356"/>
            <a:ext cx="8183880" cy="5172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002060"/>
                </a:solidFill>
                <a:effectLst/>
              </a:rPr>
              <a:t>Метод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стимулирования 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занимательностью:</a:t>
            </a:r>
            <a:endParaRPr lang="ru-RU" sz="4000" dirty="0" smtClean="0">
              <a:solidFill>
                <a:srgbClr val="002060"/>
              </a:solidFill>
              <a:effectLst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2300" dirty="0" smtClean="0">
                <a:solidFill>
                  <a:srgbClr val="002060"/>
                </a:solidFill>
              </a:rPr>
              <a:t>урок-экскурсия </a:t>
            </a:r>
            <a:r>
              <a:rPr lang="ru-RU" sz="2300" dirty="0" smtClean="0">
                <a:solidFill>
                  <a:srgbClr val="002060"/>
                </a:solidFill>
              </a:rPr>
              <a:t>«Компьютеры: прошлое, настоящее, будущее»; деловая игра «Покупка компьютера»; исследовательский проект  «Погода в моем </a:t>
            </a:r>
            <a:r>
              <a:rPr lang="ru-RU" sz="2300" dirty="0" smtClean="0">
                <a:solidFill>
                  <a:srgbClr val="002060"/>
                </a:solidFill>
              </a:rPr>
              <a:t>городе»; </a:t>
            </a:r>
            <a:r>
              <a:rPr lang="ru-RU" sz="2300" dirty="0" smtClean="0">
                <a:solidFill>
                  <a:srgbClr val="002060"/>
                </a:solidFill>
              </a:rPr>
              <a:t>практикум-семинар «Никто не проскочит, никто не пройдет» (антивирусная защита), мини-проект «Рецензия на высказывание» </a:t>
            </a:r>
            <a:endParaRPr lang="ru-RU" sz="2300" b="1" dirty="0" smtClean="0">
              <a:solidFill>
                <a:srgbClr val="002060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ru-RU" sz="2300" dirty="0" smtClean="0">
                <a:solidFill>
                  <a:srgbClr val="002060"/>
                </a:solidFill>
              </a:rPr>
              <a:t>постановка </a:t>
            </a:r>
            <a:r>
              <a:rPr lang="ru-RU" sz="2300" dirty="0" smtClean="0">
                <a:solidFill>
                  <a:srgbClr val="002060"/>
                </a:solidFill>
              </a:rPr>
              <a:t>привлекательной цели, отстроченная задача, крылатые слова как средство активизации познавательной активности  учащихся на уроках информатики.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90</TotalTime>
  <Words>1188</Words>
  <Application>Microsoft Office PowerPoint</Application>
  <PresentationFormat>Экран (4:3)</PresentationFormat>
  <Paragraphs>105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Аспект</vt:lpstr>
      <vt:lpstr>Слайд 1</vt:lpstr>
      <vt:lpstr>Слайд 2</vt:lpstr>
      <vt:lpstr>Существует  три уровня познавательной активности:</vt:lpstr>
      <vt:lpstr>Слайд 4</vt:lpstr>
      <vt:lpstr>Слайд 5</vt:lpstr>
      <vt:lpstr>Слайд 6</vt:lpstr>
      <vt:lpstr>Слайд 7</vt:lpstr>
      <vt:lpstr>Слайд 8</vt:lpstr>
      <vt:lpstr>Метод стимулирования занимательностью:</vt:lpstr>
      <vt:lpstr>Метод стимулирования занимательностью:</vt:lpstr>
      <vt:lpstr>Принципы построения системы задач:</vt:lpstr>
      <vt:lpstr>Творческие задания:</vt:lpstr>
      <vt:lpstr>Творческий характер деятельности учащегося определяется со следующих позиций:</vt:lpstr>
      <vt:lpstr>Метод стимулирования занимательностью:</vt:lpstr>
      <vt:lpstr>Слайд 15</vt:lpstr>
      <vt:lpstr>Обобщающие выводы и практические рекомендации:</vt:lpstr>
      <vt:lpstr>Слайд 17</vt:lpstr>
      <vt:lpstr>Слайд 18</vt:lpstr>
      <vt:lpstr>Слайд 19</vt:lpstr>
      <vt:lpstr>Успех в решении задачи активизации  и развития познавательной активности учащихся заключается  в оптимальном сочетании  инновационных и традиционных методов обучения. </vt:lpstr>
      <vt:lpstr>Спасибо за внимание!</vt:lpstr>
    </vt:vector>
  </TitlesOfParts>
  <Company>СОШ 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kab 32</dc:creator>
  <cp:lastModifiedBy>kab 32</cp:lastModifiedBy>
  <cp:revision>10</cp:revision>
  <dcterms:created xsi:type="dcterms:W3CDTF">2014-12-06T10:20:54Z</dcterms:created>
  <dcterms:modified xsi:type="dcterms:W3CDTF">2014-12-06T11:51:43Z</dcterms:modified>
</cp:coreProperties>
</file>