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8"/>
  </p:notesMasterIdLst>
  <p:sldIdLst>
    <p:sldId id="257" r:id="rId2"/>
    <p:sldId id="258" r:id="rId3"/>
    <p:sldId id="262" r:id="rId4"/>
    <p:sldId id="28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3" r:id="rId18"/>
    <p:sldId id="271" r:id="rId19"/>
    <p:sldId id="272" r:id="rId20"/>
    <p:sldId id="280" r:id="rId21"/>
    <p:sldId id="281" r:id="rId22"/>
    <p:sldId id="275" r:id="rId23"/>
    <p:sldId id="277" r:id="rId24"/>
    <p:sldId id="276" r:id="rId25"/>
    <p:sldId id="279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1D1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5AE9-A356-427C-BE33-BC5AEA5E7EE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5078E-3A35-42E4-B546-EBEEDE74B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1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078E-3A35-42E4-B546-EBEEDE74B2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078E-3A35-42E4-B546-EBEEDE74B28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02F73-38C3-4C86-A26E-E55C01C49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2BFE-54E0-45CA-822A-CC3E519EE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43000" y="1790700"/>
            <a:ext cx="7772400" cy="43815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8D06A-E616-4720-A9CA-9B2C70A9E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C1A159B-CA08-444B-AB1A-C5A0E45EC8A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142976" y="2857496"/>
            <a:ext cx="6143668" cy="2071702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Wave4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</a:rPr>
              <a:t>БАЗЫ</a:t>
            </a:r>
          </a:p>
          <a:p>
            <a:pPr algn="ctr"/>
            <a:r>
              <a:rPr lang="ru-RU" sz="2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</a:rPr>
              <a:t>ДАННЫХ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92150"/>
            <a:ext cx="6913563" cy="5303838"/>
          </a:xfrm>
          <a:prstGeom prst="rect">
            <a:avLst/>
          </a:prstGeom>
          <a:gradFill rotWithShape="1">
            <a:gsLst>
              <a:gs pos="0">
                <a:srgbClr val="71E8F5">
                  <a:alpha val="46001"/>
                </a:srgbClr>
              </a:gs>
              <a:gs pos="100000">
                <a:srgbClr val="71E8F5">
                  <a:gamma/>
                  <a:tint val="66667"/>
                  <a:invGamma/>
                  <a:alpha val="1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28"/>
          <p:cNvSpPr txBox="1">
            <a:spLocks noChangeArrowheads="1"/>
          </p:cNvSpPr>
          <p:nvPr/>
        </p:nvSpPr>
        <p:spPr bwMode="auto">
          <a:xfrm>
            <a:off x="714348" y="188913"/>
            <a:ext cx="72422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 smtClean="0">
                <a:solidFill>
                  <a:srgbClr val="0000CC"/>
                </a:solidFill>
                <a:latin typeface="Bookman Old Style" pitchFamily="18" charset="0"/>
              </a:rPr>
              <a:t>Иерархическая БД  - </a:t>
            </a:r>
            <a:r>
              <a:rPr lang="ru-RU" sz="2200" b="1" dirty="0" smtClean="0">
                <a:solidFill>
                  <a:srgbClr val="7030A0"/>
                </a:solidFill>
                <a:latin typeface="Arial" charset="0"/>
              </a:rPr>
              <a:t>Генеалогическое </a:t>
            </a:r>
            <a:r>
              <a:rPr lang="ru-RU" sz="2200" b="1" dirty="0">
                <a:solidFill>
                  <a:srgbClr val="7030A0"/>
                </a:solidFill>
                <a:latin typeface="Arial" charset="0"/>
              </a:rPr>
              <a:t>дерево</a:t>
            </a:r>
          </a:p>
        </p:txBody>
      </p:sp>
      <p:grpSp>
        <p:nvGrpSpPr>
          <p:cNvPr id="4" name="Group 101"/>
          <p:cNvGrpSpPr>
            <a:grpSpLocks noChangeAspect="1"/>
          </p:cNvGrpSpPr>
          <p:nvPr/>
        </p:nvGrpSpPr>
        <p:grpSpPr bwMode="auto">
          <a:xfrm>
            <a:off x="500034" y="5857892"/>
            <a:ext cx="395287" cy="395288"/>
            <a:chOff x="552" y="2523"/>
            <a:chExt cx="1728" cy="1728"/>
          </a:xfrm>
        </p:grpSpPr>
        <p:sp>
          <p:nvSpPr>
            <p:cNvPr id="5" name="Oval 102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Arial" charset="0"/>
              </a:endParaRPr>
            </a:p>
          </p:txBody>
        </p:sp>
        <p:sp>
          <p:nvSpPr>
            <p:cNvPr id="6" name="Rectangle 103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Arial" charset="0"/>
              </a:endParaRPr>
            </a:p>
          </p:txBody>
        </p:sp>
      </p:grp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928662" y="5786454"/>
            <a:ext cx="8215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+mj-lt"/>
              </a:rPr>
              <a:t>Поиск данных трудоемкий из-за необходимости последовательно проходить несколько иерархических уровней. 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95288" y="765175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35"/>
          <p:cNvSpPr>
            <a:spLocks noChangeArrowheads="1"/>
          </p:cNvSpPr>
          <p:nvPr/>
        </p:nvSpPr>
        <p:spPr bwMode="auto">
          <a:xfrm>
            <a:off x="1071538" y="714356"/>
            <a:ext cx="7786742" cy="5000660"/>
          </a:xfrm>
          <a:prstGeom prst="rect">
            <a:avLst/>
          </a:prstGeom>
          <a:gradFill rotWithShape="1">
            <a:gsLst>
              <a:gs pos="0">
                <a:srgbClr val="71E8F5">
                  <a:gamma/>
                  <a:shade val="64314"/>
                  <a:invGamma/>
                  <a:alpha val="12000"/>
                </a:srgbClr>
              </a:gs>
              <a:gs pos="100000">
                <a:srgbClr val="71E8F5">
                  <a:alpha val="14999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-78100" y="-214338"/>
            <a:ext cx="9144000" cy="687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95288" y="765175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534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Иерархическая БД -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Ф</a:t>
            </a:r>
            <a:r>
              <a:rPr lang="ru-RU" sz="2400" b="1" dirty="0" smtClean="0">
                <a:solidFill>
                  <a:srgbClr val="7030A0"/>
                </a:solidFill>
                <a:latin typeface="Arial" charset="0"/>
              </a:rPr>
              <a:t>айловая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система </a:t>
            </a:r>
            <a:r>
              <a:rPr lang="en-US" sz="2400" b="1" dirty="0">
                <a:solidFill>
                  <a:srgbClr val="7030A0"/>
                </a:solidFill>
                <a:latin typeface="Arial" charset="0"/>
              </a:rPr>
              <a:t>Windows</a:t>
            </a:r>
            <a:endParaRPr lang="ru-RU" sz="2400" b="1" dirty="0">
              <a:solidFill>
                <a:srgbClr val="7030A0"/>
              </a:solidFill>
              <a:latin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0397" y="1905000"/>
            <a:ext cx="8683519" cy="2864086"/>
            <a:chOff x="307" y="954"/>
            <a:chExt cx="5293" cy="1545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438" y="1091"/>
              <a:ext cx="1204" cy="285"/>
              <a:chOff x="2438" y="1091"/>
              <a:chExt cx="1204" cy="28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38" y="1182"/>
                <a:ext cx="370" cy="194"/>
              </a:xfrm>
              <a:prstGeom prst="rect">
                <a:avLst/>
              </a:prstGeom>
              <a:noFill/>
            </p:spPr>
          </p:pic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2839" y="1091"/>
                <a:ext cx="803" cy="264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/>
              <a:lstStyle/>
              <a:p>
                <a:r>
                  <a:rPr lang="ru-RU" sz="2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latin typeface="Arial" charset="0"/>
                  </a:rPr>
                  <a:t>Диск С</a:t>
                </a:r>
                <a:r>
                  <a:rPr lang="en-US" sz="2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latin typeface="Arial" charset="0"/>
                  </a:rPr>
                  <a:t>:</a:t>
                </a:r>
                <a:endPara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7" y="1664"/>
              <a:ext cx="1432" cy="292"/>
              <a:chOff x="2994" y="1331"/>
              <a:chExt cx="1117" cy="234"/>
            </a:xfrm>
          </p:grpSpPr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94" y="1331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261" y="1332"/>
                <a:ext cx="850" cy="146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chemeClr val="tx2">
                          <a:lumMod val="10000"/>
                        </a:schemeClr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Документы</a:t>
                </a:r>
                <a:endParaRPr lang="ru-RU" sz="1600" b="1" dirty="0">
                  <a:ln w="1905">
                    <a:solidFill>
                      <a:schemeClr val="tx2">
                        <a:lumMod val="1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4168" y="1664"/>
              <a:ext cx="1432" cy="291"/>
              <a:chOff x="2994" y="1331"/>
              <a:chExt cx="1117" cy="234"/>
            </a:xfrm>
          </p:grpSpPr>
          <p:pic>
            <p:nvPicPr>
              <p:cNvPr id="24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94" y="1331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3261" y="1332"/>
                <a:ext cx="850" cy="147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chemeClr val="tx2">
                          <a:lumMod val="10000"/>
                        </a:schemeClr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Видео</a:t>
                </a:r>
                <a:endParaRPr lang="ru-RU" sz="1600" b="1" dirty="0">
                  <a:ln w="1905">
                    <a:solidFill>
                      <a:schemeClr val="tx2">
                        <a:lumMod val="1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1376" y="2207"/>
              <a:ext cx="1030" cy="292"/>
              <a:chOff x="1441" y="1894"/>
              <a:chExt cx="803" cy="234"/>
            </a:xfrm>
          </p:grpSpPr>
          <p:pic>
            <p:nvPicPr>
              <p:cNvPr id="22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1" y="1894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1754" y="1936"/>
                <a:ext cx="490" cy="146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2</a:t>
                </a:r>
                <a:r>
                  <a:rPr lang="en-US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01</a:t>
                </a:r>
                <a:r>
                  <a:rPr lang="ru-RU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1 г</a:t>
                </a:r>
                <a:endParaRPr lang="ru-RU" sz="1600" b="1" dirty="0">
                  <a:ln w="1905">
                    <a:solidFill>
                      <a:srgbClr val="0000FF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2567" y="2190"/>
              <a:ext cx="1074" cy="292"/>
              <a:chOff x="1146" y="1880"/>
              <a:chExt cx="837" cy="234"/>
            </a:xfrm>
          </p:grpSpPr>
          <p:pic>
            <p:nvPicPr>
              <p:cNvPr id="20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46" y="1880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1493" y="1952"/>
                <a:ext cx="490" cy="146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20</a:t>
                </a:r>
                <a:r>
                  <a:rPr lang="en-US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1</a:t>
                </a:r>
                <a:r>
                  <a:rPr lang="ru-RU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2 г</a:t>
                </a:r>
                <a:endParaRPr lang="ru-RU" sz="1600" b="1" dirty="0">
                  <a:ln w="1905">
                    <a:solidFill>
                      <a:srgbClr val="0000FF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3103" y="1402"/>
              <a:ext cx="0" cy="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H="1">
              <a:off x="1746" y="1368"/>
              <a:ext cx="822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3659" y="1332"/>
              <a:ext cx="869" cy="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H="1">
              <a:off x="2157" y="1859"/>
              <a:ext cx="968" cy="3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3134" y="1859"/>
              <a:ext cx="193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653" y="954"/>
              <a:ext cx="116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Arial" charset="0"/>
                </a:rPr>
                <a:t>дерево папок:</a:t>
              </a:r>
            </a:p>
          </p:txBody>
        </p: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2257" y="1664"/>
              <a:ext cx="1432" cy="291"/>
              <a:chOff x="2994" y="1331"/>
              <a:chExt cx="1117" cy="234"/>
            </a:xfrm>
          </p:grpSpPr>
          <p:pic>
            <p:nvPicPr>
              <p:cNvPr id="18" name="Picture 2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94" y="1331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19" name="Rectangle 28"/>
              <p:cNvSpPr>
                <a:spLocks noChangeArrowheads="1"/>
              </p:cNvSpPr>
              <p:nvPr/>
            </p:nvSpPr>
            <p:spPr bwMode="auto">
              <a:xfrm>
                <a:off x="3261" y="1332"/>
                <a:ext cx="850" cy="147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chemeClr val="tx2">
                          <a:lumMod val="10000"/>
                        </a:schemeClr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Фото</a:t>
                </a:r>
                <a:endParaRPr lang="ru-RU" sz="1600" b="1" dirty="0">
                  <a:ln w="1905">
                    <a:solidFill>
                      <a:schemeClr val="tx2">
                        <a:lumMod val="1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</p:grpSp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2208" y="4235186"/>
            <a:ext cx="492417" cy="541303"/>
          </a:xfrm>
          <a:prstGeom prst="rect">
            <a:avLst/>
          </a:prstGeom>
          <a:noFill/>
        </p:spPr>
      </p:pic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4876913" y="3582669"/>
            <a:ext cx="2169863" cy="676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6800701" y="4362824"/>
            <a:ext cx="1031499" cy="337736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20</a:t>
            </a:r>
            <a:r>
              <a:rPr lang="en-US" sz="1600" b="1" dirty="0" smtClean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1</a:t>
            </a:r>
            <a:r>
              <a:rPr lang="ru-RU" sz="1600" b="1" dirty="0" smtClean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3 г</a:t>
            </a:r>
            <a:endParaRPr lang="ru-RU" sz="1600" b="1" dirty="0">
              <a:ln w="1905">
                <a:solidFill>
                  <a:srgbClr val="0000F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2700000" scaled="0"/>
              </a:gradFill>
            </a:endParaRPr>
          </a:p>
        </p:txBody>
      </p:sp>
      <p:sp>
        <p:nvSpPr>
          <p:cNvPr id="3" name="Номер слайда 3"/>
          <p:cNvSpPr txBox="1">
            <a:spLocks noGrp="1"/>
          </p:cNvSpPr>
          <p:nvPr/>
        </p:nvSpPr>
        <p:spPr bwMode="auto">
          <a:xfrm>
            <a:off x="6843713" y="1666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b="1" dirty="0">
              <a:latin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95288" y="765175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solidFill>
                  <a:srgbClr val="0000CC"/>
                </a:solidFill>
                <a:latin typeface="Arial" charset="0"/>
              </a:rPr>
              <a:t>Сетевые БД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4175" y="881063"/>
            <a:ext cx="8442325" cy="8318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2149475" indent="-2149475">
              <a:spcBef>
                <a:spcPct val="50000"/>
              </a:spcBef>
            </a:pPr>
            <a:r>
              <a:rPr lang="ru-RU" sz="2400" b="1" dirty="0">
                <a:solidFill>
                  <a:srgbClr val="0000CC"/>
                </a:solidFill>
              </a:rPr>
              <a:t>Сетевая БД </a:t>
            </a:r>
            <a:r>
              <a:rPr lang="ru-RU" sz="2400" dirty="0"/>
              <a:t>– это набор узлов, в которых каждый может </a:t>
            </a:r>
            <a:r>
              <a:rPr lang="ru-RU" sz="2400" dirty="0" smtClean="0"/>
              <a:t>                  быть </a:t>
            </a:r>
            <a:r>
              <a:rPr lang="ru-RU" sz="2400" dirty="0"/>
              <a:t>связан с каждым </a:t>
            </a:r>
            <a:r>
              <a:rPr lang="ru-RU" sz="1600" dirty="0" smtClean="0"/>
              <a:t>(пример: схема </a:t>
            </a:r>
            <a:r>
              <a:rPr lang="ru-RU" sz="1600" dirty="0"/>
              <a:t>дорог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757488" y="1809750"/>
            <a:ext cx="3609975" cy="1749425"/>
            <a:chOff x="1297" y="1222"/>
            <a:chExt cx="2977" cy="144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297" y="1725"/>
              <a:ext cx="2977" cy="437"/>
              <a:chOff x="1131" y="1707"/>
              <a:chExt cx="2977" cy="437"/>
            </a:xfrm>
          </p:grpSpPr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>
                <a:off x="3671" y="1707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Б</a:t>
                </a:r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1131" y="1707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Г</a:t>
                </a:r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566" y="1222"/>
              <a:ext cx="438" cy="1443"/>
              <a:chOff x="2380" y="1263"/>
              <a:chExt cx="438" cy="1443"/>
            </a:xfrm>
          </p:grpSpPr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2380" y="1263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А</a:t>
                </a: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2381" y="2269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В</a:t>
                </a:r>
              </a:p>
            </p:txBody>
          </p:sp>
        </p:grp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1707" y="1520"/>
              <a:ext cx="861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711" y="2031"/>
              <a:ext cx="869" cy="3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739" y="1951"/>
              <a:ext cx="2093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 flipV="1">
              <a:off x="2784" y="1660"/>
              <a:ext cx="3" cy="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2999" y="2088"/>
              <a:ext cx="897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H="1" flipV="1">
              <a:off x="2984" y="1532"/>
              <a:ext cx="863" cy="3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323528" y="3716338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dirty="0">
                <a:solidFill>
                  <a:srgbClr val="0000CC"/>
                </a:solidFill>
                <a:latin typeface="Arial" charset="0"/>
              </a:rPr>
              <a:t>Пример</a:t>
            </a: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ru-RU" sz="200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b="1" i="1" dirty="0">
                <a:latin typeface="Arial" charset="0"/>
              </a:rPr>
              <a:t>посещение учащимися одной группы спортивных секци</a:t>
            </a:r>
            <a:r>
              <a:rPr lang="ru-RU" sz="2000" i="1" dirty="0">
                <a:latin typeface="Arial" charset="0"/>
              </a:rPr>
              <a:t>й</a:t>
            </a:r>
            <a:r>
              <a:rPr lang="ru-RU" sz="2400" i="1" dirty="0">
                <a:latin typeface="Arial" charset="0"/>
              </a:rPr>
              <a:t> </a:t>
            </a: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1437095" y="4429132"/>
            <a:ext cx="7311618" cy="1800225"/>
            <a:chOff x="1693" y="10224"/>
            <a:chExt cx="6515" cy="1728"/>
          </a:xfrm>
        </p:grpSpPr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16" y="10656"/>
              <a:ext cx="5616" cy="864"/>
              <a:chOff x="2016" y="10656"/>
              <a:chExt cx="5616" cy="864"/>
            </a:xfrm>
          </p:grpSpPr>
          <p:grpSp>
            <p:nvGrpSpPr>
              <p:cNvPr id="31" name="Group 36"/>
              <p:cNvGrpSpPr>
                <a:grpSpLocks/>
              </p:cNvGrpSpPr>
              <p:nvPr/>
            </p:nvGrpSpPr>
            <p:grpSpPr bwMode="auto">
              <a:xfrm>
                <a:off x="2016" y="10656"/>
                <a:ext cx="1440" cy="864"/>
                <a:chOff x="2016" y="10656"/>
                <a:chExt cx="1440" cy="864"/>
              </a:xfrm>
            </p:grpSpPr>
            <p:sp>
              <p:nvSpPr>
                <p:cNvPr id="55" name="Line 37"/>
                <p:cNvSpPr>
                  <a:spLocks noChangeShapeType="1"/>
                </p:cNvSpPr>
                <p:nvPr/>
              </p:nvSpPr>
              <p:spPr bwMode="auto">
                <a:xfrm>
                  <a:off x="3456" y="1065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16" y="10944"/>
                  <a:ext cx="14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Line 39"/>
                <p:cNvSpPr>
                  <a:spLocks noChangeShapeType="1"/>
                </p:cNvSpPr>
                <p:nvPr/>
              </p:nvSpPr>
              <p:spPr bwMode="auto">
                <a:xfrm>
                  <a:off x="2016" y="10944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40"/>
              <p:cNvGrpSpPr>
                <a:grpSpLocks/>
              </p:cNvGrpSpPr>
              <p:nvPr/>
            </p:nvGrpSpPr>
            <p:grpSpPr bwMode="auto">
              <a:xfrm>
                <a:off x="5904" y="10656"/>
                <a:ext cx="1152" cy="864"/>
                <a:chOff x="5904" y="10656"/>
                <a:chExt cx="1152" cy="864"/>
              </a:xfrm>
            </p:grpSpPr>
            <p:sp>
              <p:nvSpPr>
                <p:cNvPr id="52" name="Line 41"/>
                <p:cNvSpPr>
                  <a:spLocks noChangeShapeType="1"/>
                </p:cNvSpPr>
                <p:nvPr/>
              </p:nvSpPr>
              <p:spPr bwMode="auto">
                <a:xfrm>
                  <a:off x="5904" y="1065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Line 42"/>
                <p:cNvSpPr>
                  <a:spLocks noChangeShapeType="1"/>
                </p:cNvSpPr>
                <p:nvPr/>
              </p:nvSpPr>
              <p:spPr bwMode="auto">
                <a:xfrm>
                  <a:off x="5904" y="10944"/>
                  <a:ext cx="115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Line 43"/>
                <p:cNvSpPr>
                  <a:spLocks noChangeShapeType="1"/>
                </p:cNvSpPr>
                <p:nvPr/>
              </p:nvSpPr>
              <p:spPr bwMode="auto">
                <a:xfrm>
                  <a:off x="7056" y="10944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44"/>
              <p:cNvGrpSpPr>
                <a:grpSpLocks/>
              </p:cNvGrpSpPr>
              <p:nvPr/>
            </p:nvGrpSpPr>
            <p:grpSpPr bwMode="auto">
              <a:xfrm>
                <a:off x="4176" y="10656"/>
                <a:ext cx="3168" cy="864"/>
                <a:chOff x="4176" y="10656"/>
                <a:chExt cx="3168" cy="864"/>
              </a:xfrm>
            </p:grpSpPr>
            <p:sp>
              <p:nvSpPr>
                <p:cNvPr id="49" name="Line 45"/>
                <p:cNvSpPr>
                  <a:spLocks noChangeShapeType="1"/>
                </p:cNvSpPr>
                <p:nvPr/>
              </p:nvSpPr>
              <p:spPr bwMode="auto">
                <a:xfrm>
                  <a:off x="4176" y="10656"/>
                  <a:ext cx="0" cy="7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46"/>
                <p:cNvSpPr>
                  <a:spLocks noChangeShapeType="1"/>
                </p:cNvSpPr>
                <p:nvPr/>
              </p:nvSpPr>
              <p:spPr bwMode="auto">
                <a:xfrm>
                  <a:off x="4176" y="11376"/>
                  <a:ext cx="316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47"/>
                <p:cNvSpPr>
                  <a:spLocks noChangeShapeType="1"/>
                </p:cNvSpPr>
                <p:nvPr/>
              </p:nvSpPr>
              <p:spPr bwMode="auto">
                <a:xfrm>
                  <a:off x="7344" y="1137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4" name="Line 48"/>
              <p:cNvSpPr>
                <a:spLocks noChangeShapeType="1"/>
              </p:cNvSpPr>
              <p:nvPr/>
            </p:nvSpPr>
            <p:spPr bwMode="auto">
              <a:xfrm>
                <a:off x="2304" y="10656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" name="Group 49"/>
              <p:cNvGrpSpPr>
                <a:grpSpLocks/>
              </p:cNvGrpSpPr>
              <p:nvPr/>
            </p:nvGrpSpPr>
            <p:grpSpPr bwMode="auto">
              <a:xfrm>
                <a:off x="2448" y="10656"/>
                <a:ext cx="3024" cy="864"/>
                <a:chOff x="2448" y="10656"/>
                <a:chExt cx="3024" cy="864"/>
              </a:xfrm>
            </p:grpSpPr>
            <p:sp>
              <p:nvSpPr>
                <p:cNvPr id="46" name="Line 50"/>
                <p:cNvSpPr>
                  <a:spLocks noChangeShapeType="1"/>
                </p:cNvSpPr>
                <p:nvPr/>
              </p:nvSpPr>
              <p:spPr bwMode="auto">
                <a:xfrm>
                  <a:off x="2448" y="10656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11088"/>
                  <a:ext cx="302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52"/>
                <p:cNvSpPr>
                  <a:spLocks noChangeShapeType="1"/>
                </p:cNvSpPr>
                <p:nvPr/>
              </p:nvSpPr>
              <p:spPr bwMode="auto">
                <a:xfrm>
                  <a:off x="5472" y="1108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6" name="Line 53"/>
              <p:cNvSpPr>
                <a:spLocks noChangeShapeType="1"/>
              </p:cNvSpPr>
              <p:nvPr/>
            </p:nvSpPr>
            <p:spPr bwMode="auto">
              <a:xfrm>
                <a:off x="7632" y="10656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7" name="Group 54"/>
              <p:cNvGrpSpPr>
                <a:grpSpLocks/>
              </p:cNvGrpSpPr>
              <p:nvPr/>
            </p:nvGrpSpPr>
            <p:grpSpPr bwMode="auto">
              <a:xfrm>
                <a:off x="2592" y="10656"/>
                <a:ext cx="2448" cy="864"/>
                <a:chOff x="2592" y="10656"/>
                <a:chExt cx="2448" cy="864"/>
              </a:xfrm>
            </p:grpSpPr>
            <p:sp>
              <p:nvSpPr>
                <p:cNvPr id="43" name="Line 55"/>
                <p:cNvSpPr>
                  <a:spLocks noChangeShapeType="1"/>
                </p:cNvSpPr>
                <p:nvPr/>
              </p:nvSpPr>
              <p:spPr bwMode="auto">
                <a:xfrm>
                  <a:off x="5040" y="10656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592" y="11232"/>
                  <a:ext cx="244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57"/>
                <p:cNvSpPr>
                  <a:spLocks noChangeShapeType="1"/>
                </p:cNvSpPr>
                <p:nvPr/>
              </p:nvSpPr>
              <p:spPr bwMode="auto">
                <a:xfrm>
                  <a:off x="2592" y="11232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8" name="Line 58"/>
              <p:cNvSpPr>
                <a:spLocks noChangeShapeType="1"/>
              </p:cNvSpPr>
              <p:nvPr/>
            </p:nvSpPr>
            <p:spPr bwMode="auto">
              <a:xfrm>
                <a:off x="3888" y="10656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9" name="Group 59"/>
              <p:cNvGrpSpPr>
                <a:grpSpLocks/>
              </p:cNvGrpSpPr>
              <p:nvPr/>
            </p:nvGrpSpPr>
            <p:grpSpPr bwMode="auto">
              <a:xfrm>
                <a:off x="6048" y="10656"/>
                <a:ext cx="720" cy="864"/>
                <a:chOff x="6048" y="10656"/>
                <a:chExt cx="720" cy="864"/>
              </a:xfrm>
            </p:grpSpPr>
            <p:sp>
              <p:nvSpPr>
                <p:cNvPr id="40" name="Line 60"/>
                <p:cNvSpPr>
                  <a:spLocks noChangeShapeType="1"/>
                </p:cNvSpPr>
                <p:nvPr/>
              </p:nvSpPr>
              <p:spPr bwMode="auto">
                <a:xfrm>
                  <a:off x="6768" y="10656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6048" y="11088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62"/>
                <p:cNvSpPr>
                  <a:spLocks noChangeShapeType="1"/>
                </p:cNvSpPr>
                <p:nvPr/>
              </p:nvSpPr>
              <p:spPr bwMode="auto">
                <a:xfrm>
                  <a:off x="6048" y="1108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3" name="Rectangle 63"/>
            <p:cNvSpPr>
              <a:spLocks noChangeArrowheads="1"/>
            </p:cNvSpPr>
            <p:nvPr/>
          </p:nvSpPr>
          <p:spPr bwMode="auto">
            <a:xfrm>
              <a:off x="1728" y="10224"/>
              <a:ext cx="1008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Иванов</a:t>
              </a:r>
            </a:p>
          </p:txBody>
        </p:sp>
        <p:sp>
          <p:nvSpPr>
            <p:cNvPr id="24" name="Rectangle 64"/>
            <p:cNvSpPr>
              <a:spLocks noChangeArrowheads="1"/>
            </p:cNvSpPr>
            <p:nvPr/>
          </p:nvSpPr>
          <p:spPr bwMode="auto">
            <a:xfrm>
              <a:off x="3312" y="10224"/>
              <a:ext cx="1008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Петров</a:t>
              </a:r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4896" y="10224"/>
              <a:ext cx="1152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Сидоров</a:t>
              </a:r>
            </a:p>
          </p:txBody>
        </p:sp>
        <p:sp>
          <p:nvSpPr>
            <p:cNvPr id="26" name="Rectangle 66"/>
            <p:cNvSpPr>
              <a:spLocks noChangeArrowheads="1"/>
            </p:cNvSpPr>
            <p:nvPr/>
          </p:nvSpPr>
          <p:spPr bwMode="auto">
            <a:xfrm>
              <a:off x="6624" y="10224"/>
              <a:ext cx="1152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Кузнецов</a:t>
              </a:r>
            </a:p>
          </p:txBody>
        </p:sp>
        <p:sp>
          <p:nvSpPr>
            <p:cNvPr id="27" name="Rectangle 67"/>
            <p:cNvSpPr>
              <a:spLocks noChangeArrowheads="1"/>
            </p:cNvSpPr>
            <p:nvPr/>
          </p:nvSpPr>
          <p:spPr bwMode="auto">
            <a:xfrm>
              <a:off x="1693" y="11520"/>
              <a:ext cx="1008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Arial" charset="0"/>
                </a:rPr>
                <a:t>хоккей</a:t>
              </a:r>
            </a:p>
          </p:txBody>
        </p:sp>
        <p:sp>
          <p:nvSpPr>
            <p:cNvPr id="28" name="Rectangle 68"/>
            <p:cNvSpPr>
              <a:spLocks noChangeArrowheads="1"/>
            </p:cNvSpPr>
            <p:nvPr/>
          </p:nvSpPr>
          <p:spPr bwMode="auto">
            <a:xfrm>
              <a:off x="3277" y="11520"/>
              <a:ext cx="1296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Arial" charset="0"/>
                </a:rPr>
                <a:t>плавание</a:t>
              </a:r>
            </a:p>
          </p:txBody>
        </p:sp>
        <p:sp>
          <p:nvSpPr>
            <p:cNvPr id="29" name="Rectangle 69"/>
            <p:cNvSpPr>
              <a:spLocks noChangeArrowheads="1"/>
            </p:cNvSpPr>
            <p:nvPr/>
          </p:nvSpPr>
          <p:spPr bwMode="auto">
            <a:xfrm>
              <a:off x="5040" y="11520"/>
              <a:ext cx="1152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Arial" charset="0"/>
                </a:rPr>
                <a:t>лыжи</a:t>
              </a:r>
            </a:p>
          </p:txBody>
        </p:sp>
        <p:sp>
          <p:nvSpPr>
            <p:cNvPr id="30" name="Rectangle 70"/>
            <p:cNvSpPr>
              <a:spLocks noChangeArrowheads="1"/>
            </p:cNvSpPr>
            <p:nvPr/>
          </p:nvSpPr>
          <p:spPr bwMode="auto">
            <a:xfrm>
              <a:off x="6768" y="11520"/>
              <a:ext cx="1440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Arial" charset="0"/>
                </a:rPr>
                <a:t>футбол</a:t>
              </a: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214290"/>
            <a:ext cx="9248431" cy="6261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Сетевая БД - Сеть Интернет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Users\Света\Desktop\сетевые б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9344"/>
            <a:ext cx="8669402" cy="47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4282" y="714356"/>
            <a:ext cx="85011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9525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 </a:t>
            </a:r>
            <a:r>
              <a:rPr lang="ru-RU" sz="2800" b="1" smtClean="0">
                <a:solidFill>
                  <a:srgbClr val="0000FF"/>
                </a:solidFill>
                <a:latin typeface="Bookman Old Style" pitchFamily="18" charset="0"/>
              </a:rPr>
              <a:t>ОБЪЕКТЫ  БД:</a:t>
            </a:r>
            <a:endParaRPr lang="ru-RU" sz="2800" b="1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5436096" y="1340768"/>
            <a:ext cx="3726065" cy="4320480"/>
          </a:xfrm>
          <a:prstGeom prst="rect">
            <a:avLst/>
          </a:prstGeom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0" lang="ru-RU" sz="2000" b="1" kern="0" dirty="0">
                <a:solidFill>
                  <a:srgbClr val="C00000"/>
                </a:solidFill>
                <a:cs typeface="Arial" pitchFamily="34" charset="0"/>
              </a:rPr>
              <a:t>Таблица</a:t>
            </a:r>
            <a:r>
              <a:rPr kumimoji="0" lang="ru-RU" sz="2000" kern="0" dirty="0">
                <a:cs typeface="Arial" pitchFamily="34" charset="0"/>
              </a:rPr>
              <a:t> – объект, </a:t>
            </a:r>
            <a:r>
              <a:rPr kumimoji="0" lang="ru-RU" sz="2000" kern="0" dirty="0" smtClean="0">
                <a:cs typeface="Arial" pitchFamily="34" charset="0"/>
              </a:rPr>
              <a:t>предназначенный </a:t>
            </a:r>
            <a:r>
              <a:rPr kumimoji="0" lang="ru-RU" sz="2000" kern="0" dirty="0">
                <a:cs typeface="Arial" pitchFamily="34" charset="0"/>
              </a:rPr>
              <a:t>для хранения </a:t>
            </a:r>
            <a:r>
              <a:rPr kumimoji="0" lang="ru-RU" sz="2000" kern="0" dirty="0" smtClean="0">
                <a:cs typeface="Arial" pitchFamily="34" charset="0"/>
              </a:rPr>
              <a:t> данных  </a:t>
            </a:r>
            <a:r>
              <a:rPr kumimoji="0" lang="ru-RU" sz="2000" kern="0" dirty="0">
                <a:cs typeface="Arial" pitchFamily="34" charset="0"/>
              </a:rPr>
              <a:t>в  виде записей и полей.</a:t>
            </a:r>
          </a:p>
          <a:p>
            <a:pPr marL="274638" indent="-274638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0" lang="ru-RU" sz="2000" b="1" kern="0" dirty="0">
                <a:solidFill>
                  <a:srgbClr val="C00000"/>
                </a:solidFill>
                <a:cs typeface="Arial" pitchFamily="34" charset="0"/>
              </a:rPr>
              <a:t>Форма</a:t>
            </a:r>
            <a:r>
              <a:rPr kumimoji="0" lang="ru-RU" sz="2000" kern="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kumimoji="0" lang="ru-RU" sz="2000" kern="0" dirty="0">
                <a:cs typeface="Arial" pitchFamily="34" charset="0"/>
              </a:rPr>
              <a:t>– объект, предназначенный для облегчения ввода данных.</a:t>
            </a:r>
          </a:p>
          <a:p>
            <a:pPr marL="274638" indent="-274638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0" lang="ru-RU" sz="2000" b="1" kern="0" dirty="0">
                <a:solidFill>
                  <a:srgbClr val="C00000"/>
                </a:solidFill>
                <a:cs typeface="Arial" pitchFamily="34" charset="0"/>
              </a:rPr>
              <a:t>Запрос</a:t>
            </a:r>
            <a:r>
              <a:rPr kumimoji="0" lang="ru-RU" sz="20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kumimoji="0" lang="ru-RU" sz="2000" kern="0" dirty="0">
                <a:cs typeface="Arial" pitchFamily="34" charset="0"/>
              </a:rPr>
              <a:t>– объект позволяющий получить нужные данные из одной или нескольких таблиц.</a:t>
            </a:r>
          </a:p>
          <a:p>
            <a:pPr marL="274638" indent="-274638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0" lang="ru-RU" sz="2000" b="1" kern="0" dirty="0">
                <a:solidFill>
                  <a:srgbClr val="C00000"/>
                </a:solidFill>
                <a:cs typeface="Arial" pitchFamily="34" charset="0"/>
              </a:rPr>
              <a:t>Отчёт</a:t>
            </a:r>
            <a:r>
              <a:rPr kumimoji="0" lang="ru-RU" sz="20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kumimoji="0" lang="ru-RU" sz="2000" kern="0" dirty="0">
                <a:cs typeface="Arial" pitchFamily="34" charset="0"/>
              </a:rPr>
              <a:t>– объект, </a:t>
            </a:r>
            <a:r>
              <a:rPr kumimoji="0" lang="ru-RU" sz="2000" kern="0" dirty="0" smtClean="0">
                <a:cs typeface="Arial" pitchFamily="34" charset="0"/>
              </a:rPr>
              <a:t>предназначенный </a:t>
            </a:r>
            <a:r>
              <a:rPr kumimoji="0" lang="ru-RU" sz="2000" kern="0" dirty="0">
                <a:cs typeface="Arial" pitchFamily="34" charset="0"/>
              </a:rPr>
              <a:t>для печати данных.</a:t>
            </a:r>
            <a:endParaRPr kumimoji="0" lang="ru-RU" sz="2000" i="1" kern="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r="53076" b="32300"/>
          <a:stretch>
            <a:fillRect/>
          </a:stretch>
        </p:blipFill>
        <p:spPr bwMode="auto">
          <a:xfrm>
            <a:off x="214282" y="1643050"/>
            <a:ext cx="50006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324850" cy="6477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Bookman Old Style" pitchFamily="18" charset="0"/>
              </a:rPr>
              <a:t>    Структура реляционной БД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143116"/>
            <a:ext cx="8358246" cy="2590800"/>
          </a:xfrm>
        </p:spPr>
        <p:txBody>
          <a:bodyPr>
            <a:normAutofit/>
          </a:bodyPr>
          <a:lstStyle/>
          <a:p>
            <a:pPr marL="441325" indent="-441325"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Таблица –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информационная модель реальной системы.</a:t>
            </a:r>
          </a:p>
          <a:p>
            <a:pPr marL="441325" indent="-441325" eaLnBrk="1" hangingPunct="1">
              <a:buFont typeface="Wingdings" pitchFamily="2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Каждая таблица должна иметь своё</a:t>
            </a:r>
            <a:r>
              <a:rPr lang="ru-RU" sz="2000" b="1" dirty="0" smtClean="0">
                <a:solidFill>
                  <a:srgbClr val="00FF00"/>
                </a:solidFill>
                <a:latin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имя.</a:t>
            </a:r>
          </a:p>
          <a:p>
            <a:pPr marL="441325" indent="-441325" eaLnBrk="1" hangingPunct="1">
              <a:buFont typeface="Wingdings" pitchFamily="2" charset="2"/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Запись –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это строка  таблицы.</a:t>
            </a:r>
          </a:p>
          <a:p>
            <a:pPr marL="441325" indent="-441325" eaLnBrk="1" hangingPunct="1">
              <a:buFont typeface="Wingdings" pitchFamily="2" charset="2"/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Запись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содержит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информацию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об одном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конкретном объекте.</a:t>
            </a:r>
          </a:p>
          <a:p>
            <a:pPr marL="441325" indent="-441325"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Поле –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это столбец таблицы.</a:t>
            </a:r>
          </a:p>
          <a:p>
            <a:pPr marL="441325" indent="-441325" eaLnBrk="1" hangingPunct="1">
              <a:buFont typeface="Wingdings" pitchFamily="2" charset="2"/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Поле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содержит определённые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характеристики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объектов.</a:t>
            </a:r>
          </a:p>
          <a:p>
            <a:pPr marL="441325" indent="-441325" eaLnBrk="1" hangingPunct="1">
              <a:buFont typeface="Wingdings" pitchFamily="2" charset="2"/>
              <a:buBlip>
                <a:blip r:embed="rId2"/>
              </a:buBlip>
            </a:pPr>
            <a:endParaRPr lang="ru-RU" sz="2000" b="1" i="1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 marL="441325" indent="-441325" eaLnBrk="1" hangingPunct="1">
              <a:buFont typeface="Wingdings" pitchFamily="2" charset="2"/>
              <a:buNone/>
            </a:pPr>
            <a:endParaRPr lang="ru-RU" sz="2800" b="1" i="1" dirty="0" smtClean="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928662" y="1571612"/>
            <a:ext cx="7224714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latin typeface="Bookman Old Style" pitchFamily="18" charset="0"/>
              </a:rPr>
              <a:t>Основной элемент БД </a:t>
            </a:r>
            <a:r>
              <a:rPr lang="ru-RU" sz="2800" b="1" dirty="0" smtClean="0">
                <a:latin typeface="Bookman Old Style" pitchFamily="18" charset="0"/>
              </a:rPr>
              <a:t>– таблица </a:t>
            </a:r>
            <a:endParaRPr lang="ru-RU" sz="2800" b="1" dirty="0">
              <a:latin typeface="Bookman Old Style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86314" y="4714884"/>
          <a:ext cx="3958928" cy="14630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8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05" name="TextBox 15"/>
          <p:cNvSpPr txBox="1">
            <a:spLocks noChangeArrowheads="1"/>
          </p:cNvSpPr>
          <p:nvPr/>
        </p:nvSpPr>
        <p:spPr bwMode="auto">
          <a:xfrm>
            <a:off x="3071802" y="5090710"/>
            <a:ext cx="1214446" cy="33855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</a:rPr>
              <a:t>ЗАПИСЬ</a:t>
            </a:r>
          </a:p>
        </p:txBody>
      </p:sp>
      <p:sp>
        <p:nvSpPr>
          <p:cNvPr id="11306" name="TextBox 16"/>
          <p:cNvSpPr txBox="1">
            <a:spLocks noChangeArrowheads="1"/>
          </p:cNvSpPr>
          <p:nvPr/>
        </p:nvSpPr>
        <p:spPr bwMode="auto">
          <a:xfrm>
            <a:off x="5929322" y="6357958"/>
            <a:ext cx="1295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ПОЛЕ</a:t>
            </a: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>
            <a:off x="4357686" y="5286388"/>
            <a:ext cx="381000" cy="1588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rot="5400000" flipH="1" flipV="1">
            <a:off x="6357951" y="6286521"/>
            <a:ext cx="285751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Табличные БД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283" y="895350"/>
            <a:ext cx="8929718" cy="54737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FontTx/>
              <a:buAutoNum type="arabicPeriod"/>
            </a:pPr>
            <a:r>
              <a:rPr lang="ru-RU" sz="2000" b="1" dirty="0">
                <a:latin typeface="Cambria" pitchFamily="18" charset="0"/>
              </a:rPr>
              <a:t>Количество полей определяется разработчиком</a:t>
            </a:r>
            <a:r>
              <a:rPr lang="ru-RU" sz="2000" dirty="0">
                <a:latin typeface="Cambria" pitchFamily="18" charset="0"/>
              </a:rPr>
              <a:t> и не может изменяться пользователем.</a:t>
            </a:r>
          </a:p>
          <a:p>
            <a:pPr marL="263525" indent="-263525">
              <a:spcBef>
                <a:spcPct val="20000"/>
              </a:spcBef>
              <a:buFontTx/>
              <a:buAutoNum type="arabicPeriod"/>
            </a:pPr>
            <a:r>
              <a:rPr lang="ru-RU" sz="2000" b="1" dirty="0">
                <a:latin typeface="Cambria" pitchFamily="18" charset="0"/>
              </a:rPr>
              <a:t>Любое поле должно иметь уникальное имя</a:t>
            </a:r>
            <a:r>
              <a:rPr lang="ru-RU" sz="2000" dirty="0">
                <a:latin typeface="Cambria" pitchFamily="18" charset="0"/>
              </a:rPr>
              <a:t>.</a:t>
            </a:r>
          </a:p>
          <a:p>
            <a:pPr marL="263525" indent="-263525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Cambria" pitchFamily="18" charset="0"/>
              </a:rPr>
              <a:t>Поля могут быть обязательными для заполнения или нет.</a:t>
            </a:r>
          </a:p>
          <a:p>
            <a:pPr marL="263525" indent="-263525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Cambria" pitchFamily="18" charset="0"/>
              </a:rPr>
              <a:t>Таблица может содержать сколько угодно записей</a:t>
            </a:r>
            <a:r>
              <a:rPr lang="ru-RU" sz="2000" dirty="0">
                <a:latin typeface="Cambria" pitchFamily="18" charset="0"/>
              </a:rPr>
              <a:t> (это количество ограничено только объемом диска); записи можно добавлять, удалять, редактировать, сортировать, искать.</a:t>
            </a:r>
            <a:endParaRPr lang="en-US" sz="2000" dirty="0">
              <a:latin typeface="Cambria" pitchFamily="18" charset="0"/>
            </a:endParaRPr>
          </a:p>
          <a:p>
            <a:pPr marL="263525" indent="-263525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r="25206" b="32300"/>
          <a:stretch>
            <a:fillRect/>
          </a:stretch>
        </p:blipFill>
        <p:spPr bwMode="auto">
          <a:xfrm>
            <a:off x="2857488" y="3500438"/>
            <a:ext cx="5869566" cy="290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Табличные БД</a:t>
            </a:r>
          </a:p>
        </p:txBody>
      </p:sp>
      <p:graphicFrame>
        <p:nvGraphicFramePr>
          <p:cNvPr id="6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17745"/>
              </p:ext>
            </p:extLst>
          </p:nvPr>
        </p:nvGraphicFramePr>
        <p:xfrm>
          <a:off x="1830388" y="3213100"/>
          <a:ext cx="7134100" cy="1479868"/>
        </p:xfrm>
        <a:graphic>
          <a:graphicData uri="http://schemas.openxmlformats.org/drawingml/2006/table">
            <a:tbl>
              <a:tblPr/>
              <a:tblGrid>
                <a:gridCol w="131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8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Фамилия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Телефон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Иван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Молостовых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ул., д. 6, кв.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300-75-75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Иванов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Андрей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Саянская ул., д.11, кв.12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307-52-52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Сидоров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Петр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Свободный пр., д11, кв.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307-03-25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83"/>
          <p:cNvSpPr>
            <a:spLocks noChangeArrowheads="1"/>
          </p:cNvSpPr>
          <p:nvPr/>
        </p:nvSpPr>
        <p:spPr bwMode="auto">
          <a:xfrm>
            <a:off x="369888" y="844550"/>
            <a:ext cx="3617912" cy="1463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Модель</a:t>
            </a:r>
            <a:r>
              <a:rPr lang="ru-RU" sz="2000" dirty="0">
                <a:latin typeface="Arial" charset="0"/>
              </a:rPr>
              <a:t> – картотека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Примеры:</a:t>
            </a:r>
          </a:p>
          <a:p>
            <a:pPr marL="358775" lvl="1" indent="-179388">
              <a:buFontTx/>
              <a:buChar char="•"/>
            </a:pPr>
            <a:r>
              <a:rPr lang="ru-RU" sz="2000" dirty="0">
                <a:latin typeface="Arial" charset="0"/>
              </a:rPr>
              <a:t>записная книжка</a:t>
            </a:r>
          </a:p>
          <a:p>
            <a:pPr marL="358775" lvl="1" indent="-179388">
              <a:buFontTx/>
              <a:buChar char="•"/>
            </a:pPr>
            <a:r>
              <a:rPr lang="ru-RU" sz="2000" dirty="0">
                <a:latin typeface="Arial" charset="0"/>
              </a:rPr>
              <a:t>каталог в библиотеке</a:t>
            </a:r>
          </a:p>
        </p:txBody>
      </p: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4214813" y="960438"/>
            <a:ext cx="4024312" cy="1495425"/>
            <a:chOff x="2655" y="605"/>
            <a:chExt cx="2535" cy="942"/>
          </a:xfrm>
        </p:grpSpPr>
        <p:sp>
          <p:nvSpPr>
            <p:cNvPr id="9" name="AutoShape 182"/>
            <p:cNvSpPr>
              <a:spLocks noChangeArrowheads="1"/>
            </p:cNvSpPr>
            <p:nvPr/>
          </p:nvSpPr>
          <p:spPr bwMode="auto">
            <a:xfrm>
              <a:off x="2655" y="605"/>
              <a:ext cx="2535" cy="783"/>
            </a:xfrm>
            <a:prstGeom prst="flowChartMultidocumen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ru-RU" b="1">
                <a:latin typeface="Arial" charset="0"/>
              </a:endParaRPr>
            </a:p>
          </p:txBody>
        </p:sp>
        <p:sp>
          <p:nvSpPr>
            <p:cNvPr id="10" name="Rectangle 184"/>
            <p:cNvSpPr>
              <a:spLocks noChangeArrowheads="1"/>
            </p:cNvSpPr>
            <p:nvPr/>
          </p:nvSpPr>
          <p:spPr bwMode="auto">
            <a:xfrm>
              <a:off x="2734" y="791"/>
              <a:ext cx="2042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b="1" dirty="0">
                  <a:latin typeface="Arial" charset="0"/>
                </a:rPr>
                <a:t>Петров </a:t>
              </a:r>
              <a:r>
                <a:rPr lang="ru-RU" b="1" dirty="0" smtClean="0">
                  <a:latin typeface="Arial" charset="0"/>
                </a:rPr>
                <a:t>Иван</a:t>
              </a:r>
              <a:r>
                <a:rPr lang="ru-RU" dirty="0">
                  <a:latin typeface="Arial" charset="0"/>
                </a:rPr>
                <a:t/>
              </a:r>
              <a:br>
                <a:rPr lang="ru-RU" dirty="0">
                  <a:latin typeface="Arial" charset="0"/>
                </a:rPr>
              </a:br>
              <a:r>
                <a:rPr lang="ru-RU" dirty="0" err="1">
                  <a:latin typeface="Comic Sans MS" pitchFamily="66" charset="0"/>
                  <a:cs typeface="Arial" charset="0"/>
                </a:rPr>
                <a:t>Молостовых</a:t>
              </a:r>
              <a:r>
                <a:rPr lang="ru-RU" dirty="0">
                  <a:latin typeface="Comic Sans MS" pitchFamily="66" charset="0"/>
                  <a:cs typeface="Arial" charset="0"/>
                </a:rPr>
                <a:t> ул., д. 6, кв. 11</a:t>
              </a:r>
            </a:p>
            <a:p>
              <a:pPr lvl="0"/>
              <a:r>
                <a:rPr lang="ru-RU" dirty="0">
                  <a:latin typeface="Comic Sans MS" pitchFamily="66" charset="0"/>
                  <a:cs typeface="Arial" charset="0"/>
                </a:rPr>
                <a:t>300-75-75</a:t>
              </a:r>
            </a:p>
            <a:p>
              <a:endParaRPr lang="ru-RU" dirty="0">
                <a:latin typeface="Arial" charset="0"/>
              </a:endParaRPr>
            </a:p>
          </p:txBody>
        </p:sp>
      </p:grpSp>
      <p:grpSp>
        <p:nvGrpSpPr>
          <p:cNvPr id="11" name="Group 263"/>
          <p:cNvGrpSpPr>
            <a:grpSpLocks/>
          </p:cNvGrpSpPr>
          <p:nvPr/>
        </p:nvGrpSpPr>
        <p:grpSpPr bwMode="auto">
          <a:xfrm>
            <a:off x="301625" y="2903538"/>
            <a:ext cx="1519238" cy="1187450"/>
            <a:chOff x="190" y="1829"/>
            <a:chExt cx="957" cy="748"/>
          </a:xfrm>
        </p:grpSpPr>
        <p:sp>
          <p:nvSpPr>
            <p:cNvPr id="12" name="AutoShape 186"/>
            <p:cNvSpPr>
              <a:spLocks noChangeArrowheads="1"/>
            </p:cNvSpPr>
            <p:nvPr/>
          </p:nvSpPr>
          <p:spPr bwMode="auto">
            <a:xfrm>
              <a:off x="190" y="1829"/>
              <a:ext cx="843" cy="28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00FF"/>
                  </a:solidFill>
                  <a:latin typeface="Arial" charset="0"/>
                  <a:cs typeface="+mn-cs"/>
                </a:rPr>
                <a:t>записи</a:t>
              </a:r>
            </a:p>
          </p:txBody>
        </p:sp>
        <p:sp>
          <p:nvSpPr>
            <p:cNvPr id="13" name="Line 191"/>
            <p:cNvSpPr>
              <a:spLocks noChangeShapeType="1"/>
            </p:cNvSpPr>
            <p:nvPr/>
          </p:nvSpPr>
          <p:spPr bwMode="auto">
            <a:xfrm>
              <a:off x="600" y="2120"/>
              <a:ext cx="54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92"/>
            <p:cNvSpPr>
              <a:spLocks noChangeShapeType="1"/>
            </p:cNvSpPr>
            <p:nvPr/>
          </p:nvSpPr>
          <p:spPr bwMode="auto">
            <a:xfrm>
              <a:off x="612" y="2120"/>
              <a:ext cx="535" cy="4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93"/>
          <p:cNvGrpSpPr>
            <a:grpSpLocks noChangeAspect="1"/>
          </p:cNvGrpSpPr>
          <p:nvPr/>
        </p:nvGrpSpPr>
        <p:grpSpPr bwMode="auto">
          <a:xfrm>
            <a:off x="357159" y="4786323"/>
            <a:ext cx="285752" cy="285752"/>
            <a:chOff x="2816" y="2458"/>
            <a:chExt cx="1728" cy="1728"/>
          </a:xfrm>
        </p:grpSpPr>
        <p:sp>
          <p:nvSpPr>
            <p:cNvPr id="16" name="Oval 194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Arial" charset="0"/>
              </a:endParaRPr>
            </a:p>
          </p:txBody>
        </p:sp>
        <p:grpSp>
          <p:nvGrpSpPr>
            <p:cNvPr id="17" name="Group 195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19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b="1">
                  <a:latin typeface="Arial" charset="0"/>
                </a:endParaRPr>
              </a:p>
            </p:txBody>
          </p:sp>
          <p:sp>
            <p:nvSpPr>
              <p:cNvPr id="20" name="Rectangle 197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>
                  <a:latin typeface="Arial" charset="0"/>
                </a:endParaRPr>
              </a:p>
            </p:txBody>
          </p:sp>
        </p:grpSp>
        <p:sp>
          <p:nvSpPr>
            <p:cNvPr id="18" name="Freeform 198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2"/>
                <a:gd name="T40" fmla="*/ 0 h 1299"/>
                <a:gd name="T41" fmla="*/ 1302 w 1302"/>
                <a:gd name="T42" fmla="*/ 1299 h 12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Arial" charset="0"/>
              </a:endParaRPr>
            </a:p>
          </p:txBody>
        </p:sp>
      </p:grpSp>
      <p:grpSp>
        <p:nvGrpSpPr>
          <p:cNvPr id="21" name="Group 199"/>
          <p:cNvGrpSpPr>
            <a:grpSpLocks noChangeAspect="1"/>
          </p:cNvGrpSpPr>
          <p:nvPr/>
        </p:nvGrpSpPr>
        <p:grpSpPr bwMode="auto">
          <a:xfrm>
            <a:off x="357157" y="5214950"/>
            <a:ext cx="285753" cy="285752"/>
            <a:chOff x="552" y="2523"/>
            <a:chExt cx="1728" cy="1728"/>
          </a:xfrm>
        </p:grpSpPr>
        <p:sp>
          <p:nvSpPr>
            <p:cNvPr id="22" name="Oval 200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Arial" charset="0"/>
              </a:endParaRPr>
            </a:p>
          </p:txBody>
        </p:sp>
        <p:sp>
          <p:nvSpPr>
            <p:cNvPr id="23" name="Rectangle 201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Arial" charset="0"/>
              </a:endParaRPr>
            </a:p>
          </p:txBody>
        </p:sp>
      </p:grpSp>
      <p:sp>
        <p:nvSpPr>
          <p:cNvPr id="24" name="Rectangle 202"/>
          <p:cNvSpPr>
            <a:spLocks noChangeArrowheads="1"/>
          </p:cNvSpPr>
          <p:nvPr/>
        </p:nvSpPr>
        <p:spPr bwMode="auto">
          <a:xfrm>
            <a:off x="714348" y="4714884"/>
            <a:ext cx="72612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dirty="0">
                <a:latin typeface="Arial" charset="0"/>
              </a:rPr>
              <a:t>самая простая структура</a:t>
            </a:r>
          </a:p>
        </p:txBody>
      </p:sp>
      <p:sp>
        <p:nvSpPr>
          <p:cNvPr id="25" name="Rectangle 203"/>
          <p:cNvSpPr>
            <a:spLocks noChangeArrowheads="1"/>
          </p:cNvSpPr>
          <p:nvPr/>
        </p:nvSpPr>
        <p:spPr bwMode="auto">
          <a:xfrm>
            <a:off x="714348" y="5143512"/>
            <a:ext cx="71850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dirty="0">
                <a:latin typeface="Arial" charset="0"/>
              </a:rPr>
              <a:t>во многих случаях – дублирование данных:</a:t>
            </a:r>
          </a:p>
        </p:txBody>
      </p:sp>
      <p:grpSp>
        <p:nvGrpSpPr>
          <p:cNvPr id="26" name="Group 262"/>
          <p:cNvGrpSpPr>
            <a:grpSpLocks/>
          </p:cNvGrpSpPr>
          <p:nvPr/>
        </p:nvGrpSpPr>
        <p:grpSpPr bwMode="auto">
          <a:xfrm>
            <a:off x="2743200" y="2362200"/>
            <a:ext cx="5240337" cy="773113"/>
            <a:chOff x="1717" y="1502"/>
            <a:chExt cx="3301" cy="487"/>
          </a:xfrm>
        </p:grpSpPr>
        <p:sp>
          <p:nvSpPr>
            <p:cNvPr id="27" name="Line 187"/>
            <p:cNvSpPr>
              <a:spLocks noChangeShapeType="1"/>
            </p:cNvSpPr>
            <p:nvPr/>
          </p:nvSpPr>
          <p:spPr bwMode="auto">
            <a:xfrm flipH="1">
              <a:off x="1717" y="1681"/>
              <a:ext cx="1686" cy="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188"/>
            <p:cNvSpPr>
              <a:spLocks noChangeShapeType="1"/>
            </p:cNvSpPr>
            <p:nvPr/>
          </p:nvSpPr>
          <p:spPr bwMode="auto">
            <a:xfrm>
              <a:off x="3552" y="1698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189"/>
            <p:cNvSpPr>
              <a:spLocks noChangeShapeType="1"/>
            </p:cNvSpPr>
            <p:nvPr/>
          </p:nvSpPr>
          <p:spPr bwMode="auto">
            <a:xfrm flipH="1">
              <a:off x="2310" y="1758"/>
              <a:ext cx="1128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190"/>
            <p:cNvSpPr>
              <a:spLocks noChangeShapeType="1"/>
            </p:cNvSpPr>
            <p:nvPr/>
          </p:nvSpPr>
          <p:spPr bwMode="auto">
            <a:xfrm>
              <a:off x="3694" y="1722"/>
              <a:ext cx="1324" cy="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AutoShape 185"/>
            <p:cNvSpPr>
              <a:spLocks noChangeArrowheads="1"/>
            </p:cNvSpPr>
            <p:nvPr/>
          </p:nvSpPr>
          <p:spPr bwMode="auto">
            <a:xfrm>
              <a:off x="2839" y="1502"/>
              <a:ext cx="1223" cy="28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00FF"/>
                  </a:solidFill>
                  <a:latin typeface="Arial" charset="0"/>
                  <a:cs typeface="+mn-cs"/>
                </a:rPr>
                <a:t>поля</a:t>
              </a:r>
            </a:p>
          </p:txBody>
        </p:sp>
      </p:grpSp>
      <p:graphicFrame>
        <p:nvGraphicFramePr>
          <p:cNvPr id="32" name="Group 264"/>
          <p:cNvGraphicFramePr>
            <a:graphicFrameLocks noGrp="1"/>
          </p:cNvGraphicFramePr>
          <p:nvPr/>
        </p:nvGraphicFramePr>
        <p:xfrm>
          <a:off x="2214546" y="5568652"/>
          <a:ext cx="6604000" cy="717868"/>
        </p:xfrm>
        <a:graphic>
          <a:graphicData uri="http://schemas.openxmlformats.org/drawingml/2006/table">
            <a:tbl>
              <a:tblPr/>
              <a:tblGrid>
                <a:gridCol w="152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А.С. Пушкин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Сказка о царе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Салтане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 стр.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А.С. Пушкин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Сказка о золотом петушке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 стр.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/>
          <a:srcRect l="-1376" r="20873" b="32300"/>
          <a:stretch>
            <a:fillRect/>
          </a:stretch>
        </p:blipFill>
        <p:spPr bwMode="auto">
          <a:xfrm>
            <a:off x="0" y="1428736"/>
            <a:ext cx="8786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214282" y="5643578"/>
            <a:ext cx="8786874" cy="785818"/>
          </a:xfrm>
          <a:prstGeom prst="foldedCorner">
            <a:avLst>
              <a:gd name="adj" fmla="val 25782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59401" name="AutoShape 9"/>
          <p:cNvSpPr>
            <a:spLocks/>
          </p:cNvSpPr>
          <p:nvPr/>
        </p:nvSpPr>
        <p:spPr bwMode="auto">
          <a:xfrm>
            <a:off x="4357686" y="500042"/>
            <a:ext cx="1447800" cy="428628"/>
          </a:xfrm>
          <a:prstGeom prst="borderCallout1">
            <a:avLst>
              <a:gd name="adj1" fmla="val 23079"/>
              <a:gd name="adj2" fmla="val -5264"/>
              <a:gd name="adj3" fmla="val 618641"/>
              <a:gd name="adj4" fmla="val -79263"/>
            </a:avLst>
          </a:prstGeom>
          <a:blipFill>
            <a:blip r:embed="rId5"/>
            <a:tile tx="0" ty="0" sx="100000" sy="100000" flip="none" algn="tl"/>
          </a:blip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  <a:headEnd type="diamond" w="med" len="med"/>
            <a:tailEnd type="diamond" w="med" len="med"/>
          </a:ln>
        </p:spPr>
        <p:txBody>
          <a:bodyPr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поле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>
            <a:off x="6786578" y="571480"/>
            <a:ext cx="1571636" cy="428628"/>
          </a:xfrm>
          <a:prstGeom prst="borderCallout1">
            <a:avLst>
              <a:gd name="adj1" fmla="val 23079"/>
              <a:gd name="adj2" fmla="val -3847"/>
              <a:gd name="adj3" fmla="val 762076"/>
              <a:gd name="adj4" fmla="val -119107"/>
            </a:avLst>
          </a:prstGeom>
          <a:blipFill>
            <a:blip r:embed="rId5"/>
            <a:tile tx="0" ty="0" sx="100000" sy="100000" flip="none" algn="tl"/>
          </a:blipFill>
          <a:ln w="12700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  <a:headEnd type="diamond" w="med" len="med"/>
            <a:tailEnd type="diamond" w="med" len="med"/>
          </a:ln>
        </p:spPr>
        <p:txBody>
          <a:bodyPr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запись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5658825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</a:rPr>
              <a:t>Главный ключ</a:t>
            </a:r>
            <a:r>
              <a:rPr lang="ru-RU" sz="2000" b="1" dirty="0" smtClean="0">
                <a:latin typeface="Times New Roman" pitchFamily="18" charset="0"/>
              </a:rPr>
              <a:t> – это поле или совокупность полей, которое однозначно определяет запись в таблице</a:t>
            </a:r>
          </a:p>
          <a:p>
            <a:endParaRPr lang="ru-RU" dirty="0"/>
          </a:p>
        </p:txBody>
      </p:sp>
      <p:sp>
        <p:nvSpPr>
          <p:cNvPr id="59399" name="AutoShape 7"/>
          <p:cNvSpPr>
            <a:spLocks/>
          </p:cNvSpPr>
          <p:nvPr/>
        </p:nvSpPr>
        <p:spPr bwMode="auto">
          <a:xfrm>
            <a:off x="1000100" y="428604"/>
            <a:ext cx="2214578" cy="500066"/>
          </a:xfrm>
          <a:prstGeom prst="borderCallout1">
            <a:avLst>
              <a:gd name="adj1" fmla="val 65938"/>
              <a:gd name="adj2" fmla="val -795"/>
              <a:gd name="adj3" fmla="val 631233"/>
              <a:gd name="adj4" fmla="val -9153"/>
            </a:avLst>
          </a:prstGeom>
          <a:blipFill>
            <a:blip r:embed="rId5"/>
            <a:tile tx="0" ty="0" sx="100000" sy="100000" flip="none" algn="tl"/>
          </a:blip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  <a:headEnd type="diamond" w="med" len="med"/>
            <a:tailEnd type="diamond" w="med" len="med"/>
          </a:ln>
        </p:spPr>
        <p:txBody>
          <a:bodyPr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Имя таблицы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Ключевое поле (ключ таблицы</a:t>
            </a:r>
            <a:r>
              <a:rPr lang="ru-RU" sz="2800" b="1" dirty="0">
                <a:solidFill>
                  <a:srgbClr val="0000CC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8463" y="895350"/>
            <a:ext cx="8308975" cy="17160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263525" indent="-263525">
              <a:spcBef>
                <a:spcPct val="20000"/>
              </a:spcBef>
            </a:pPr>
            <a:r>
              <a:rPr lang="ru-RU" sz="2400" b="1" dirty="0">
                <a:solidFill>
                  <a:srgbClr val="0000FF"/>
                </a:solidFill>
                <a:latin typeface="Cambria" pitchFamily="18" charset="0"/>
              </a:rPr>
              <a:t>Ключевое поле (клю</a:t>
            </a:r>
            <a:r>
              <a:rPr lang="ru-RU" sz="2400" b="1" dirty="0">
                <a:solidFill>
                  <a:srgbClr val="0000CC"/>
                </a:solidFill>
                <a:latin typeface="Cambria" pitchFamily="18" charset="0"/>
              </a:rPr>
              <a:t>ч)</a:t>
            </a:r>
            <a:r>
              <a:rPr lang="ru-RU" sz="24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ru-RU" sz="2400" dirty="0">
                <a:latin typeface="Cambria" pitchFamily="18" charset="0"/>
              </a:rPr>
              <a:t>– это поле (или комбинация полей), которое однозначно определяет запись.</a:t>
            </a:r>
            <a:endParaRPr lang="en-US" sz="2400" dirty="0">
              <a:latin typeface="Cambria" pitchFamily="18" charset="0"/>
            </a:endParaRPr>
          </a:p>
          <a:p>
            <a:pPr marL="263525" indent="-263525">
              <a:spcBef>
                <a:spcPct val="20000"/>
              </a:spcBef>
            </a:pPr>
            <a:r>
              <a:rPr lang="en-US" sz="2400" dirty="0">
                <a:latin typeface="Cambria" pitchFamily="18" charset="0"/>
              </a:rPr>
              <a:t>   </a:t>
            </a:r>
            <a:r>
              <a:rPr lang="ru-RU" sz="2400" dirty="0">
                <a:latin typeface="Cambria" pitchFamily="18" charset="0"/>
              </a:rPr>
              <a:t>В таблице не может быть двух записей с одинаковым значением ключа.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8662" y="2714620"/>
            <a:ext cx="7572428" cy="3397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0000FF"/>
                </a:solidFill>
                <a:latin typeface="Bookman Old Style" pitchFamily="18" charset="0"/>
              </a:rPr>
              <a:t>Могут ли эти данные быть ключом?</a:t>
            </a:r>
            <a:endParaRPr lang="en-US" sz="2400" i="1" dirty="0">
              <a:solidFill>
                <a:srgbClr val="0000FF"/>
              </a:solidFill>
              <a:latin typeface="Bookman Old Style" pitchFamily="18" charset="0"/>
            </a:endParaRP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фамилия</a:t>
            </a:r>
            <a:endParaRPr lang="ru-RU" sz="2000" i="1" dirty="0">
              <a:latin typeface="Bookman Old Style" pitchFamily="18" charset="0"/>
            </a:endParaRP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имя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номер паспорта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номер дома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регистрационный номер автомобиля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город проживания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дата выполнения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работы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порядковый номер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</a:pPr>
            <a:endParaRPr lang="ru-RU" sz="2000" dirty="0">
              <a:latin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28596" y="2786058"/>
            <a:ext cx="385762" cy="385763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med" len="lg"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?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3929066"/>
            <a:ext cx="8929718" cy="2590800"/>
          </a:xfrm>
        </p:spPr>
        <p:txBody>
          <a:bodyPr>
            <a:normAutofit/>
          </a:bodyPr>
          <a:lstStyle/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00CC"/>
                </a:solidFill>
                <a:latin typeface="Bookman Old Style" pitchFamily="18" charset="0"/>
              </a:rPr>
              <a:t>База данных </a:t>
            </a:r>
            <a:r>
              <a:rPr lang="ru-RU" sz="2200" b="1" dirty="0" smtClean="0">
                <a:latin typeface="Bookman Old Style" pitchFamily="18" charset="0"/>
              </a:rPr>
              <a:t>– структурная  информационная  модель</a:t>
            </a:r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00CC"/>
                </a:solidFill>
                <a:latin typeface="Bookman Old Style" pitchFamily="18" charset="0"/>
              </a:rPr>
              <a:t>БД </a:t>
            </a:r>
            <a:r>
              <a:rPr lang="ru-RU" sz="2200" b="1" dirty="0" smtClean="0">
                <a:latin typeface="Bookman Old Style" pitchFamily="18" charset="0"/>
              </a:rPr>
              <a:t> служат  для  хранения  и поиска  большого  объёма  информации.</a:t>
            </a:r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00CC"/>
                </a:solidFill>
                <a:latin typeface="Bookman Old Style" pitchFamily="18" charset="0"/>
              </a:rPr>
              <a:t>Примеры  БД: </a:t>
            </a:r>
            <a:r>
              <a:rPr lang="ru-RU" sz="2200" b="1" dirty="0" smtClean="0">
                <a:latin typeface="Bookman Old Style" pitchFamily="18" charset="0"/>
              </a:rPr>
              <a:t>записная книжка, словари, справочники, энциклопедии.</a:t>
            </a: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142844" y="1428736"/>
            <a:ext cx="9001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База данных (БД) – совокупность </a:t>
            </a:r>
            <a:r>
              <a:rPr lang="ru-RU" sz="2400" b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специальным </a:t>
            </a:r>
            <a:r>
              <a:rPr lang="ru-RU" sz="2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образом </a:t>
            </a:r>
            <a:r>
              <a:rPr lang="ru-RU" sz="2400" b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организованных данных, хранимых в памяти вычислительной системы и отражающих состояние и взаимодействие объектов в определённой предметной области</a:t>
            </a:r>
            <a:endParaRPr lang="ru-RU" sz="24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"/>
          <p:cNvPicPr>
            <a:picLocks noChangeAspect="1" noChangeArrowheads="1"/>
          </p:cNvPicPr>
          <p:nvPr/>
        </p:nvPicPr>
        <p:blipFill>
          <a:blip r:embed="rId2" cstate="print"/>
          <a:srcRect r="53972"/>
          <a:stretch>
            <a:fillRect/>
          </a:stretch>
        </p:blipFill>
        <p:spPr bwMode="auto">
          <a:xfrm>
            <a:off x="0" y="836613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"/>
          <p:cNvPicPr>
            <a:picLocks noChangeAspect="1" noChangeArrowheads="1"/>
          </p:cNvPicPr>
          <p:nvPr/>
        </p:nvPicPr>
        <p:blipFill>
          <a:blip r:embed="rId2" cstate="print"/>
          <a:srcRect l="46213" b="2409"/>
          <a:stretch>
            <a:fillRect/>
          </a:stretch>
        </p:blipFill>
        <p:spPr bwMode="auto">
          <a:xfrm>
            <a:off x="0" y="836613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85926"/>
            <a:ext cx="8786842" cy="4381500"/>
          </a:xfrm>
        </p:spPr>
        <p:txBody>
          <a:bodyPr>
            <a:normAutofit/>
          </a:bodyPr>
          <a:lstStyle/>
          <a:p>
            <a:pPr marL="625475" indent="-260350"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Структура  БД  изменяется  при  добавлении  или  удалении  полей.</a:t>
            </a:r>
          </a:p>
          <a:p>
            <a:pPr marL="625475" indent="-260350" eaLnBrk="1" hangingPunct="1">
              <a:buClr>
                <a:srgbClr val="000000"/>
              </a:buClr>
              <a:buNone/>
            </a:pPr>
            <a:endParaRPr lang="ru-RU" sz="2800" b="1" dirty="0" smtClean="0">
              <a:latin typeface="Bookman Old Style" pitchFamily="18" charset="0"/>
            </a:endParaRPr>
          </a:p>
          <a:p>
            <a:pPr marL="625475" indent="-260350"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2800" b="1" dirty="0" smtClean="0">
                <a:latin typeface="Bookman Old Style" pitchFamily="18" charset="0"/>
              </a:rPr>
              <a:t>  Для  каждого  поля  определяется  тип  и  формат  данных</a:t>
            </a:r>
            <a:r>
              <a:rPr lang="ru-RU" sz="2800" b="1" dirty="0" smtClean="0">
                <a:solidFill>
                  <a:srgbClr val="0000CC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1124744"/>
            <a:ext cx="9144000" cy="373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77" name="Rectangle 117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76962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Bookman Old Style" pitchFamily="18" charset="0"/>
              </a:rPr>
              <a:t>Основные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0000CC"/>
                </a:solidFill>
                <a:latin typeface="Bookman Old Style" pitchFamily="18" charset="0"/>
              </a:rPr>
              <a:t>ипы данных:</a:t>
            </a:r>
            <a:endParaRPr lang="ru-RU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66702" name="Group 142"/>
          <p:cNvGraphicFramePr>
            <a:graphicFrameLocks noGrp="1"/>
          </p:cNvGraphicFramePr>
          <p:nvPr>
            <p:ph type="tbl" idx="1"/>
          </p:nvPr>
        </p:nvGraphicFramePr>
        <p:xfrm>
          <a:off x="214282" y="1500174"/>
          <a:ext cx="8624918" cy="47222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3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текстовый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одна  строка  текста   (до 255 символов)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4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 MEMO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предназначено для ввода текстовой информации, по объему превышающей 255 символов (может содержать до 65 535 символов), 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отличается от типа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Текстовый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тем, что в таблице хранятся не сами данные, а ссылки на блоки данных, хранящиеся отдельно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числовой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любого типа (можно использовать в вычислениях)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5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денежный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поле, выраженное в денежных единицах (рубли, доллары…)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дата/время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поле, содержащее дату или время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2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счётчик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поле, которое вводится  автоматически с вводом каждой записи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4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логический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содержит одно из значений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(истина) или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(ложно)  и применяется в логических операциях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77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 объекта OLE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содержит рисунки, звуковые файлы, таблицы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Excel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документ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Word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и т. д.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57400"/>
            <a:ext cx="8013576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en-US" b="1" dirty="0" smtClean="0"/>
              <a:t>. </a:t>
            </a:r>
            <a:r>
              <a:rPr lang="ru-RU" b="1" dirty="0" smtClean="0"/>
              <a:t>База данных - это</a:t>
            </a:r>
            <a:r>
              <a:rPr lang="ru-RU" dirty="0" smtClean="0"/>
              <a:t>:</a:t>
            </a:r>
          </a:p>
          <a:p>
            <a:pPr marL="869950" lvl="0" indent="-514350" defTabSz="355600">
              <a:buFont typeface="+mj-lt"/>
              <a:buAutoNum type="arabicPeriod"/>
            </a:pPr>
            <a:r>
              <a:rPr lang="ru-RU" dirty="0" smtClean="0"/>
              <a:t>совокупность данных, организованных по определенным правилам; </a:t>
            </a:r>
          </a:p>
          <a:p>
            <a:pPr marL="869950" lvl="0" indent="-514350" defTabSz="355600">
              <a:buFont typeface="+mj-lt"/>
              <a:buAutoNum type="arabicPeriod"/>
            </a:pPr>
            <a:r>
              <a:rPr lang="ru-RU" dirty="0" smtClean="0"/>
              <a:t>совокупность программ для хранения и обработки больших массивов информации; </a:t>
            </a:r>
          </a:p>
          <a:p>
            <a:pPr marL="869950" lvl="0" indent="-514350" defTabSz="355600">
              <a:buFont typeface="+mj-lt"/>
              <a:buAutoNum type="arabicPeriod"/>
            </a:pPr>
            <a:r>
              <a:rPr lang="ru-RU" dirty="0" smtClean="0"/>
              <a:t>интерфейс, поддерживающий наполнение и манипулирование данными; </a:t>
            </a:r>
          </a:p>
          <a:p>
            <a:pPr marL="869950" lvl="0" indent="-514350" defTabSz="355600">
              <a:buFont typeface="+mj-lt"/>
              <a:buAutoNum type="arabicPeriod"/>
            </a:pPr>
            <a:r>
              <a:rPr lang="ru-RU" dirty="0" smtClean="0"/>
              <a:t>определенная совокупность информации.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Что из перечисленного не является объектом БД</a:t>
            </a:r>
            <a:r>
              <a:rPr lang="ru-RU" dirty="0" smtClean="0"/>
              <a:t>: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модули;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таблицы;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макросы;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ключи;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формы;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отчеты;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запросы? </a:t>
            </a:r>
          </a:p>
          <a:p>
            <a:endParaRPr lang="ru-RU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244408" y="260648"/>
            <a:ext cx="504056" cy="576064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med" len="lg"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?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759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Bookman Old Style" pitchFamily="18" charset="0"/>
              </a:rPr>
              <a:t>Ответьте на вопросы:</a:t>
            </a:r>
            <a:endParaRPr lang="ru-RU" sz="2800" b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929066"/>
          <a:ext cx="8147248" cy="24384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рождения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Петров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Руслан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Вячеславович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Катаев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Иванович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Беляев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Петрович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Антон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Павлович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80" name="Rectangle 1"/>
          <p:cNvSpPr>
            <a:spLocks noChangeArrowheads="1"/>
          </p:cNvSpPr>
          <p:nvPr/>
        </p:nvSpPr>
        <p:spPr bwMode="auto">
          <a:xfrm>
            <a:off x="1" y="0"/>
            <a:ext cx="91439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8600" eaLnBrk="0" hangingPunct="0"/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Записью в реляционных базах данных называют:</a:t>
            </a:r>
            <a:endParaRPr lang="ru-RU" sz="2000" b="1" dirty="0">
              <a:latin typeface="Bookman Old Style" pitchFamily="18" charset="0"/>
            </a:endParaRPr>
          </a:p>
          <a:p>
            <a:pPr indent="228600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	а)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ячейку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б)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столбец таблицы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в)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имя поля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г)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строку таблицы</a:t>
            </a:r>
            <a:endParaRPr lang="en-US" sz="2000" dirty="0"/>
          </a:p>
          <a:p>
            <a:pPr indent="228600" eaLnBrk="0" hangingPunct="0"/>
            <a:r>
              <a:rPr lang="ru-RU" sz="2400" dirty="0" smtClean="0">
                <a:cs typeface="Times New Roman" pitchFamily="18" charset="0"/>
              </a:rPr>
              <a:t>4</a:t>
            </a:r>
            <a:r>
              <a:rPr lang="en-US" sz="2000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Поле, значение которого не повторяется в различных записях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, 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называется</a:t>
            </a:r>
            <a:endParaRPr lang="ru-RU" sz="2000" b="1" dirty="0">
              <a:latin typeface="Bookman Old Style" pitchFamily="18" charset="0"/>
            </a:endParaRPr>
          </a:p>
          <a:p>
            <a:pPr indent="228600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а)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составным ключом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б)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типом поля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в)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главным ключом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г)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именем поля</a:t>
            </a:r>
            <a:endParaRPr lang="ru-RU" sz="2000" dirty="0"/>
          </a:p>
          <a:p>
            <a:pPr indent="228600" eaLnBrk="0" hangingPunct="0"/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Имеется база данных:</a:t>
            </a:r>
            <a:endParaRPr lang="ru-RU" sz="2000" b="1" dirty="0">
              <a:latin typeface="Bookman Old Style" pitchFamily="18" charset="0"/>
            </a:endParaRPr>
          </a:p>
          <a:p>
            <a:pPr indent="228600" eaLnBrk="0" hangingPunct="0"/>
            <a:r>
              <a:rPr lang="en-US" sz="2000" dirty="0"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Bookman Old Style" pitchFamily="18" charset="0"/>
                <a:cs typeface="Times New Roman" pitchFamily="18" charset="0"/>
              </a:rPr>
              <a:t>I.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Количество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полей в ней ровно:</a:t>
            </a:r>
            <a:endParaRPr lang="ru-RU" sz="2000" dirty="0">
              <a:latin typeface="Bookman Old Style" pitchFamily="18" charset="0"/>
            </a:endParaRPr>
          </a:p>
          <a:p>
            <a:pPr indent="228600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  	а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) 2	б) 4	в) 6	г)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7</a:t>
            </a:r>
            <a:endParaRPr lang="ru-RU" sz="2400" dirty="0"/>
          </a:p>
          <a:p>
            <a:pPr indent="228600" eaLnBrk="0" hangingPunct="0"/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II.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Количество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числовых полей в представленной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БД    </a:t>
            </a:r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 равно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Bookman Old Style" pitchFamily="18" charset="0"/>
            </a:endParaRPr>
          </a:p>
          <a:p>
            <a:pPr indent="228600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а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) </a:t>
            </a:r>
            <a:r>
              <a:rPr lang="ru-RU" sz="2400" smtClean="0">
                <a:latin typeface="Calibri" pitchFamily="34" charset="0"/>
                <a:cs typeface="Times New Roman" pitchFamily="18" charset="0"/>
              </a:rPr>
              <a:t>0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б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) </a:t>
            </a:r>
            <a:r>
              <a:rPr lang="ru-RU" sz="240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в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) </a:t>
            </a:r>
            <a:r>
              <a:rPr lang="ru-RU" sz="2400" smtClean="0">
                <a:latin typeface="Calibri" pitchFamily="34" charset="0"/>
                <a:cs typeface="Times New Roman" pitchFamily="18" charset="0"/>
              </a:rPr>
              <a:t>3       г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) </a:t>
            </a:r>
            <a:r>
              <a:rPr lang="ru-RU" sz="2400" smtClean="0"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1000" dirty="0">
                <a:latin typeface="Calibri" pitchFamily="34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388424" y="260648"/>
            <a:ext cx="398418" cy="453708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med" len="lg"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?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24850" cy="11049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По  способу  хранения БД  делятся на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14282" y="2500306"/>
            <a:ext cx="4244850" cy="19288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</a:rPr>
              <a:t>Централизованная 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БД</a:t>
            </a:r>
          </a:p>
          <a:p>
            <a:pPr algn="ctr"/>
            <a:endParaRPr lang="ru-RU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</a:rPr>
              <a:t>БД  хранится  на  одном  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компьютере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714876" y="2500306"/>
            <a:ext cx="4191000" cy="191929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endParaRPr lang="ru-RU" sz="28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Распределённая  БД</a:t>
            </a:r>
          </a:p>
          <a:p>
            <a:pPr algn="ctr"/>
            <a:endParaRPr lang="ru-RU" sz="28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БД  хранятся на различных</a:t>
            </a:r>
          </a:p>
          <a:p>
            <a:pPr marL="450850" indent="-450850" algn="ctr"/>
            <a:r>
              <a:rPr lang="ru-RU" sz="2400" b="1" dirty="0" smtClean="0">
                <a:latin typeface="Times New Roman" pitchFamily="18" charset="0"/>
              </a:rPr>
              <a:t> компьютерах сети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4572032" y="5357826"/>
            <a:ext cx="4500562" cy="85724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round/>
            <a:headEnd/>
            <a:tailEnd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</a:rPr>
              <a:t>Пример: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информация  в  сети 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Internet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объединённая  паутиной 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WWW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6858016" y="4429132"/>
            <a:ext cx="45719" cy="71438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2428860" y="1571612"/>
            <a:ext cx="1371600" cy="714380"/>
          </a:xfrm>
          <a:prstGeom prst="line">
            <a:avLst/>
          </a:prstGeom>
          <a:noFill/>
          <a:ln w="76200">
            <a:solidFill>
              <a:schemeClr val="accent5">
                <a:lumMod val="7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272102" y="1571612"/>
            <a:ext cx="1371600" cy="642942"/>
          </a:xfrm>
          <a:prstGeom prst="line">
            <a:avLst/>
          </a:prstGeom>
          <a:noFill/>
          <a:ln w="76200">
            <a:solidFill>
              <a:schemeClr val="accent5">
                <a:lumMod val="7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>
                <a:solidFill>
                  <a:srgbClr val="0000CC"/>
                </a:solidFill>
              </a:ln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00CC"/>
                </a:solidFill>
              </a:rPr>
              <a:t>СУБД – система управления базами данных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4" name="Содержимое 2"/>
          <p:cNvSpPr txBox="1">
            <a:spLocks noGrp="1"/>
          </p:cNvSpPr>
          <p:nvPr>
            <p:ph sz="quarter"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/>
            </a:pPr>
            <a:r>
              <a:rPr kumimoji="0" lang="ru-RU" sz="2000" b="1" kern="0" dirty="0">
                <a:latin typeface="+mn-lt"/>
              </a:rPr>
              <a:t>Система управления </a:t>
            </a:r>
            <a:r>
              <a:rPr kumimoji="0" lang="ru-RU" sz="2000" b="1" kern="0" dirty="0" smtClean="0">
                <a:latin typeface="+mn-lt"/>
              </a:rPr>
              <a:t>базами </a:t>
            </a:r>
            <a:r>
              <a:rPr kumimoji="0" lang="ru-RU" sz="2000" b="1" kern="0" dirty="0">
                <a:latin typeface="+mn-lt"/>
              </a:rPr>
              <a:t>данных (СУБД) </a:t>
            </a:r>
            <a:r>
              <a:rPr kumimoji="0" lang="ru-RU" sz="2000" b="1" kern="0" dirty="0" smtClean="0">
                <a:latin typeface="+mn-lt"/>
              </a:rPr>
              <a:t> - </a:t>
            </a:r>
            <a:r>
              <a:rPr kumimoji="0" lang="ru-RU" sz="2000" kern="0" dirty="0" smtClean="0">
                <a:latin typeface="+mn-lt"/>
              </a:rPr>
              <a:t>комплекс </a:t>
            </a:r>
            <a:r>
              <a:rPr kumimoji="0" lang="ru-RU" sz="2000" kern="0" dirty="0">
                <a:latin typeface="+mn-lt"/>
              </a:rPr>
              <a:t>программ, предназначенный для организации работы с компьютерными базами данных.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/>
            </a:pPr>
            <a:endParaRPr kumimoji="0" lang="ru-RU" sz="2400" kern="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928934"/>
            <a:ext cx="63579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eaLnBrk="0" hangingPunct="0">
              <a:spcBef>
                <a:spcPts val="300"/>
              </a:spcBef>
              <a:buFont typeface="Wingdings" pitchFamily="2" charset="2"/>
              <a:buNone/>
            </a:pPr>
            <a:r>
              <a:rPr lang="ru-RU" sz="2000" b="1" dirty="0"/>
              <a:t>Функции</a:t>
            </a:r>
            <a:r>
              <a:rPr lang="ru-RU" sz="2000" dirty="0"/>
              <a:t>:</a:t>
            </a:r>
          </a:p>
          <a:p>
            <a:pPr marL="990600" lvl="1" indent="-360363" eaLnBrk="0" hangingPunct="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ru-RU" sz="2000" dirty="0"/>
              <a:t>поиск информации в БД</a:t>
            </a:r>
          </a:p>
          <a:p>
            <a:pPr marL="990600" lvl="1" indent="-360363" eaLnBrk="0" hangingPunct="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ru-RU" sz="2000" dirty="0"/>
              <a:t>выполнение несложных расчетов</a:t>
            </a:r>
          </a:p>
          <a:p>
            <a:pPr marL="990600" lvl="1" indent="-360363" eaLnBrk="0" hangingPunct="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ru-RU" sz="2000" dirty="0"/>
              <a:t>вывод отчетов на печать</a:t>
            </a:r>
          </a:p>
          <a:p>
            <a:pPr marL="990600" lvl="1" indent="-360363" eaLnBrk="0" hangingPunct="0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ru-RU" sz="2000" dirty="0"/>
              <a:t>редактирование </a:t>
            </a:r>
            <a:r>
              <a:rPr lang="ru-RU" sz="2000" dirty="0" smtClean="0"/>
              <a:t>БД</a:t>
            </a:r>
            <a:endParaRPr lang="en-US" sz="2000" dirty="0" smtClean="0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785786" y="5500702"/>
            <a:ext cx="7643866" cy="457200"/>
          </a:xfrm>
          <a:prstGeom prst="rect">
            <a:avLst/>
          </a:prstGeom>
          <a:solidFill>
            <a:srgbClr val="D1D1FF"/>
          </a:solidFill>
          <a:ln w="25400">
            <a:noFill/>
            <a:miter lim="800000"/>
            <a:headEnd/>
            <a:tailEnd/>
          </a:ln>
          <a:effectLst>
            <a:outerShdw dist="85194" dir="1593903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+mn-cs"/>
              </a:rPr>
              <a:t>    Информационная система = БД + 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+mn-cs"/>
              </a:rPr>
              <a:t>СУБД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532168" cy="7220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rgbClr val="0000CC"/>
                </a:solidFill>
                <a:latin typeface="Bookman Old Style" pitchFamily="18" charset="0"/>
              </a:rPr>
              <a:t>ОСНОВНЫЕ РЕЖИМЫ РАБОТЫ С БД: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1412776"/>
            <a:ext cx="7162800" cy="2324100"/>
          </a:xfrm>
        </p:spPr>
        <p:txBody>
          <a:bodyPr>
            <a:normAutofit/>
          </a:bodyPr>
          <a:lstStyle/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Создание БД;</a:t>
            </a:r>
          </a:p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Редактирование БД;</a:t>
            </a:r>
          </a:p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Поиск информации в БД</a:t>
            </a:r>
          </a:p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Сортировка данных.</a:t>
            </a:r>
          </a:p>
        </p:txBody>
      </p:sp>
      <p:pic>
        <p:nvPicPr>
          <p:cNvPr id="3074" name="Picture 2" descr="C:\Users\Света\Desktop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27740"/>
            <a:ext cx="4363950" cy="2272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Света\Desktop\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071942"/>
            <a:ext cx="5463828" cy="2025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286940" cy="7589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По  характеру  хранимой информации БД делятся на:</a:t>
            </a:r>
          </a:p>
        </p:txBody>
      </p:sp>
      <p:sp>
        <p:nvSpPr>
          <p:cNvPr id="46084" name="AutoShape 4" descr="Почтовая бумага"/>
          <p:cNvSpPr>
            <a:spLocks noChangeArrowheads="1"/>
          </p:cNvSpPr>
          <p:nvPr/>
        </p:nvSpPr>
        <p:spPr bwMode="auto">
          <a:xfrm>
            <a:off x="228600" y="2590800"/>
            <a:ext cx="4038600" cy="40386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B w="13500" h="13500" prst="angle"/>
            <a:extrusionClr>
              <a:srgbClr val="FFFFCC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/>
          <a:p>
            <a:pPr algn="ctr"/>
            <a:endParaRPr lang="ru-RU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5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14282" y="1828800"/>
            <a:ext cx="4143404" cy="38575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ФАКТОГРАФИЧЕСКИЕ</a:t>
            </a:r>
          </a:p>
        </p:txBody>
      </p:sp>
      <p:sp>
        <p:nvSpPr>
          <p:cNvPr id="46086" name="AutoShape 6" descr="Полотно"/>
          <p:cNvSpPr>
            <a:spLocks noChangeArrowheads="1"/>
          </p:cNvSpPr>
          <p:nvPr/>
        </p:nvSpPr>
        <p:spPr bwMode="auto">
          <a:xfrm>
            <a:off x="4648200" y="2514600"/>
            <a:ext cx="4267200" cy="40386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indent="1077913" algn="ctr"/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7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876800" y="1857364"/>
            <a:ext cx="4038600" cy="42862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ДОКУМЕНТАЛЬНЫЕ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 rot="8913772">
            <a:off x="3142366" y="1329051"/>
            <a:ext cx="1123855" cy="19268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n>
                <a:solidFill>
                  <a:schemeClr val="bg1"/>
                </a:solidFill>
                <a:prstDash val="sysDash"/>
              </a:ln>
              <a:solidFill>
                <a:srgbClr val="0000CC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12950056" flipH="1">
            <a:off x="5052017" y="1350485"/>
            <a:ext cx="1123855" cy="19268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n>
                <a:solidFill>
                  <a:schemeClr val="bg1"/>
                </a:solidFill>
                <a:prstDash val="sysDash"/>
              </a:ln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857497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содержатся краткие сведения об описываемых объектах в строго определенном формате.</a:t>
            </a:r>
          </a:p>
          <a:p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286256"/>
            <a:ext cx="39290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Например: 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БД библиотеки</a:t>
            </a:r>
          </a:p>
          <a:p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о каждой книге хранятся библиографические сведения: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название, 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год издания, 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автор,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т. д.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3286124"/>
            <a:ext cx="457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содержатся документы разного типа: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текстового, 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графического,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звукового, 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мультимедийного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73050" indent="177800"/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73050" indent="-177800"/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Например: различные справочники, словари</a:t>
            </a:r>
          </a:p>
          <a:p>
            <a:pPr marL="273050" indent="177800"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642910" y="1714488"/>
            <a:ext cx="3643338" cy="1214446"/>
          </a:xfrm>
          <a:prstGeom prst="downArrowCallout">
            <a:avLst>
              <a:gd name="adj1" fmla="val 8990"/>
              <a:gd name="adj2" fmla="val 7524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00CC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фактографические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5072066" y="1643050"/>
            <a:ext cx="3562352" cy="1285884"/>
          </a:xfrm>
          <a:prstGeom prst="downArrowCallout">
            <a:avLst>
              <a:gd name="adj1" fmla="val 11792"/>
              <a:gd name="adj2" fmla="val 8019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00CC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документальные</a:t>
            </a:r>
          </a:p>
        </p:txBody>
      </p:sp>
      <p:sp>
        <p:nvSpPr>
          <p:cNvPr id="50186" name="AutoShape 10" descr="Розовая тисненая бумага"/>
          <p:cNvSpPr>
            <a:spLocks noChangeArrowheads="1"/>
          </p:cNvSpPr>
          <p:nvPr/>
        </p:nvSpPr>
        <p:spPr bwMode="auto">
          <a:xfrm>
            <a:off x="4714876" y="3143248"/>
            <a:ext cx="4214842" cy="2133600"/>
          </a:xfrm>
          <a:prstGeom prst="flowChartDocumen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0184" name="AutoShape 8" descr="Розовая тисненая бумага"/>
          <p:cNvSpPr>
            <a:spLocks noChangeArrowheads="1"/>
          </p:cNvSpPr>
          <p:nvPr/>
        </p:nvSpPr>
        <p:spPr bwMode="auto">
          <a:xfrm>
            <a:off x="285720" y="3071810"/>
            <a:ext cx="4143404" cy="2133600"/>
          </a:xfrm>
          <a:prstGeom prst="flowChartDocumen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324850" cy="8001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FF00"/>
                </a:solidFill>
              </a:rPr>
              <a:t>      </a:t>
            </a:r>
            <a:r>
              <a:rPr lang="ru-RU" sz="2400" b="1" dirty="0" smtClean="0">
                <a:solidFill>
                  <a:srgbClr val="0000CC"/>
                </a:solidFill>
              </a:rPr>
              <a:t>ПРИМЕРЫ  БАЗ  ДАННЫХ: 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14282" y="2928934"/>
            <a:ext cx="4714908" cy="220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177800" indent="-177800" eaLnBrk="1" hangingPunct="1">
              <a:lnSpc>
                <a:spcPct val="160000"/>
              </a:lnSpc>
              <a:buBlip>
                <a:blip r:embed="rId4"/>
              </a:buBlip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БД книжного фонда библиотеки;</a:t>
            </a:r>
          </a:p>
          <a:p>
            <a:pPr marL="95250" indent="-95250" eaLnBrk="1" hangingPunct="1">
              <a:lnSpc>
                <a:spcPct val="160000"/>
              </a:lnSpc>
              <a:buBlip>
                <a:blip r:embed="rId4"/>
              </a:buBlip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БД кадрового состава учреждения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14876" y="3143248"/>
            <a:ext cx="4429124" cy="2214578"/>
          </a:xfrm>
          <a:prstGeom prst="flowChartDocumen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buBlip>
                <a:blip r:embed="rId4"/>
              </a:buBlip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БД законодательных актов в области уголовного права;</a:t>
            </a:r>
          </a:p>
          <a:p>
            <a:pPr marL="177800" indent="-177800"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</a:rPr>
              <a:t>БД современной рок-музыки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5434628"/>
            <a:ext cx="8786874" cy="102155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Сама база  данных  включает  в  себя  только  информацию </a:t>
            </a:r>
          </a:p>
          <a:p>
            <a:pPr algn="ctr"/>
            <a:r>
              <a:rPr lang="ru-RU" i="1" dirty="0" smtClean="0">
                <a:latin typeface="Bookman Old Style" pitchFamily="18" charset="0"/>
              </a:rPr>
              <a:t>(БД – «информационный склад»)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0"/>
            <a:ext cx="9144000" cy="78579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</a:rPr>
              <a:t>По структуре организации базы данных делятся на: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214282" y="1500174"/>
            <a:ext cx="2928958" cy="1000132"/>
          </a:xfrm>
          <a:prstGeom prst="downArrowCallout">
            <a:avLst>
              <a:gd name="adj1" fmla="val 11426"/>
              <a:gd name="adj2" fmla="val 15929"/>
              <a:gd name="adj3" fmla="val 25000"/>
              <a:gd name="adj4" fmla="val 71663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atin typeface="Times New Roman" pitchFamily="18" charset="0"/>
              </a:rPr>
              <a:t>РЕЛЯЦИОННЫЕ</a:t>
            </a:r>
          </a:p>
        </p:txBody>
      </p:sp>
      <p:sp>
        <p:nvSpPr>
          <p:cNvPr id="55302" name="Oval 6" descr="Полотно"/>
          <p:cNvSpPr>
            <a:spLocks noChangeArrowheads="1"/>
          </p:cNvSpPr>
          <p:nvPr/>
        </p:nvSpPr>
        <p:spPr bwMode="auto">
          <a:xfrm>
            <a:off x="3357554" y="1500174"/>
            <a:ext cx="2857520" cy="1071570"/>
          </a:xfrm>
          <a:prstGeom prst="downArrowCallout">
            <a:avLst>
              <a:gd name="adj1" fmla="val 2745"/>
              <a:gd name="adj2" fmla="val 16956"/>
              <a:gd name="adj3" fmla="val 25000"/>
              <a:gd name="adj4" fmla="val 7007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ИЕРАРХИЧЕСКИЕ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3" name="Oval 7" descr="Полотно"/>
          <p:cNvSpPr>
            <a:spLocks noChangeArrowheads="1"/>
          </p:cNvSpPr>
          <p:nvPr/>
        </p:nvSpPr>
        <p:spPr bwMode="auto">
          <a:xfrm>
            <a:off x="6286512" y="1500174"/>
            <a:ext cx="2571768" cy="1000132"/>
          </a:xfrm>
          <a:prstGeom prst="downArrowCallout">
            <a:avLst>
              <a:gd name="adj1" fmla="val 6567"/>
              <a:gd name="adj2" fmla="val 14333"/>
              <a:gd name="adj3" fmla="val 25000"/>
              <a:gd name="adj4" fmla="val 695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СЕТЕВЫЕ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2209800" y="914400"/>
            <a:ext cx="1447800" cy="30480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5181600" y="914400"/>
            <a:ext cx="1295400" cy="30480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8" name="Rectangle 12" descr="Папирус"/>
          <p:cNvSpPr>
            <a:spLocks noChangeArrowheads="1"/>
          </p:cNvSpPr>
          <p:nvPr/>
        </p:nvSpPr>
        <p:spPr bwMode="auto">
          <a:xfrm>
            <a:off x="198282" y="2544870"/>
            <a:ext cx="2714644" cy="341642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9" name="Rectangle 13" descr="Упаковочная бумага"/>
          <p:cNvSpPr>
            <a:spLocks noChangeArrowheads="1"/>
          </p:cNvSpPr>
          <p:nvPr/>
        </p:nvSpPr>
        <p:spPr bwMode="auto">
          <a:xfrm>
            <a:off x="3214678" y="2571744"/>
            <a:ext cx="2857520" cy="3429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10" name="Rectangle 14" descr="Белый мрамор"/>
          <p:cNvSpPr>
            <a:spLocks noChangeArrowheads="1"/>
          </p:cNvSpPr>
          <p:nvPr/>
        </p:nvSpPr>
        <p:spPr bwMode="auto">
          <a:xfrm>
            <a:off x="6286512" y="2571744"/>
            <a:ext cx="2643206" cy="342902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720" y="2616308"/>
            <a:ext cx="28020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</a:rPr>
              <a:t>БД, содержащие информацию, организованную в виде прямоугольных таблиц.</a:t>
            </a:r>
          </a:p>
          <a:p>
            <a:pPr algn="just"/>
            <a:endParaRPr lang="ru-RU" b="1" dirty="0" smtClean="0">
              <a:latin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</a:rPr>
              <a:t>От английского слова</a:t>
            </a:r>
          </a:p>
          <a:p>
            <a:pPr algn="ctr"/>
            <a:r>
              <a:rPr lang="en-US" i="1" dirty="0" smtClean="0">
                <a:latin typeface="Times New Roman" pitchFamily="18" charset="0"/>
              </a:rPr>
              <a:t>relation – </a:t>
            </a:r>
            <a:r>
              <a:rPr lang="ru-RU" i="1" dirty="0" smtClean="0">
                <a:latin typeface="Times New Roman" pitchFamily="18" charset="0"/>
              </a:rPr>
              <a:t>отношение</a:t>
            </a:r>
          </a:p>
          <a:p>
            <a:pPr algn="just"/>
            <a:endParaRPr lang="ru-RU" b="1" dirty="0" smtClean="0">
              <a:latin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14678" y="2571744"/>
            <a:ext cx="2928958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БД, в которых информация упорядочена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следующим образом: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один элемент записи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считается главным,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остальные –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</a:rPr>
              <a:t>подчинённы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ми. </a:t>
            </a: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Иерархическую БД </a:t>
            </a: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образует файловая </a:t>
            </a: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система на диске,</a:t>
            </a: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родовое генеалогическое</a:t>
            </a: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дерево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2643182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БД, в которых к вертикальным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иерархическим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связям добавляются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горизонтальные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связи.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71E8F5">
                  <a:gamma/>
                  <a:shade val="64314"/>
                  <a:invGamma/>
                  <a:alpha val="12000"/>
                </a:srgbClr>
              </a:gs>
              <a:gs pos="100000">
                <a:srgbClr val="71E8F5">
                  <a:alpha val="37000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6477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Arial" charset="0"/>
              </a:rPr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763000" cy="586740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000" b="1" dirty="0">
                <a:solidFill>
                  <a:srgbClr val="0000CC"/>
                </a:solidFill>
                <a:latin typeface="Bookman Old Style" pitchFamily="18" charset="0"/>
              </a:rPr>
              <a:t>Иерархическая БД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4175" y="825500"/>
            <a:ext cx="8442325" cy="8318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358775" indent="-358775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Иерархическая БД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это набор данных в виде многоуровневой структуры (дерева).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3700" y="1709738"/>
            <a:ext cx="8442325" cy="4556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358775" indent="-358775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 школы</a:t>
            </a: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: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1406" y="2238375"/>
            <a:ext cx="2844048" cy="40011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Школа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(уровень 1)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1406" y="3141663"/>
            <a:ext cx="3464410" cy="40011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Параллель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(уровень 2)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-32" y="4149725"/>
            <a:ext cx="2701381" cy="40011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Класс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(уровень 3)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714744" y="4191000"/>
            <a:ext cx="685800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9А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786182" y="3143248"/>
            <a:ext cx="1576388" cy="347662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latin typeface="Arial" charset="0"/>
              </a:rPr>
              <a:t>9 класс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7358082" y="3214686"/>
            <a:ext cx="1576388" cy="347663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>
                <a:latin typeface="Arial" charset="0"/>
              </a:rPr>
              <a:t>11 класс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508625" y="2276475"/>
            <a:ext cx="1503362" cy="347663"/>
          </a:xfrm>
          <a:prstGeom prst="rect">
            <a:avLst/>
          </a:prstGeom>
          <a:solidFill>
            <a:srgbClr val="0000CC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Школа </a:t>
            </a:r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9</a:t>
            </a:r>
            <a:endParaRPr lang="ru-RU" sz="2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4929189" y="2636838"/>
            <a:ext cx="692149" cy="434972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6370639" y="2636838"/>
            <a:ext cx="1587" cy="547687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6356363" y="3643314"/>
            <a:ext cx="142876" cy="500066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6802439" y="2636838"/>
            <a:ext cx="863600" cy="576262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 flipH="1">
            <a:off x="4070347" y="3429000"/>
            <a:ext cx="504826" cy="620712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4856165" y="3500438"/>
            <a:ext cx="642942" cy="571504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5580063" y="3213100"/>
            <a:ext cx="1576387" cy="347663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>
                <a:latin typeface="Arial" charset="0"/>
              </a:rPr>
              <a:t>10 класс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227763" y="4652963"/>
            <a:ext cx="2479675" cy="1958975"/>
            <a:chOff x="236" y="2425"/>
            <a:chExt cx="1562" cy="1234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693" y="2425"/>
              <a:ext cx="62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корень</a:t>
              </a:r>
            </a:p>
          </p:txBody>
        </p:sp>
        <p:pic>
          <p:nvPicPr>
            <p:cNvPr id="29" name="Picture 4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" y="2667"/>
              <a:ext cx="1562" cy="9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</p:pic>
      </p:grp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4500562" y="4191000"/>
            <a:ext cx="609600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9Б</a:t>
            </a:r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 flipH="1">
            <a:off x="7999437" y="3714752"/>
            <a:ext cx="300062" cy="476248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8356627" y="3643314"/>
            <a:ext cx="307975" cy="53340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6000760" y="4191000"/>
            <a:ext cx="620711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10А</a:t>
            </a:r>
            <a:endParaRPr lang="ru-RU" sz="2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7523189" y="4191000"/>
            <a:ext cx="763587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>
                <a:solidFill>
                  <a:schemeClr val="bg1"/>
                </a:solidFill>
                <a:latin typeface="Arial" charset="0"/>
              </a:rPr>
              <a:t>11А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8380412" y="4191000"/>
            <a:ext cx="763588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11Б</a:t>
            </a:r>
          </a:p>
        </p:txBody>
      </p:sp>
      <p:sp>
        <p:nvSpPr>
          <p:cNvPr id="37" name="Line 48"/>
          <p:cNvSpPr>
            <a:spLocks noChangeShapeType="1"/>
          </p:cNvSpPr>
          <p:nvPr/>
        </p:nvSpPr>
        <p:spPr bwMode="auto">
          <a:xfrm flipH="1">
            <a:off x="2987675" y="2492375"/>
            <a:ext cx="2376488" cy="0"/>
          </a:xfrm>
          <a:prstGeom prst="line">
            <a:avLst/>
          </a:prstGeom>
          <a:noFill/>
          <a:ln w="38100">
            <a:pattFill prst="pct80">
              <a:fgClr>
                <a:schemeClr val="accent2"/>
              </a:fgClr>
              <a:bgClr>
                <a:srgbClr val="FFFFFF"/>
              </a:bgClr>
            </a:pattFill>
            <a:round/>
            <a:headEnd type="diamond" w="med" len="med"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auto">
          <a:xfrm flipH="1" flipV="1">
            <a:off x="2714612" y="3286124"/>
            <a:ext cx="1009650" cy="0"/>
          </a:xfrm>
          <a:prstGeom prst="line">
            <a:avLst/>
          </a:prstGeom>
          <a:noFill/>
          <a:ln w="38100">
            <a:pattFill prst="pct80">
              <a:fgClr>
                <a:schemeClr val="accent2"/>
              </a:fgClr>
              <a:bgClr>
                <a:srgbClr val="FFFFFF"/>
              </a:bgClr>
            </a:pattFill>
            <a:round/>
            <a:headEnd type="diamond" w="med" len="med"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 flipH="1" flipV="1">
            <a:off x="3357554" y="4343396"/>
            <a:ext cx="285752" cy="45719"/>
          </a:xfrm>
          <a:prstGeom prst="line">
            <a:avLst/>
          </a:prstGeom>
          <a:noFill/>
          <a:ln w="38100">
            <a:pattFill prst="pct80">
              <a:fgClr>
                <a:schemeClr val="accent2"/>
              </a:fgClr>
              <a:bgClr>
                <a:srgbClr val="FFFFFF"/>
              </a:bgClr>
            </a:pattFill>
            <a:round/>
            <a:headEnd type="diamond" w="med" len="med"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5214942" y="4191000"/>
            <a:ext cx="609600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9В</a:t>
            </a:r>
            <a:endParaRPr lang="ru-RU" sz="2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4753293" y="3500438"/>
            <a:ext cx="45719" cy="60960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6715140" y="4214818"/>
            <a:ext cx="571504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10Б</a:t>
            </a:r>
            <a:endParaRPr lang="ru-RU" sz="22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16200000" flipH="1">
            <a:off x="6570677" y="3714752"/>
            <a:ext cx="428628" cy="2857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806</TotalTime>
  <Words>1046</Words>
  <Application>Microsoft Office PowerPoint</Application>
  <PresentationFormat>Экран (4:3)</PresentationFormat>
  <Paragraphs>284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Bookman Old Style</vt:lpstr>
      <vt:lpstr>Calibri</vt:lpstr>
      <vt:lpstr>Cambria</vt:lpstr>
      <vt:lpstr>Comic Sans MS</vt:lpstr>
      <vt:lpstr>Courier New</vt:lpstr>
      <vt:lpstr>Georgia</vt:lpstr>
      <vt:lpstr>Times New Roman</vt:lpstr>
      <vt:lpstr>Verdana</vt:lpstr>
      <vt:lpstr>Wingdings</vt:lpstr>
      <vt:lpstr>Wingdings 2</vt:lpstr>
      <vt:lpstr>Официальная</vt:lpstr>
      <vt:lpstr>Презентация PowerPoint</vt:lpstr>
      <vt:lpstr>Презентация PowerPoint</vt:lpstr>
      <vt:lpstr>По  способу  хранения БД  делятся на</vt:lpstr>
      <vt:lpstr>СУБД – система управления базами данных</vt:lpstr>
      <vt:lpstr>ОСНОВНЫЕ РЕЖИМЫ РАБОТЫ С БД:</vt:lpstr>
      <vt:lpstr>По  характеру  хранимой информации БД делятся на:</vt:lpstr>
      <vt:lpstr>      ПРИМЕРЫ  БАЗ  ДАННЫХ: </vt:lpstr>
      <vt:lpstr>      По структуре организации базы данных делятся на: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 ОБЪЕКТЫ  БД:</vt:lpstr>
      <vt:lpstr>    Структура реляционной БД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типы данных: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Пользователь Windows</cp:lastModifiedBy>
  <cp:revision>86</cp:revision>
  <dcterms:created xsi:type="dcterms:W3CDTF">2011-04-17T14:35:44Z</dcterms:created>
  <dcterms:modified xsi:type="dcterms:W3CDTF">2019-03-10T21:51:20Z</dcterms:modified>
</cp:coreProperties>
</file>