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2" r:id="rId4"/>
    <p:sldId id="293" r:id="rId5"/>
    <p:sldId id="258" r:id="rId6"/>
    <p:sldId id="259" r:id="rId7"/>
    <p:sldId id="284" r:id="rId8"/>
    <p:sldId id="290" r:id="rId9"/>
    <p:sldId id="285" r:id="rId10"/>
    <p:sldId id="260" r:id="rId11"/>
    <p:sldId id="287" r:id="rId12"/>
    <p:sldId id="288" r:id="rId13"/>
    <p:sldId id="261" r:id="rId14"/>
    <p:sldId id="289" r:id="rId15"/>
    <p:sldId id="27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BDBFB9"/>
    <a:srgbClr val="8FD1B5"/>
    <a:srgbClr val="99BACC"/>
    <a:srgbClr val="F8FAF4"/>
    <a:srgbClr val="FFDA3F"/>
    <a:srgbClr val="3BEB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 autoAdjust="0"/>
  </p:normalViewPr>
  <p:slideViewPr>
    <p:cSldViewPr>
      <p:cViewPr varScale="1">
        <p:scale>
          <a:sx n="99" d="100"/>
          <a:sy n="99" d="100"/>
        </p:scale>
        <p:origin x="2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3" name="Group 131"/>
          <p:cNvGrpSpPr>
            <a:grpSpLocks/>
          </p:cNvGrpSpPr>
          <p:nvPr/>
        </p:nvGrpSpPr>
        <p:grpSpPr bwMode="auto">
          <a:xfrm flipH="1">
            <a:off x="12700" y="692150"/>
            <a:ext cx="9093200" cy="6165850"/>
            <a:chOff x="0" y="436"/>
            <a:chExt cx="5760" cy="3884"/>
          </a:xfrm>
        </p:grpSpPr>
        <p:sp>
          <p:nvSpPr>
            <p:cNvPr id="3204" name="Line 13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94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5" name="Line 13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347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6" name="Line 13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06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7" name="Line 13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340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8" name="Line 13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78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9" name="Line 13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16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0" name="Line 13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61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1" name="Line 13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065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2" name="Line 14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514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3" name="Line 14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0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4" name="Line 14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4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5" name="Line 14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19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6" name="Line 14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89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7" name="Line 14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58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8" name="Line 146"/>
            <p:cNvSpPr>
              <a:spLocks noChangeShapeType="1"/>
            </p:cNvSpPr>
            <p:nvPr userDrawn="1"/>
          </p:nvSpPr>
          <p:spPr bwMode="gray">
            <a:xfrm>
              <a:off x="1515" y="462"/>
              <a:ext cx="4245" cy="130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9" name="Line 14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0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0" name="Line 14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83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1" name="Line 14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61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2" name="Line 15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43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3" name="Line 15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4" name="Line 15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3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5" name="Line 153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6" name="Line 154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251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7" name="Line 155"/>
            <p:cNvSpPr>
              <a:spLocks noChangeShapeType="1"/>
            </p:cNvSpPr>
            <p:nvPr userDrawn="1"/>
          </p:nvSpPr>
          <p:spPr bwMode="gray">
            <a:xfrm flipH="1">
              <a:off x="0" y="462"/>
              <a:ext cx="1461" cy="346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8" name="Line 156"/>
            <p:cNvSpPr>
              <a:spLocks noChangeShapeType="1"/>
            </p:cNvSpPr>
            <p:nvPr userDrawn="1"/>
          </p:nvSpPr>
          <p:spPr bwMode="gray">
            <a:xfrm flipH="1">
              <a:off x="249" y="463"/>
              <a:ext cx="1215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9" name="Line 157"/>
            <p:cNvSpPr>
              <a:spLocks noChangeShapeType="1"/>
            </p:cNvSpPr>
            <p:nvPr userDrawn="1"/>
          </p:nvSpPr>
          <p:spPr bwMode="gray">
            <a:xfrm flipH="1">
              <a:off x="657" y="472"/>
              <a:ext cx="808" cy="384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0" name="Line 158"/>
            <p:cNvSpPr>
              <a:spLocks noChangeShapeType="1"/>
            </p:cNvSpPr>
            <p:nvPr userDrawn="1"/>
          </p:nvSpPr>
          <p:spPr bwMode="gray">
            <a:xfrm flipH="1">
              <a:off x="1066" y="463"/>
              <a:ext cx="404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1" name="Line 159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87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2" name="Line 160"/>
            <p:cNvSpPr>
              <a:spLocks noChangeShapeType="1"/>
            </p:cNvSpPr>
            <p:nvPr userDrawn="1"/>
          </p:nvSpPr>
          <p:spPr bwMode="gray">
            <a:xfrm flipH="1">
              <a:off x="0" y="466"/>
              <a:ext cx="1447" cy="132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3" name="Line 161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89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4" name="Line 162"/>
            <p:cNvSpPr>
              <a:spLocks noChangeShapeType="1"/>
            </p:cNvSpPr>
            <p:nvPr userDrawn="1"/>
          </p:nvSpPr>
          <p:spPr bwMode="gray">
            <a:xfrm flipH="1">
              <a:off x="0" y="471"/>
              <a:ext cx="1435" cy="50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5" name="Line 163"/>
            <p:cNvSpPr>
              <a:spLocks noChangeShapeType="1"/>
            </p:cNvSpPr>
            <p:nvPr userDrawn="1"/>
          </p:nvSpPr>
          <p:spPr bwMode="gray">
            <a:xfrm flipH="1">
              <a:off x="0" y="463"/>
              <a:ext cx="1464" cy="20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6" name="Line 164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2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237" name="Group 165"/>
            <p:cNvGrpSpPr>
              <a:grpSpLocks/>
            </p:cNvGrpSpPr>
            <p:nvPr userDrawn="1"/>
          </p:nvGrpSpPr>
          <p:grpSpPr bwMode="auto">
            <a:xfrm>
              <a:off x="0" y="2063"/>
              <a:ext cx="5760" cy="1220"/>
              <a:chOff x="235" y="2750"/>
              <a:chExt cx="5241" cy="699"/>
            </a:xfrm>
          </p:grpSpPr>
          <p:sp>
            <p:nvSpPr>
              <p:cNvPr id="3238" name="Line 166"/>
              <p:cNvSpPr>
                <a:spLocks noChangeShapeType="1"/>
              </p:cNvSpPr>
              <p:nvPr/>
            </p:nvSpPr>
            <p:spPr bwMode="gray">
              <a:xfrm>
                <a:off x="235" y="3449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39" name="Line 167"/>
              <p:cNvSpPr>
                <a:spLocks noChangeShapeType="1"/>
              </p:cNvSpPr>
              <p:nvPr/>
            </p:nvSpPr>
            <p:spPr bwMode="gray">
              <a:xfrm>
                <a:off x="235" y="3191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40" name="Line 168"/>
              <p:cNvSpPr>
                <a:spLocks noChangeShapeType="1"/>
              </p:cNvSpPr>
              <p:nvPr/>
            </p:nvSpPr>
            <p:spPr bwMode="gray">
              <a:xfrm>
                <a:off x="235" y="2958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41" name="Line 169"/>
              <p:cNvSpPr>
                <a:spLocks noChangeShapeType="1"/>
              </p:cNvSpPr>
              <p:nvPr/>
            </p:nvSpPr>
            <p:spPr bwMode="gray">
              <a:xfrm>
                <a:off x="235" y="2750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242" name="Line 170"/>
            <p:cNvSpPr>
              <a:spLocks noChangeShapeType="1"/>
            </p:cNvSpPr>
            <p:nvPr userDrawn="1"/>
          </p:nvSpPr>
          <p:spPr bwMode="gray">
            <a:xfrm>
              <a:off x="0" y="1753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3" name="Line 171"/>
            <p:cNvSpPr>
              <a:spLocks noChangeShapeType="1"/>
            </p:cNvSpPr>
            <p:nvPr userDrawn="1"/>
          </p:nvSpPr>
          <p:spPr bwMode="gray">
            <a:xfrm flipV="1">
              <a:off x="0" y="1455"/>
              <a:ext cx="5760" cy="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4" name="Line 172"/>
            <p:cNvSpPr>
              <a:spLocks noChangeShapeType="1"/>
            </p:cNvSpPr>
            <p:nvPr userDrawn="1"/>
          </p:nvSpPr>
          <p:spPr bwMode="gray">
            <a:xfrm>
              <a:off x="0" y="1182"/>
              <a:ext cx="5760" cy="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5" name="Line 173"/>
            <p:cNvSpPr>
              <a:spLocks noChangeShapeType="1"/>
            </p:cNvSpPr>
            <p:nvPr userDrawn="1"/>
          </p:nvSpPr>
          <p:spPr bwMode="gray">
            <a:xfrm>
              <a:off x="0" y="965"/>
              <a:ext cx="573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6" name="Line 174"/>
            <p:cNvSpPr>
              <a:spLocks noChangeShapeType="1"/>
            </p:cNvSpPr>
            <p:nvPr userDrawn="1"/>
          </p:nvSpPr>
          <p:spPr bwMode="gray">
            <a:xfrm flipV="1">
              <a:off x="0" y="780"/>
              <a:ext cx="5760" cy="1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7" name="Line 175"/>
            <p:cNvSpPr>
              <a:spLocks noChangeShapeType="1"/>
            </p:cNvSpPr>
            <p:nvPr userDrawn="1"/>
          </p:nvSpPr>
          <p:spPr bwMode="gray">
            <a:xfrm>
              <a:off x="0" y="661"/>
              <a:ext cx="5760" cy="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8" name="Line 176"/>
            <p:cNvSpPr>
              <a:spLocks noChangeShapeType="1"/>
            </p:cNvSpPr>
            <p:nvPr userDrawn="1"/>
          </p:nvSpPr>
          <p:spPr bwMode="gray">
            <a:xfrm flipV="1">
              <a:off x="0" y="558"/>
              <a:ext cx="5760" cy="1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9" name="Line 177"/>
            <p:cNvSpPr>
              <a:spLocks noChangeShapeType="1"/>
            </p:cNvSpPr>
            <p:nvPr userDrawn="1"/>
          </p:nvSpPr>
          <p:spPr bwMode="gray">
            <a:xfrm>
              <a:off x="25" y="521"/>
              <a:ext cx="5735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50" name="Line 178"/>
            <p:cNvSpPr>
              <a:spLocks noChangeShapeType="1"/>
            </p:cNvSpPr>
            <p:nvPr userDrawn="1"/>
          </p:nvSpPr>
          <p:spPr bwMode="gray">
            <a:xfrm>
              <a:off x="0" y="482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251" name="Group 179"/>
          <p:cNvGrpSpPr>
            <a:grpSpLocks/>
          </p:cNvGrpSpPr>
          <p:nvPr/>
        </p:nvGrpSpPr>
        <p:grpSpPr bwMode="auto">
          <a:xfrm flipH="1">
            <a:off x="0" y="0"/>
            <a:ext cx="9144000" cy="2159000"/>
            <a:chOff x="-1" y="0"/>
            <a:chExt cx="5769" cy="1360"/>
          </a:xfrm>
        </p:grpSpPr>
        <p:sp>
          <p:nvSpPr>
            <p:cNvPr id="3252" name="Freeform 180"/>
            <p:cNvSpPr>
              <a:spLocks/>
            </p:cNvSpPr>
            <p:nvPr/>
          </p:nvSpPr>
          <p:spPr bwMode="gray">
            <a:xfrm>
              <a:off x="0" y="0"/>
              <a:ext cx="576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16"/>
                </a:cxn>
                <a:cxn ang="0">
                  <a:pos x="1496" y="460"/>
                </a:cxn>
                <a:cxn ang="0">
                  <a:pos x="5768" y="1360"/>
                </a:cxn>
                <a:cxn ang="0">
                  <a:pos x="5768" y="0"/>
                </a:cxn>
                <a:cxn ang="0">
                  <a:pos x="0" y="0"/>
                </a:cxn>
              </a:cxnLst>
              <a:rect l="0" t="0" r="r" b="b"/>
              <a:pathLst>
                <a:path w="5768" h="1360">
                  <a:moveTo>
                    <a:pt x="0" y="0"/>
                  </a:moveTo>
                  <a:lnTo>
                    <a:pt x="0" y="616"/>
                  </a:lnTo>
                  <a:cubicBezTo>
                    <a:pt x="72" y="608"/>
                    <a:pt x="264" y="510"/>
                    <a:pt x="1496" y="460"/>
                  </a:cubicBezTo>
                  <a:cubicBezTo>
                    <a:pt x="2728" y="411"/>
                    <a:pt x="4632" y="672"/>
                    <a:pt x="5768" y="1360"/>
                  </a:cubicBezTo>
                  <a:lnTo>
                    <a:pt x="5768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253" name="Freeform 181"/>
            <p:cNvSpPr>
              <a:spLocks/>
            </p:cNvSpPr>
            <p:nvPr/>
          </p:nvSpPr>
          <p:spPr bwMode="gray">
            <a:xfrm>
              <a:off x="-1" y="0"/>
              <a:ext cx="5761" cy="11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32"/>
                </a:cxn>
                <a:cxn ang="0">
                  <a:pos x="1521" y="448"/>
                </a:cxn>
                <a:cxn ang="0">
                  <a:pos x="5761" y="1104"/>
                </a:cxn>
                <a:cxn ang="0">
                  <a:pos x="5760" y="8"/>
                </a:cxn>
                <a:cxn ang="0">
                  <a:pos x="0" y="0"/>
                </a:cxn>
              </a:cxnLst>
              <a:rect l="0" t="0" r="r" b="b"/>
              <a:pathLst>
                <a:path w="5761" h="1104">
                  <a:moveTo>
                    <a:pt x="0" y="0"/>
                  </a:moveTo>
                  <a:lnTo>
                    <a:pt x="0" y="632"/>
                  </a:lnTo>
                  <a:cubicBezTo>
                    <a:pt x="72" y="625"/>
                    <a:pt x="401" y="504"/>
                    <a:pt x="1521" y="448"/>
                  </a:cubicBezTo>
                  <a:cubicBezTo>
                    <a:pt x="2641" y="392"/>
                    <a:pt x="4505" y="504"/>
                    <a:pt x="5761" y="1104"/>
                  </a:cubicBezTo>
                  <a:lnTo>
                    <a:pt x="5760" y="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3254" name="Picture 182" descr="figure07_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5638800" y="3124200"/>
            <a:ext cx="2447925" cy="2044700"/>
          </a:xfrm>
          <a:prstGeom prst="rect">
            <a:avLst/>
          </a:prstGeom>
          <a:noFill/>
        </p:spPr>
      </p:pic>
      <p:pic>
        <p:nvPicPr>
          <p:cNvPr id="3255" name="Picture 183" descr="figure07_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7019925" y="4005263"/>
            <a:ext cx="2124075" cy="1774825"/>
          </a:xfrm>
          <a:prstGeom prst="rect">
            <a:avLst/>
          </a:prstGeom>
          <a:noFill/>
        </p:spPr>
      </p:pic>
      <p:pic>
        <p:nvPicPr>
          <p:cNvPr id="3256" name="Picture 184" descr="figure07_o cop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6227763" y="4868863"/>
            <a:ext cx="1619250" cy="1352550"/>
          </a:xfrm>
          <a:prstGeom prst="rect">
            <a:avLst/>
          </a:prstGeom>
          <a:noFill/>
        </p:spPr>
      </p:pic>
      <p:sp>
        <p:nvSpPr>
          <p:cNvPr id="3258" name="Rectangle 186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457200" y="4191000"/>
            <a:ext cx="5410200" cy="1219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altLang="ko-KR"/>
              <a:t>Click to edit </a:t>
            </a:r>
            <a:br>
              <a:rPr lang="en-US" altLang="ko-KR"/>
            </a:br>
            <a:r>
              <a:rPr lang="en-US" altLang="ko-KR"/>
              <a:t>Master title </a:t>
            </a:r>
            <a:br>
              <a:rPr lang="en-US" altLang="ko-KR"/>
            </a:br>
            <a:r>
              <a:rPr lang="en-US" altLang="ko-KR"/>
              <a:t>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3238" y="209550"/>
            <a:ext cx="2024062" cy="60531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76288" y="209550"/>
            <a:ext cx="5924550" cy="60531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7BE82-0B69-45D7-A651-33F778AAF98F}" type="datetime1">
              <a:rPr lang="ru-RU"/>
              <a:pPr>
                <a:defRPr/>
              </a:pPr>
              <a:t>10.04.2017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Гайдамака И.П., МБОУ СОШ №8, Верхний Тагил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6EF02-F024-45D4-84DA-B9A4F4486D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076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76288" y="1347788"/>
            <a:ext cx="3802062" cy="4914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30750" y="1347788"/>
            <a:ext cx="3803650" cy="4914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0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-12700" y="692150"/>
            <a:ext cx="9144000" cy="6165850"/>
            <a:chOff x="0" y="436"/>
            <a:chExt cx="5760" cy="3884"/>
          </a:xfrm>
        </p:grpSpPr>
        <p:sp>
          <p:nvSpPr>
            <p:cNvPr id="1040" name="Line 1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94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Line 1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347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Line 1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06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Line 1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340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Line 2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78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Line 2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16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Line 2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61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7" name="Line 2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065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514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9" name="Line 2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0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0" name="Line 2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4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1" name="Line 2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19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2" name="Line 2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89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3" name="Line 2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58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4" name="Line 30"/>
            <p:cNvSpPr>
              <a:spLocks noChangeShapeType="1"/>
            </p:cNvSpPr>
            <p:nvPr userDrawn="1"/>
          </p:nvSpPr>
          <p:spPr bwMode="gray">
            <a:xfrm>
              <a:off x="1515" y="462"/>
              <a:ext cx="4245" cy="130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5" name="Line 3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0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6" name="Line 3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83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7" name="Line 3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61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8" name="Line 3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43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9" name="Line 3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0" name="Line 3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3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1" name="Line 37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2" name="Line 38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251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3" name="Line 39"/>
            <p:cNvSpPr>
              <a:spLocks noChangeShapeType="1"/>
            </p:cNvSpPr>
            <p:nvPr userDrawn="1"/>
          </p:nvSpPr>
          <p:spPr bwMode="gray">
            <a:xfrm flipH="1">
              <a:off x="0" y="462"/>
              <a:ext cx="1461" cy="346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4" name="Line 40"/>
            <p:cNvSpPr>
              <a:spLocks noChangeShapeType="1"/>
            </p:cNvSpPr>
            <p:nvPr userDrawn="1"/>
          </p:nvSpPr>
          <p:spPr bwMode="gray">
            <a:xfrm flipH="1">
              <a:off x="249" y="463"/>
              <a:ext cx="1215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5" name="Line 41"/>
            <p:cNvSpPr>
              <a:spLocks noChangeShapeType="1"/>
            </p:cNvSpPr>
            <p:nvPr userDrawn="1"/>
          </p:nvSpPr>
          <p:spPr bwMode="gray">
            <a:xfrm flipH="1">
              <a:off x="657" y="472"/>
              <a:ext cx="808" cy="384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6" name="Line 42"/>
            <p:cNvSpPr>
              <a:spLocks noChangeShapeType="1"/>
            </p:cNvSpPr>
            <p:nvPr userDrawn="1"/>
          </p:nvSpPr>
          <p:spPr bwMode="gray">
            <a:xfrm flipH="1">
              <a:off x="1066" y="463"/>
              <a:ext cx="404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7" name="Line 43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87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8" name="Line 44"/>
            <p:cNvSpPr>
              <a:spLocks noChangeShapeType="1"/>
            </p:cNvSpPr>
            <p:nvPr userDrawn="1"/>
          </p:nvSpPr>
          <p:spPr bwMode="gray">
            <a:xfrm flipH="1">
              <a:off x="0" y="466"/>
              <a:ext cx="1447" cy="132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9" name="Line 45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89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0" name="Line 46"/>
            <p:cNvSpPr>
              <a:spLocks noChangeShapeType="1"/>
            </p:cNvSpPr>
            <p:nvPr userDrawn="1"/>
          </p:nvSpPr>
          <p:spPr bwMode="gray">
            <a:xfrm flipH="1">
              <a:off x="0" y="471"/>
              <a:ext cx="1435" cy="50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1" name="Line 47"/>
            <p:cNvSpPr>
              <a:spLocks noChangeShapeType="1"/>
            </p:cNvSpPr>
            <p:nvPr userDrawn="1"/>
          </p:nvSpPr>
          <p:spPr bwMode="gray">
            <a:xfrm flipH="1">
              <a:off x="0" y="463"/>
              <a:ext cx="1464" cy="20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2" name="Line 48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2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73" name="Group 49"/>
            <p:cNvGrpSpPr>
              <a:grpSpLocks/>
            </p:cNvGrpSpPr>
            <p:nvPr userDrawn="1"/>
          </p:nvGrpSpPr>
          <p:grpSpPr bwMode="auto">
            <a:xfrm>
              <a:off x="0" y="2063"/>
              <a:ext cx="5760" cy="1220"/>
              <a:chOff x="235" y="2750"/>
              <a:chExt cx="5241" cy="699"/>
            </a:xfrm>
          </p:grpSpPr>
          <p:sp>
            <p:nvSpPr>
              <p:cNvPr id="1074" name="Line 50"/>
              <p:cNvSpPr>
                <a:spLocks noChangeShapeType="1"/>
              </p:cNvSpPr>
              <p:nvPr/>
            </p:nvSpPr>
            <p:spPr bwMode="gray">
              <a:xfrm>
                <a:off x="235" y="3449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75" name="Line 51"/>
              <p:cNvSpPr>
                <a:spLocks noChangeShapeType="1"/>
              </p:cNvSpPr>
              <p:nvPr/>
            </p:nvSpPr>
            <p:spPr bwMode="gray">
              <a:xfrm>
                <a:off x="235" y="3191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76" name="Line 52"/>
              <p:cNvSpPr>
                <a:spLocks noChangeShapeType="1"/>
              </p:cNvSpPr>
              <p:nvPr/>
            </p:nvSpPr>
            <p:spPr bwMode="gray">
              <a:xfrm>
                <a:off x="235" y="2958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77" name="Line 53"/>
              <p:cNvSpPr>
                <a:spLocks noChangeShapeType="1"/>
              </p:cNvSpPr>
              <p:nvPr/>
            </p:nvSpPr>
            <p:spPr bwMode="gray">
              <a:xfrm>
                <a:off x="235" y="2750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78" name="Line 54"/>
            <p:cNvSpPr>
              <a:spLocks noChangeShapeType="1"/>
            </p:cNvSpPr>
            <p:nvPr userDrawn="1"/>
          </p:nvSpPr>
          <p:spPr bwMode="gray">
            <a:xfrm>
              <a:off x="0" y="1753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9" name="Line 55"/>
            <p:cNvSpPr>
              <a:spLocks noChangeShapeType="1"/>
            </p:cNvSpPr>
            <p:nvPr userDrawn="1"/>
          </p:nvSpPr>
          <p:spPr bwMode="gray">
            <a:xfrm flipV="1">
              <a:off x="0" y="1455"/>
              <a:ext cx="5760" cy="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0" name="Line 56"/>
            <p:cNvSpPr>
              <a:spLocks noChangeShapeType="1"/>
            </p:cNvSpPr>
            <p:nvPr userDrawn="1"/>
          </p:nvSpPr>
          <p:spPr bwMode="gray">
            <a:xfrm>
              <a:off x="0" y="1182"/>
              <a:ext cx="5760" cy="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1" name="Line 57"/>
            <p:cNvSpPr>
              <a:spLocks noChangeShapeType="1"/>
            </p:cNvSpPr>
            <p:nvPr userDrawn="1"/>
          </p:nvSpPr>
          <p:spPr bwMode="gray">
            <a:xfrm>
              <a:off x="0" y="965"/>
              <a:ext cx="573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2" name="Line 58"/>
            <p:cNvSpPr>
              <a:spLocks noChangeShapeType="1"/>
            </p:cNvSpPr>
            <p:nvPr userDrawn="1"/>
          </p:nvSpPr>
          <p:spPr bwMode="gray">
            <a:xfrm flipV="1">
              <a:off x="0" y="780"/>
              <a:ext cx="5760" cy="1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3" name="Line 59"/>
            <p:cNvSpPr>
              <a:spLocks noChangeShapeType="1"/>
            </p:cNvSpPr>
            <p:nvPr userDrawn="1"/>
          </p:nvSpPr>
          <p:spPr bwMode="gray">
            <a:xfrm>
              <a:off x="0" y="661"/>
              <a:ext cx="5760" cy="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4" name="Line 60"/>
            <p:cNvSpPr>
              <a:spLocks noChangeShapeType="1"/>
            </p:cNvSpPr>
            <p:nvPr userDrawn="1"/>
          </p:nvSpPr>
          <p:spPr bwMode="gray">
            <a:xfrm flipV="1">
              <a:off x="0" y="558"/>
              <a:ext cx="5760" cy="1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5" name="Line 61"/>
            <p:cNvSpPr>
              <a:spLocks noChangeShapeType="1"/>
            </p:cNvSpPr>
            <p:nvPr userDrawn="1"/>
          </p:nvSpPr>
          <p:spPr bwMode="gray">
            <a:xfrm>
              <a:off x="25" y="521"/>
              <a:ext cx="5735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6" name="Line 62"/>
            <p:cNvSpPr>
              <a:spLocks noChangeShapeType="1"/>
            </p:cNvSpPr>
            <p:nvPr userDrawn="1"/>
          </p:nvSpPr>
          <p:spPr bwMode="gray">
            <a:xfrm>
              <a:off x="0" y="482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87" name="Line 63"/>
          <p:cNvSpPr>
            <a:spLocks noChangeShapeType="1"/>
          </p:cNvSpPr>
          <p:nvPr/>
        </p:nvSpPr>
        <p:spPr bwMode="gray">
          <a:xfrm flipH="1">
            <a:off x="-12700" y="712788"/>
            <a:ext cx="2339975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8" name="Line 64"/>
          <p:cNvSpPr>
            <a:spLocks noChangeShapeType="1"/>
          </p:cNvSpPr>
          <p:nvPr/>
        </p:nvSpPr>
        <p:spPr bwMode="gray">
          <a:xfrm flipH="1">
            <a:off x="-12700" y="712788"/>
            <a:ext cx="2339975" cy="34925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9" name="Line 65"/>
          <p:cNvSpPr>
            <a:spLocks noChangeShapeType="1"/>
          </p:cNvSpPr>
          <p:nvPr/>
        </p:nvSpPr>
        <p:spPr bwMode="gray">
          <a:xfrm flipH="1">
            <a:off x="-12700" y="692150"/>
            <a:ext cx="2339975" cy="19685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90" name="Line 66"/>
          <p:cNvSpPr>
            <a:spLocks noChangeShapeType="1"/>
          </p:cNvSpPr>
          <p:nvPr/>
        </p:nvSpPr>
        <p:spPr bwMode="gray">
          <a:xfrm>
            <a:off x="-12700" y="765175"/>
            <a:ext cx="91440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91" name="Freeform 67"/>
          <p:cNvSpPr>
            <a:spLocks/>
          </p:cNvSpPr>
          <p:nvPr/>
        </p:nvSpPr>
        <p:spPr bwMode="gray">
          <a:xfrm>
            <a:off x="-12700" y="0"/>
            <a:ext cx="9156700" cy="160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88"/>
              </a:cxn>
              <a:cxn ang="0">
                <a:pos x="2008" y="492"/>
              </a:cxn>
              <a:cxn ang="0">
                <a:pos x="5768" y="1008"/>
              </a:cxn>
              <a:cxn ang="0">
                <a:pos x="5768" y="0"/>
              </a:cxn>
              <a:cxn ang="0">
                <a:pos x="0" y="0"/>
              </a:cxn>
            </a:cxnLst>
            <a:rect l="0" t="0" r="r" b="b"/>
            <a:pathLst>
              <a:path w="5768" h="1008">
                <a:moveTo>
                  <a:pt x="0" y="0"/>
                </a:moveTo>
                <a:lnTo>
                  <a:pt x="0" y="688"/>
                </a:lnTo>
                <a:cubicBezTo>
                  <a:pt x="72" y="682"/>
                  <a:pt x="776" y="535"/>
                  <a:pt x="2008" y="492"/>
                </a:cubicBezTo>
                <a:cubicBezTo>
                  <a:pt x="3240" y="449"/>
                  <a:pt x="4792" y="608"/>
                  <a:pt x="5768" y="1008"/>
                </a:cubicBezTo>
                <a:lnTo>
                  <a:pt x="5768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2" name="Freeform 68"/>
          <p:cNvSpPr>
            <a:spLocks/>
          </p:cNvSpPr>
          <p:nvPr/>
        </p:nvSpPr>
        <p:spPr bwMode="gray">
          <a:xfrm>
            <a:off x="-12700" y="-12700"/>
            <a:ext cx="9156700" cy="1354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67"/>
              </a:cxn>
              <a:cxn ang="0">
                <a:pos x="2104" y="448"/>
              </a:cxn>
              <a:cxn ang="0">
                <a:pos x="5768" y="848"/>
              </a:cxn>
              <a:cxn ang="0">
                <a:pos x="5760" y="8"/>
              </a:cxn>
              <a:cxn ang="0">
                <a:pos x="0" y="0"/>
              </a:cxn>
            </a:cxnLst>
            <a:rect l="0" t="0" r="r" b="b"/>
            <a:pathLst>
              <a:path w="5768" h="848">
                <a:moveTo>
                  <a:pt x="0" y="0"/>
                </a:moveTo>
                <a:lnTo>
                  <a:pt x="0" y="767"/>
                </a:lnTo>
                <a:cubicBezTo>
                  <a:pt x="72" y="760"/>
                  <a:pt x="879" y="496"/>
                  <a:pt x="2104" y="448"/>
                </a:cubicBezTo>
                <a:cubicBezTo>
                  <a:pt x="3330" y="401"/>
                  <a:pt x="4792" y="472"/>
                  <a:pt x="5768" y="848"/>
                </a:cubicBezTo>
                <a:lnTo>
                  <a:pt x="5760" y="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093" name="Picture 69" descr="figure07_o copy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>
            <a:off x="600075" y="115888"/>
            <a:ext cx="1079500" cy="792162"/>
          </a:xfrm>
          <a:prstGeom prst="rect">
            <a:avLst/>
          </a:prstGeom>
          <a:noFill/>
        </p:spPr>
      </p:pic>
      <p:pic>
        <p:nvPicPr>
          <p:cNvPr id="1094" name="Picture 70" descr="figure07_b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gray">
          <a:xfrm>
            <a:off x="-12700" y="333375"/>
            <a:ext cx="1439863" cy="1203325"/>
          </a:xfrm>
          <a:prstGeom prst="rect">
            <a:avLst/>
          </a:prstGeom>
          <a:noFill/>
        </p:spPr>
      </p:pic>
      <p:pic>
        <p:nvPicPr>
          <p:cNvPr id="1095" name="Picture 71" descr="figure07_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gray">
          <a:xfrm>
            <a:off x="1174750" y="404813"/>
            <a:ext cx="649288" cy="5429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6288" y="1347788"/>
            <a:ext cx="7758112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485900" y="209550"/>
            <a:ext cx="7391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00113" y="1916113"/>
            <a:ext cx="60769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1"/>
              <a:t>Относительные </a:t>
            </a:r>
          </a:p>
          <a:p>
            <a:r>
              <a:rPr lang="ru-RU" sz="4000" b="1" i="1"/>
              <a:t>и абсолютные ссылки</a:t>
            </a:r>
          </a:p>
          <a:p>
            <a:r>
              <a:rPr lang="ru-RU" sz="4000" b="1" i="1"/>
              <a:t>в </a:t>
            </a:r>
            <a:r>
              <a:rPr lang="en-US" sz="4000" b="1" i="1"/>
              <a:t>Microsoft Excel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Относительные ссылки</a:t>
            </a:r>
            <a:endParaRPr lang="en-US" sz="2000"/>
          </a:p>
        </p:txBody>
      </p:sp>
      <p:sp>
        <p:nvSpPr>
          <p:cNvPr id="91144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91167" name="Group 31"/>
          <p:cNvGrpSpPr>
            <a:grpSpLocks/>
          </p:cNvGrpSpPr>
          <p:nvPr/>
        </p:nvGrpSpPr>
        <p:grpSpPr bwMode="auto">
          <a:xfrm>
            <a:off x="179388" y="2060575"/>
            <a:ext cx="2163762" cy="3575050"/>
            <a:chOff x="703" y="1253"/>
            <a:chExt cx="1363" cy="2252"/>
          </a:xfrm>
        </p:grpSpPr>
        <p:sp>
          <p:nvSpPr>
            <p:cNvPr id="91165" name="AutoShape 29"/>
            <p:cNvSpPr>
              <a:spLocks noChangeArrowheads="1"/>
            </p:cNvSpPr>
            <p:nvPr/>
          </p:nvSpPr>
          <p:spPr bwMode="gray">
            <a:xfrm>
              <a:off x="703" y="1253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1166" name="AutoShape 30"/>
            <p:cNvSpPr>
              <a:spLocks noChangeArrowheads="1"/>
            </p:cNvSpPr>
            <p:nvPr/>
          </p:nvSpPr>
          <p:spPr bwMode="gray">
            <a:xfrm>
              <a:off x="703" y="3067"/>
              <a:ext cx="1363" cy="43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rgbClr val="F8FAF4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1168" name="Text Box 32"/>
          <p:cNvSpPr txBox="1">
            <a:spLocks noChangeArrowheads="1"/>
          </p:cNvSpPr>
          <p:nvPr/>
        </p:nvSpPr>
        <p:spPr bwMode="auto">
          <a:xfrm>
            <a:off x="179388" y="2205038"/>
            <a:ext cx="2160587" cy="249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      </a:t>
            </a:r>
            <a:r>
              <a:rPr lang="ru-RU" sz="1400">
                <a:solidFill>
                  <a:schemeClr val="bg1"/>
                </a:solidFill>
              </a:rPr>
              <a:t>При</a:t>
            </a:r>
            <a:r>
              <a:rPr lang="ru-RU">
                <a:solidFill>
                  <a:schemeClr val="bg1"/>
                </a:solidFill>
              </a:rPr>
              <a:t> </a:t>
            </a:r>
            <a:r>
              <a:rPr lang="ru-RU" sz="1400">
                <a:solidFill>
                  <a:schemeClr val="bg1"/>
                </a:solidFill>
              </a:rPr>
              <a:t>перемещении или копировании формулы из активной ячейки относительные ссылки автоматически изменяются в зависимости от положения ячейки, в которую скопирована или перемещена формула.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91169" name="Text Box 33"/>
          <p:cNvSpPr txBox="1">
            <a:spLocks noChangeArrowheads="1"/>
          </p:cNvSpPr>
          <p:nvPr/>
        </p:nvSpPr>
        <p:spPr bwMode="auto">
          <a:xfrm>
            <a:off x="3132138" y="1916113"/>
            <a:ext cx="5040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Из ячейки С1 формула скопирована в ячейки </a:t>
            </a:r>
            <a:r>
              <a:rPr lang="en-US"/>
              <a:t>D2 </a:t>
            </a:r>
            <a:r>
              <a:rPr lang="ru-RU"/>
              <a:t>и Е3:</a:t>
            </a:r>
          </a:p>
        </p:txBody>
      </p:sp>
      <p:pic>
        <p:nvPicPr>
          <p:cNvPr id="91170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1138" y="2852738"/>
            <a:ext cx="6392862" cy="12969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Абсолютные ссылки</a:t>
            </a:r>
            <a:endParaRPr lang="en-US" sz="2000"/>
          </a:p>
        </p:txBody>
      </p:sp>
      <p:sp>
        <p:nvSpPr>
          <p:cNvPr id="122883" name="AutoShape 3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885" name="AutoShape 5"/>
          <p:cNvSpPr>
            <a:spLocks noChangeArrowheads="1"/>
          </p:cNvSpPr>
          <p:nvPr/>
        </p:nvSpPr>
        <p:spPr bwMode="gray">
          <a:xfrm>
            <a:off x="179388" y="2060575"/>
            <a:ext cx="2163762" cy="2857500"/>
          </a:xfrm>
          <a:prstGeom prst="roundRect">
            <a:avLst>
              <a:gd name="adj" fmla="val 17509"/>
            </a:avLst>
          </a:prstGeom>
          <a:solidFill>
            <a:srgbClr val="3BEBA4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886" name="AutoShape 6"/>
          <p:cNvSpPr>
            <a:spLocks noChangeArrowheads="1"/>
          </p:cNvSpPr>
          <p:nvPr/>
        </p:nvSpPr>
        <p:spPr bwMode="gray">
          <a:xfrm>
            <a:off x="179388" y="4940300"/>
            <a:ext cx="2163762" cy="69532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3BEBA4"/>
              </a:gs>
              <a:gs pos="100000">
                <a:srgbClr val="F8FAF4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887" name="Text Box 7"/>
          <p:cNvSpPr txBox="1">
            <a:spLocks noChangeArrowheads="1"/>
          </p:cNvSpPr>
          <p:nvPr/>
        </p:nvSpPr>
        <p:spPr bwMode="auto">
          <a:xfrm>
            <a:off x="179388" y="2205038"/>
            <a:ext cx="2160587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     Абсолютные ссылки используются для указания фиксирован-ного адреса ячейки. При перемещении или копировании формулы абсолютные ссылки не изменяются. </a:t>
            </a:r>
          </a:p>
          <a:p>
            <a:r>
              <a:rPr lang="ru-RU" sz="1400"/>
              <a:t>В абсолютных ссылках перед именем столбца и номером строки ставится знак </a:t>
            </a:r>
            <a:r>
              <a:rPr lang="en-US" sz="1400"/>
              <a:t>$</a:t>
            </a:r>
            <a:r>
              <a:rPr lang="ru-RU" sz="1400"/>
              <a:t>.</a:t>
            </a:r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3132138" y="1916113"/>
            <a:ext cx="5040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Из ячейки С1 формула скопирована в ячейки </a:t>
            </a:r>
            <a:r>
              <a:rPr lang="en-US"/>
              <a:t>D2 </a:t>
            </a:r>
            <a:r>
              <a:rPr lang="ru-RU"/>
              <a:t>и Е3:</a:t>
            </a:r>
          </a:p>
        </p:txBody>
      </p:sp>
      <p:pic>
        <p:nvPicPr>
          <p:cNvPr id="122890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2708275"/>
            <a:ext cx="6408738" cy="1296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Смешанные ссылки</a:t>
            </a:r>
            <a:endParaRPr lang="en-US" sz="2000"/>
          </a:p>
        </p:txBody>
      </p:sp>
      <p:sp>
        <p:nvSpPr>
          <p:cNvPr id="123907" name="AutoShape 3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909" name="AutoShape 5"/>
          <p:cNvSpPr>
            <a:spLocks noChangeArrowheads="1"/>
          </p:cNvSpPr>
          <p:nvPr/>
        </p:nvSpPr>
        <p:spPr bwMode="gray">
          <a:xfrm>
            <a:off x="179388" y="2060575"/>
            <a:ext cx="2163762" cy="2857500"/>
          </a:xfrm>
          <a:prstGeom prst="roundRect">
            <a:avLst>
              <a:gd name="adj" fmla="val 17509"/>
            </a:avLst>
          </a:prstGeom>
          <a:solidFill>
            <a:srgbClr val="FFDA3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910" name="AutoShape 6"/>
          <p:cNvSpPr>
            <a:spLocks noChangeArrowheads="1"/>
          </p:cNvSpPr>
          <p:nvPr/>
        </p:nvSpPr>
        <p:spPr bwMode="gray">
          <a:xfrm>
            <a:off x="179388" y="4940300"/>
            <a:ext cx="2163762" cy="69532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FFDA3F"/>
              </a:gs>
              <a:gs pos="100000">
                <a:srgbClr val="F8FAF4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179388" y="2205038"/>
            <a:ext cx="2160587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     В формулах можно использовать смешанные ссылки, в которых координата столбца абсолютная, а строки – относительная, или, наоборот, координата столбца относительная, а строки – абсолютная.</a:t>
            </a:r>
          </a:p>
        </p:txBody>
      </p:sp>
      <p:sp>
        <p:nvSpPr>
          <p:cNvPr id="123912" name="Text Box 8"/>
          <p:cNvSpPr txBox="1">
            <a:spLocks noChangeArrowheads="1"/>
          </p:cNvSpPr>
          <p:nvPr/>
        </p:nvSpPr>
        <p:spPr bwMode="auto">
          <a:xfrm>
            <a:off x="3132138" y="1916113"/>
            <a:ext cx="5040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Из ячейки С1 формула скопирована в ячейки </a:t>
            </a:r>
            <a:r>
              <a:rPr lang="en-US"/>
              <a:t>D2 </a:t>
            </a:r>
            <a:r>
              <a:rPr lang="ru-RU"/>
              <a:t>и Е3:</a:t>
            </a:r>
          </a:p>
        </p:txBody>
      </p:sp>
      <p:pic>
        <p:nvPicPr>
          <p:cNvPr id="123914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781300"/>
            <a:ext cx="6343650" cy="12969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ru-RU"/>
              <a:t>Задания</a:t>
            </a:r>
            <a:endParaRPr lang="en-US"/>
          </a:p>
        </p:txBody>
      </p:sp>
      <p:sp>
        <p:nvSpPr>
          <p:cNvPr id="92173" name="Text Box 13"/>
          <p:cNvSpPr txBox="1">
            <a:spLocks noChangeArrowheads="1"/>
          </p:cNvSpPr>
          <p:nvPr/>
        </p:nvSpPr>
        <p:spPr bwMode="white">
          <a:xfrm>
            <a:off x="5029200" y="4692650"/>
            <a:ext cx="749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FFFFFF"/>
                </a:solidFill>
                <a:latin typeface="Verdana" pitchFamily="34" charset="0"/>
              </a:rPr>
              <a:t>Text</a:t>
            </a:r>
          </a:p>
        </p:txBody>
      </p:sp>
      <p:sp>
        <p:nvSpPr>
          <p:cNvPr id="92184" name="Text Box 24"/>
          <p:cNvSpPr txBox="1">
            <a:spLocks noChangeArrowheads="1"/>
          </p:cNvSpPr>
          <p:nvPr/>
        </p:nvSpPr>
        <p:spPr bwMode="auto">
          <a:xfrm>
            <a:off x="971550" y="1628775"/>
            <a:ext cx="73453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1. </a:t>
            </a:r>
            <a:r>
              <a:rPr lang="ru-RU" b="1"/>
              <a:t>В ячейке A1 электронной таблицы записана формула В2+$C</a:t>
            </a:r>
            <a:r>
              <a:rPr lang="en-US" b="1"/>
              <a:t>$</a:t>
            </a:r>
            <a:r>
              <a:rPr lang="ru-RU" b="1"/>
              <a:t>3</a:t>
            </a:r>
            <a:r>
              <a:rPr lang="en-US" b="1"/>
              <a:t>+4</a:t>
            </a:r>
            <a:r>
              <a:rPr lang="ru-RU" b="1"/>
              <a:t>. Какой вид приобретет формула после копирования содержимого ячейки A1 в B</a:t>
            </a:r>
            <a:r>
              <a:rPr lang="en-US" b="1"/>
              <a:t>2</a:t>
            </a:r>
            <a:r>
              <a:rPr lang="ru-RU" b="1"/>
              <a:t>?</a:t>
            </a:r>
          </a:p>
        </p:txBody>
      </p:sp>
      <p:pic>
        <p:nvPicPr>
          <p:cNvPr id="92185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781300"/>
            <a:ext cx="5040312" cy="1062038"/>
          </a:xfrm>
          <a:prstGeom prst="rect">
            <a:avLst/>
          </a:prstGeom>
          <a:noFill/>
        </p:spPr>
      </p:pic>
      <p:sp>
        <p:nvSpPr>
          <p:cNvPr id="92186" name="Text Box 26"/>
          <p:cNvSpPr txBox="1">
            <a:spLocks noChangeArrowheads="1"/>
          </p:cNvSpPr>
          <p:nvPr/>
        </p:nvSpPr>
        <p:spPr bwMode="auto">
          <a:xfrm>
            <a:off x="1042988" y="4292600"/>
            <a:ext cx="73453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  <a:r>
              <a:rPr lang="ru-RU"/>
              <a:t>. </a:t>
            </a:r>
            <a:r>
              <a:rPr lang="ru-RU" b="1"/>
              <a:t>В ячейке A</a:t>
            </a:r>
            <a:r>
              <a:rPr lang="en-US" b="1"/>
              <a:t>2</a:t>
            </a:r>
            <a:r>
              <a:rPr lang="ru-RU" b="1"/>
              <a:t> электронной таблицы записана формула В</a:t>
            </a:r>
            <a:r>
              <a:rPr lang="en-US" b="1"/>
              <a:t>$</a:t>
            </a:r>
            <a:r>
              <a:rPr lang="ru-RU" b="1"/>
              <a:t>2+</a:t>
            </a:r>
            <a:r>
              <a:rPr lang="en-US" b="1"/>
              <a:t>10*</a:t>
            </a:r>
            <a:r>
              <a:rPr lang="ru-RU" b="1"/>
              <a:t>$C3. Какой вид приобретет формула после копирования содержимого ячейки A</a:t>
            </a:r>
            <a:r>
              <a:rPr lang="en-US" b="1"/>
              <a:t>2</a:t>
            </a:r>
            <a:r>
              <a:rPr lang="ru-RU" b="1"/>
              <a:t> в </a:t>
            </a:r>
            <a:r>
              <a:rPr lang="en-US" b="1"/>
              <a:t>C3</a:t>
            </a:r>
            <a:r>
              <a:rPr lang="ru-RU" b="1"/>
              <a:t>?</a:t>
            </a:r>
          </a:p>
        </p:txBody>
      </p:sp>
      <p:pic>
        <p:nvPicPr>
          <p:cNvPr id="92187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5373688"/>
            <a:ext cx="5040312" cy="1133475"/>
          </a:xfrm>
          <a:prstGeom prst="rect">
            <a:avLst/>
          </a:prstGeom>
          <a:noFill/>
        </p:spPr>
      </p:pic>
      <p:sp>
        <p:nvSpPr>
          <p:cNvPr id="92188" name="Text Box 28"/>
          <p:cNvSpPr txBox="1">
            <a:spLocks noChangeArrowheads="1"/>
          </p:cNvSpPr>
          <p:nvPr/>
        </p:nvSpPr>
        <p:spPr bwMode="auto">
          <a:xfrm>
            <a:off x="6732588" y="285273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Ответ:</a:t>
            </a:r>
          </a:p>
        </p:txBody>
      </p:sp>
      <p:sp>
        <p:nvSpPr>
          <p:cNvPr id="92189" name="Text Box 29"/>
          <p:cNvSpPr txBox="1">
            <a:spLocks noChangeArrowheads="1"/>
          </p:cNvSpPr>
          <p:nvPr/>
        </p:nvSpPr>
        <p:spPr bwMode="auto">
          <a:xfrm>
            <a:off x="6877050" y="3357563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=</a:t>
            </a:r>
            <a:r>
              <a:rPr lang="en-US" b="1"/>
              <a:t>C3+$C$3+4</a:t>
            </a:r>
            <a:endParaRPr lang="ru-RU" b="1"/>
          </a:p>
        </p:txBody>
      </p:sp>
      <p:sp>
        <p:nvSpPr>
          <p:cNvPr id="92190" name="Text Box 30"/>
          <p:cNvSpPr txBox="1">
            <a:spLocks noChangeArrowheads="1"/>
          </p:cNvSpPr>
          <p:nvPr/>
        </p:nvSpPr>
        <p:spPr bwMode="auto">
          <a:xfrm>
            <a:off x="6659563" y="544512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Ответ:</a:t>
            </a:r>
          </a:p>
        </p:txBody>
      </p:sp>
      <p:sp>
        <p:nvSpPr>
          <p:cNvPr id="92191" name="Text Box 31"/>
          <p:cNvSpPr txBox="1">
            <a:spLocks noChangeArrowheads="1"/>
          </p:cNvSpPr>
          <p:nvPr/>
        </p:nvSpPr>
        <p:spPr bwMode="auto">
          <a:xfrm>
            <a:off x="6804025" y="594995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=</a:t>
            </a:r>
            <a:r>
              <a:rPr lang="en-US" b="1"/>
              <a:t>D$2+ 10*</a:t>
            </a:r>
            <a:r>
              <a:rPr lang="ru-RU" b="1"/>
              <a:t>$C4</a:t>
            </a:r>
            <a:r>
              <a:rPr lang="en-US"/>
              <a:t> </a:t>
            </a:r>
            <a:endParaRPr lang="ru-RU"/>
          </a:p>
        </p:txBody>
      </p:sp>
      <p:sp>
        <p:nvSpPr>
          <p:cNvPr id="92192" name="Text Box 32"/>
          <p:cNvSpPr txBox="1">
            <a:spLocks noChangeArrowheads="1"/>
          </p:cNvSpPr>
          <p:nvPr/>
        </p:nvSpPr>
        <p:spPr bwMode="auto">
          <a:xfrm>
            <a:off x="971550" y="1628775"/>
            <a:ext cx="73453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1. </a:t>
            </a:r>
            <a:r>
              <a:rPr lang="ru-RU" b="1"/>
              <a:t>В ячейке A1 электронной таблицы записана формула В2+$C</a:t>
            </a:r>
            <a:r>
              <a:rPr lang="en-US" b="1"/>
              <a:t>$</a:t>
            </a:r>
            <a:r>
              <a:rPr lang="ru-RU" b="1"/>
              <a:t>3</a:t>
            </a:r>
            <a:r>
              <a:rPr lang="en-US" b="1"/>
              <a:t>+4</a:t>
            </a:r>
            <a:r>
              <a:rPr lang="ru-RU" b="1"/>
              <a:t>. Какой вид приобретет формула после копирования содержимого ячейки A1 в B</a:t>
            </a:r>
            <a:r>
              <a:rPr lang="en-US" b="1"/>
              <a:t>2</a:t>
            </a:r>
            <a:r>
              <a:rPr lang="ru-RU" b="1"/>
              <a:t>?</a:t>
            </a:r>
          </a:p>
        </p:txBody>
      </p:sp>
      <p:pic>
        <p:nvPicPr>
          <p:cNvPr id="92193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781300"/>
            <a:ext cx="5040312" cy="1062038"/>
          </a:xfrm>
          <a:prstGeom prst="rect">
            <a:avLst/>
          </a:prstGeom>
          <a:noFill/>
        </p:spPr>
      </p:pic>
      <p:sp>
        <p:nvSpPr>
          <p:cNvPr id="92195" name="Text Box 35"/>
          <p:cNvSpPr txBox="1">
            <a:spLocks noChangeArrowheads="1"/>
          </p:cNvSpPr>
          <p:nvPr/>
        </p:nvSpPr>
        <p:spPr bwMode="auto">
          <a:xfrm>
            <a:off x="971550" y="1628775"/>
            <a:ext cx="73453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1. </a:t>
            </a:r>
            <a:r>
              <a:rPr lang="ru-RU" b="1"/>
              <a:t>В ячейке A1 электронной таблицы записана формула В2+$C</a:t>
            </a:r>
            <a:r>
              <a:rPr lang="en-US" b="1"/>
              <a:t>$</a:t>
            </a:r>
            <a:r>
              <a:rPr lang="ru-RU" b="1"/>
              <a:t>3</a:t>
            </a:r>
            <a:r>
              <a:rPr lang="en-US" b="1"/>
              <a:t>+4</a:t>
            </a:r>
            <a:r>
              <a:rPr lang="ru-RU" b="1"/>
              <a:t>. Какой вид приобретет формула после копирования содержимого ячейки A1 в B</a:t>
            </a:r>
            <a:r>
              <a:rPr lang="en-US" b="1"/>
              <a:t>2</a:t>
            </a:r>
            <a:r>
              <a:rPr lang="ru-RU" b="1"/>
              <a:t>?</a:t>
            </a:r>
          </a:p>
        </p:txBody>
      </p:sp>
      <p:pic>
        <p:nvPicPr>
          <p:cNvPr id="92196" name="Picture 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2781300"/>
            <a:ext cx="5040312" cy="1062038"/>
          </a:xfrm>
          <a:prstGeom prst="rect">
            <a:avLst/>
          </a:prstGeom>
          <a:noFill/>
        </p:spPr>
      </p:pic>
      <p:sp>
        <p:nvSpPr>
          <p:cNvPr id="92197" name="Text Box 37"/>
          <p:cNvSpPr txBox="1">
            <a:spLocks noChangeArrowheads="1"/>
          </p:cNvSpPr>
          <p:nvPr/>
        </p:nvSpPr>
        <p:spPr bwMode="auto">
          <a:xfrm>
            <a:off x="1042988" y="4292600"/>
            <a:ext cx="73453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  <a:r>
              <a:rPr lang="ru-RU"/>
              <a:t>. </a:t>
            </a:r>
            <a:r>
              <a:rPr lang="ru-RU" b="1"/>
              <a:t>В ячейке A</a:t>
            </a:r>
            <a:r>
              <a:rPr lang="en-US" b="1"/>
              <a:t>2</a:t>
            </a:r>
            <a:r>
              <a:rPr lang="ru-RU" b="1"/>
              <a:t> электронной таблицы записана формула В</a:t>
            </a:r>
            <a:r>
              <a:rPr lang="en-US" b="1"/>
              <a:t>$</a:t>
            </a:r>
            <a:r>
              <a:rPr lang="ru-RU" b="1"/>
              <a:t>2+</a:t>
            </a:r>
            <a:r>
              <a:rPr lang="en-US" b="1"/>
              <a:t>10*</a:t>
            </a:r>
            <a:r>
              <a:rPr lang="ru-RU" b="1"/>
              <a:t>$C3. Какой вид приобретет формула после копирования содержимого ячейки A</a:t>
            </a:r>
            <a:r>
              <a:rPr lang="en-US" b="1"/>
              <a:t>2</a:t>
            </a:r>
            <a:r>
              <a:rPr lang="ru-RU" b="1"/>
              <a:t> в </a:t>
            </a:r>
            <a:r>
              <a:rPr lang="en-US" b="1"/>
              <a:t>C3</a:t>
            </a:r>
            <a:r>
              <a:rPr lang="ru-RU" b="1"/>
              <a:t>?</a:t>
            </a:r>
          </a:p>
        </p:txBody>
      </p:sp>
      <p:pic>
        <p:nvPicPr>
          <p:cNvPr id="92198" name="Picture 3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5373688"/>
            <a:ext cx="5040312" cy="1133475"/>
          </a:xfrm>
          <a:prstGeom prst="rect">
            <a:avLst/>
          </a:prstGeom>
          <a:noFill/>
        </p:spPr>
      </p:pic>
      <p:sp>
        <p:nvSpPr>
          <p:cNvPr id="92200" name="Text Box 40"/>
          <p:cNvSpPr txBox="1">
            <a:spLocks noChangeArrowheads="1"/>
          </p:cNvSpPr>
          <p:nvPr/>
        </p:nvSpPr>
        <p:spPr bwMode="auto">
          <a:xfrm>
            <a:off x="1042988" y="4292600"/>
            <a:ext cx="73453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  <a:r>
              <a:rPr lang="ru-RU"/>
              <a:t>. </a:t>
            </a:r>
            <a:r>
              <a:rPr lang="ru-RU" b="1"/>
              <a:t>В ячейке A</a:t>
            </a:r>
            <a:r>
              <a:rPr lang="en-US" b="1"/>
              <a:t>2</a:t>
            </a:r>
            <a:r>
              <a:rPr lang="ru-RU" b="1"/>
              <a:t> электронной таблицы записана формула В</a:t>
            </a:r>
            <a:r>
              <a:rPr lang="en-US" b="1"/>
              <a:t>$</a:t>
            </a:r>
            <a:r>
              <a:rPr lang="ru-RU" b="1"/>
              <a:t>2+</a:t>
            </a:r>
            <a:r>
              <a:rPr lang="en-US" b="1"/>
              <a:t>10*</a:t>
            </a:r>
            <a:r>
              <a:rPr lang="ru-RU" b="1"/>
              <a:t>$C3. Какой вид приобретет формула после копирования содержимого ячейки A</a:t>
            </a:r>
            <a:r>
              <a:rPr lang="en-US" b="1"/>
              <a:t>2</a:t>
            </a:r>
            <a:r>
              <a:rPr lang="ru-RU" b="1"/>
              <a:t> в </a:t>
            </a:r>
            <a:r>
              <a:rPr lang="en-US" b="1"/>
              <a:t>C3</a:t>
            </a:r>
            <a:r>
              <a:rPr lang="ru-RU" b="1"/>
              <a:t>?</a:t>
            </a:r>
          </a:p>
        </p:txBody>
      </p:sp>
      <p:pic>
        <p:nvPicPr>
          <p:cNvPr id="92201" name="Picture 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5373688"/>
            <a:ext cx="5040312" cy="1133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9" grpId="0"/>
      <p:bldP spid="92191" grpId="0"/>
      <p:bldP spid="92195" grpId="0"/>
      <p:bldP spid="922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  <a:r>
              <a:rPr lang="ru-RU"/>
              <a:t>Задания</a:t>
            </a:r>
            <a:endParaRPr lang="en-US"/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white">
          <a:xfrm>
            <a:off x="5029200" y="4692650"/>
            <a:ext cx="749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>
                <a:solidFill>
                  <a:srgbClr val="FFFFFF"/>
                </a:solidFill>
                <a:latin typeface="Verdana" pitchFamily="34" charset="0"/>
              </a:rPr>
              <a:t>Text</a:t>
            </a: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900113" y="1700213"/>
            <a:ext cx="7345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3. Каким будет результат вычислений в ячейке С2 после копирования в ячейку С2 формулы из ячейки С1?</a:t>
            </a:r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6732588" y="285273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Ответ:</a:t>
            </a:r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6877050" y="3357563"/>
            <a:ext cx="1655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16</a:t>
            </a:r>
          </a:p>
        </p:txBody>
      </p: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6659563" y="5445125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Ответ:</a:t>
            </a:r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6804025" y="5949950"/>
            <a:ext cx="165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29</a:t>
            </a:r>
            <a:endParaRPr lang="ru-RU" b="1"/>
          </a:p>
        </p:txBody>
      </p:sp>
      <p:pic>
        <p:nvPicPr>
          <p:cNvPr id="124950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2781300"/>
            <a:ext cx="5040312" cy="1012825"/>
          </a:xfrm>
          <a:prstGeom prst="rect">
            <a:avLst/>
          </a:prstGeom>
          <a:noFill/>
        </p:spPr>
      </p:pic>
      <p:sp>
        <p:nvSpPr>
          <p:cNvPr id="124951" name="Text Box 23"/>
          <p:cNvSpPr txBox="1">
            <a:spLocks noChangeArrowheads="1"/>
          </p:cNvSpPr>
          <p:nvPr/>
        </p:nvSpPr>
        <p:spPr bwMode="auto">
          <a:xfrm>
            <a:off x="900113" y="4221163"/>
            <a:ext cx="7345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4. Каким будет результат вычислений в ячейке С3 после копирования в ячейку </a:t>
            </a:r>
            <a:r>
              <a:rPr lang="en-US" b="1"/>
              <a:t>D</a:t>
            </a:r>
            <a:r>
              <a:rPr lang="ru-RU" b="1"/>
              <a:t>3 формулы из ячейки С1?</a:t>
            </a:r>
          </a:p>
        </p:txBody>
      </p:sp>
      <p:pic>
        <p:nvPicPr>
          <p:cNvPr id="124952" name="Picture 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5157788"/>
            <a:ext cx="5200650" cy="1152525"/>
          </a:xfrm>
          <a:prstGeom prst="rect">
            <a:avLst/>
          </a:prstGeom>
          <a:noFill/>
        </p:spPr>
      </p:pic>
      <p:sp>
        <p:nvSpPr>
          <p:cNvPr id="124953" name="Text Box 25"/>
          <p:cNvSpPr txBox="1">
            <a:spLocks noChangeArrowheads="1"/>
          </p:cNvSpPr>
          <p:nvPr/>
        </p:nvSpPr>
        <p:spPr bwMode="auto">
          <a:xfrm>
            <a:off x="900113" y="1700213"/>
            <a:ext cx="7345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3. Каким будет результат вычислений в ячейке С2 после копирования в ячейку С2 формулы из ячейки С1?</a:t>
            </a:r>
          </a:p>
        </p:txBody>
      </p:sp>
      <p:pic>
        <p:nvPicPr>
          <p:cNvPr id="124954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2781300"/>
            <a:ext cx="5040312" cy="1012825"/>
          </a:xfrm>
          <a:prstGeom prst="rect">
            <a:avLst/>
          </a:prstGeom>
          <a:noFill/>
        </p:spPr>
      </p:pic>
      <p:sp>
        <p:nvSpPr>
          <p:cNvPr id="124956" name="Text Box 28"/>
          <p:cNvSpPr txBox="1">
            <a:spLocks noChangeArrowheads="1"/>
          </p:cNvSpPr>
          <p:nvPr/>
        </p:nvSpPr>
        <p:spPr bwMode="auto">
          <a:xfrm>
            <a:off x="900113" y="1700213"/>
            <a:ext cx="7345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3. Каким будет результат вычислений в ячейке С2 после копирования в ячейку С2 формулы из ячейки С1?</a:t>
            </a:r>
          </a:p>
        </p:txBody>
      </p:sp>
      <p:pic>
        <p:nvPicPr>
          <p:cNvPr id="124957" name="Picture 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2781300"/>
            <a:ext cx="5040312" cy="1012825"/>
          </a:xfrm>
          <a:prstGeom prst="rect">
            <a:avLst/>
          </a:prstGeom>
          <a:noFill/>
        </p:spPr>
      </p:pic>
      <p:sp>
        <p:nvSpPr>
          <p:cNvPr id="124958" name="Text Box 30"/>
          <p:cNvSpPr txBox="1">
            <a:spLocks noChangeArrowheads="1"/>
          </p:cNvSpPr>
          <p:nvPr/>
        </p:nvSpPr>
        <p:spPr bwMode="auto">
          <a:xfrm>
            <a:off x="900113" y="4221163"/>
            <a:ext cx="7345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4. Каким будет результат вычислений в ячейке С3 после копирования в ячейку </a:t>
            </a:r>
            <a:r>
              <a:rPr lang="en-US" b="1"/>
              <a:t>D</a:t>
            </a:r>
            <a:r>
              <a:rPr lang="ru-RU" b="1"/>
              <a:t>3 формулы из ячейки С1?</a:t>
            </a:r>
          </a:p>
        </p:txBody>
      </p:sp>
      <p:pic>
        <p:nvPicPr>
          <p:cNvPr id="124959" name="Picture 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5157788"/>
            <a:ext cx="5200650" cy="1152525"/>
          </a:xfrm>
          <a:prstGeom prst="rect">
            <a:avLst/>
          </a:prstGeom>
          <a:noFill/>
        </p:spPr>
      </p:pic>
      <p:sp>
        <p:nvSpPr>
          <p:cNvPr id="124961" name="Text Box 33"/>
          <p:cNvSpPr txBox="1">
            <a:spLocks noChangeArrowheads="1"/>
          </p:cNvSpPr>
          <p:nvPr/>
        </p:nvSpPr>
        <p:spPr bwMode="auto">
          <a:xfrm>
            <a:off x="900113" y="4221163"/>
            <a:ext cx="7345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4. Каким будет результат вычислений в ячейке С3 после копирования в ячейку </a:t>
            </a:r>
            <a:r>
              <a:rPr lang="en-US" b="1"/>
              <a:t>D</a:t>
            </a:r>
            <a:r>
              <a:rPr lang="ru-RU" b="1"/>
              <a:t>3 формулы из ячейки С1?</a:t>
            </a:r>
          </a:p>
        </p:txBody>
      </p:sp>
      <p:pic>
        <p:nvPicPr>
          <p:cNvPr id="124962" name="Picture 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5157788"/>
            <a:ext cx="5200650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7" grpId="0"/>
      <p:bldP spid="124939" grpId="0"/>
      <p:bldP spid="124956" grpId="0"/>
      <p:bldP spid="1249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WordArt 3"/>
          <p:cNvSpPr>
            <a:spLocks noChangeArrowheads="1" noChangeShapeType="1" noTextEdit="1"/>
          </p:cNvSpPr>
          <p:nvPr/>
        </p:nvSpPr>
        <p:spPr bwMode="gray">
          <a:xfrm>
            <a:off x="1691680" y="1916832"/>
            <a:ext cx="3600400" cy="352839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5400" b="1" kern="10" dirty="0" smtClean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107763" dir="2700000" algn="ctr" rotWithShape="0">
                    <a:srgbClr val="B2B2B2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Тест</a:t>
            </a:r>
          </a:p>
          <a:p>
            <a:pPr algn="ctr"/>
            <a:endParaRPr lang="ru-RU" sz="5400" b="1" kern="10" dirty="0" smtClean="0">
              <a:ln w="28575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2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107763" dir="2700000" algn="ctr" rotWithShape="0">
                  <a:srgbClr val="B2B2B2">
                    <a:alpha val="50000"/>
                  </a:srgbClr>
                </a:outerShdw>
              </a:effectLst>
              <a:latin typeface="Verdana"/>
              <a:ea typeface="Verdana"/>
              <a:cs typeface="Verdana"/>
            </a:endParaRPr>
          </a:p>
          <a:p>
            <a:pPr algn="ctr"/>
            <a:r>
              <a:rPr lang="ru-RU" sz="5400" b="1" kern="10" dirty="0" smtClean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107763" dir="2700000" algn="ctr" rotWithShape="0">
                    <a:srgbClr val="B2B2B2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Удачи!</a:t>
            </a:r>
            <a:endParaRPr lang="ru-RU" sz="5400" b="1" kern="10" dirty="0">
              <a:ln w="28575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2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107763" dir="2700000" algn="ctr" rotWithShape="0">
                  <a:srgbClr val="B2B2B2">
                    <a:alpha val="50000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>
          <a:xfrm>
            <a:off x="1331640" y="0"/>
            <a:ext cx="7391400" cy="563563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Вопросы для повторения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7758112" cy="388843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solidFill>
                  <a:srgbClr val="000000"/>
                </a:solidFill>
              </a:rPr>
              <a:t>1) Что такое электронная таблица</a:t>
            </a:r>
            <a:r>
              <a:rPr lang="ru-RU" altLang="ru-RU" sz="2400" dirty="0" smtClean="0">
                <a:solidFill>
                  <a:srgbClr val="000000"/>
                </a:solidFill>
              </a:rPr>
              <a:t>?</a:t>
            </a:r>
            <a:br>
              <a:rPr lang="ru-RU" altLang="ru-RU" sz="2400" dirty="0" smtClean="0">
                <a:solidFill>
                  <a:srgbClr val="000000"/>
                </a:solidFill>
              </a:rPr>
            </a:br>
            <a:endParaRPr lang="ru-RU" altLang="ru-RU" sz="2400" dirty="0" smtClean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solidFill>
                  <a:srgbClr val="000000"/>
                </a:solidFill>
              </a:rPr>
              <a:t>2) Какие основные элементы электронной таблицы вам известны</a:t>
            </a:r>
            <a:r>
              <a:rPr lang="ru-RU" altLang="ru-RU" sz="2400" dirty="0" smtClean="0">
                <a:solidFill>
                  <a:srgbClr val="000000"/>
                </a:solidFill>
              </a:rPr>
              <a:t>?</a:t>
            </a:r>
            <a:br>
              <a:rPr lang="ru-RU" altLang="ru-RU" sz="2400" dirty="0" smtClean="0">
                <a:solidFill>
                  <a:srgbClr val="000000"/>
                </a:solidFill>
              </a:rPr>
            </a:br>
            <a:endParaRPr lang="ru-RU" altLang="ru-RU" sz="2400" dirty="0" smtClean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solidFill>
                  <a:srgbClr val="000000"/>
                </a:solidFill>
              </a:rPr>
              <a:t>3) Как задается имя ячейки (строки, столбца) в электронной таблице</a:t>
            </a:r>
            <a:r>
              <a:rPr lang="ru-RU" altLang="ru-RU" sz="2400" dirty="0" smtClean="0">
                <a:solidFill>
                  <a:srgbClr val="000000"/>
                </a:solidFill>
              </a:rPr>
              <a:t>?</a:t>
            </a:r>
            <a:br>
              <a:rPr lang="ru-RU" altLang="ru-RU" sz="2400" dirty="0" smtClean="0">
                <a:solidFill>
                  <a:srgbClr val="000000"/>
                </a:solidFill>
              </a:rPr>
            </a:br>
            <a:endParaRPr lang="ru-RU" altLang="ru-RU" sz="2400" dirty="0" smtClean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solidFill>
                  <a:srgbClr val="000000"/>
                </a:solidFill>
              </a:rPr>
              <a:t>4) Какие данные можно ввести в ячейку электронной таблицы?</a:t>
            </a:r>
          </a:p>
        </p:txBody>
      </p:sp>
    </p:spTree>
    <p:extLst>
      <p:ext uri="{BB962C8B-B14F-4D97-AF65-F5344CB8AC3E}">
        <p14:creationId xmlns:p14="http://schemas.microsoft.com/office/powerpoint/2010/main" val="299521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Вопросы для повторения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700808"/>
            <a:ext cx="8229600" cy="48965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dirty="0" smtClean="0">
                <a:solidFill>
                  <a:srgbClr val="000000"/>
                </a:solidFill>
              </a:rPr>
              <a:t>5) Какие данные размещены в ячейках таблицы?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dirty="0" smtClean="0">
                <a:solidFill>
                  <a:srgbClr val="0000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ru-RU" altLang="ru-RU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altLang="ru-RU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altLang="ru-RU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dirty="0" smtClean="0">
                <a:solidFill>
                  <a:srgbClr val="000000"/>
                </a:solidFill>
              </a:rPr>
              <a:t>6</a:t>
            </a:r>
            <a:r>
              <a:rPr lang="ru-RU" altLang="ru-RU" sz="2400" dirty="0" smtClean="0">
                <a:solidFill>
                  <a:srgbClr val="000000"/>
                </a:solidFill>
              </a:rPr>
              <a:t>) Что такое формула</a:t>
            </a:r>
            <a:r>
              <a:rPr lang="ru-RU" altLang="ru-RU" sz="2400" dirty="0" smtClean="0">
                <a:solidFill>
                  <a:srgbClr val="000000"/>
                </a:solidFill>
              </a:rPr>
              <a:t>?</a:t>
            </a:r>
            <a:br>
              <a:rPr lang="ru-RU" altLang="ru-RU" sz="2400" dirty="0" smtClean="0">
                <a:solidFill>
                  <a:srgbClr val="000000"/>
                </a:solidFill>
              </a:rPr>
            </a:br>
            <a:endParaRPr lang="ru-RU" altLang="ru-RU" sz="24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400" dirty="0" smtClean="0">
                <a:solidFill>
                  <a:srgbClr val="000000"/>
                </a:solidFill>
              </a:rPr>
              <a:t>7) Какие правила записи формул в электронных таблицах вы знаете?</a:t>
            </a:r>
          </a:p>
        </p:txBody>
      </p:sp>
      <p:graphicFrame>
        <p:nvGraphicFramePr>
          <p:cNvPr id="4162" name="Group 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184032"/>
              </p:ext>
            </p:extLst>
          </p:nvPr>
        </p:nvGraphicFramePr>
        <p:xfrm>
          <a:off x="1115616" y="2492896"/>
          <a:ext cx="6932612" cy="1785938"/>
        </p:xfrm>
        <a:graphic>
          <a:graphicData uri="http://schemas.openxmlformats.org/drawingml/2006/table">
            <a:tbl>
              <a:tblPr/>
              <a:tblGrid>
                <a:gridCol w="609600"/>
                <a:gridCol w="611187"/>
                <a:gridCol w="679450"/>
                <a:gridCol w="2308225"/>
                <a:gridCol w="2724150"/>
              </a:tblGrid>
              <a:tr h="414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=A1+3*B1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= A1^2+B1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=A2+3*B2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=A2^2+B2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=СУММ(</a:t>
                      </a:r>
                      <a:r>
                        <a:rPr kumimoji="0" lang="en-US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D1:D2</a:t>
                      </a: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70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400" dirty="0" smtClean="0"/>
              <a:t>Диапазон (блок, фрагмент) -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9738" y="1412776"/>
            <a:ext cx="7758112" cy="42502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/>
              <a:t>любая прямоугольная часть таблицы.</a:t>
            </a:r>
          </a:p>
        </p:txBody>
      </p:sp>
      <p:pic>
        <p:nvPicPr>
          <p:cNvPr id="6148" name="Picture 4" descr="эт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52" r="54633" b="52855"/>
          <a:stretch>
            <a:fillRect/>
          </a:stretch>
        </p:blipFill>
        <p:spPr bwMode="auto">
          <a:xfrm>
            <a:off x="3131840" y="2348880"/>
            <a:ext cx="5651500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0825" y="3152606"/>
            <a:ext cx="273685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dirty="0">
                <a:solidFill>
                  <a:srgbClr val="000000"/>
                </a:solidFill>
              </a:rPr>
              <a:t>Обозначение: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ru-RU" sz="2400" dirty="0">
                <a:solidFill>
                  <a:srgbClr val="000000"/>
                </a:solidFill>
              </a:rPr>
              <a:t>D1:F5.</a:t>
            </a:r>
            <a:endParaRPr lang="ru-RU" altLang="ru-RU" sz="24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ru-RU" altLang="ru-RU" sz="2400" dirty="0">
                <a:solidFill>
                  <a:srgbClr val="000000"/>
                </a:solidFill>
              </a:rPr>
              <a:t>Количество ячеек – 15.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131840" y="5733256"/>
            <a:ext cx="64801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000" b="1" dirty="0">
                <a:solidFill>
                  <a:srgbClr val="000000"/>
                </a:solidFill>
              </a:rPr>
              <a:t>Минимальный диапазон – 1 ячейка, максимальный – вся таблица.</a:t>
            </a:r>
          </a:p>
        </p:txBody>
      </p:sp>
    </p:spTree>
    <p:extLst>
      <p:ext uri="{BB962C8B-B14F-4D97-AF65-F5344CB8AC3E}">
        <p14:creationId xmlns:p14="http://schemas.microsoft.com/office/powerpoint/2010/main" val="189187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91" name="Group 3"/>
          <p:cNvGrpSpPr>
            <a:grpSpLocks/>
          </p:cNvGrpSpPr>
          <p:nvPr/>
        </p:nvGrpSpPr>
        <p:grpSpPr bwMode="auto">
          <a:xfrm>
            <a:off x="1828800" y="2024063"/>
            <a:ext cx="762000" cy="665162"/>
            <a:chOff x="1110" y="2656"/>
            <a:chExt cx="1549" cy="1351"/>
          </a:xfrm>
        </p:grpSpPr>
        <p:sp>
          <p:nvSpPr>
            <p:cNvPr id="89092" name="AutoShape 4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093" name="AutoShape 5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094" name="AutoShape 6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9095" name="Group 7"/>
          <p:cNvGrpSpPr>
            <a:grpSpLocks/>
          </p:cNvGrpSpPr>
          <p:nvPr/>
        </p:nvGrpSpPr>
        <p:grpSpPr bwMode="auto">
          <a:xfrm>
            <a:off x="1828800" y="2938463"/>
            <a:ext cx="762000" cy="665162"/>
            <a:chOff x="3174" y="2656"/>
            <a:chExt cx="1549" cy="1351"/>
          </a:xfrm>
        </p:grpSpPr>
        <p:sp>
          <p:nvSpPr>
            <p:cNvPr id="89096" name="AutoShape 8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097" name="AutoShape 9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098" name="AutoShape 10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9099" name="Line 11"/>
          <p:cNvSpPr>
            <a:spLocks noChangeShapeType="1"/>
          </p:cNvSpPr>
          <p:nvPr/>
        </p:nvSpPr>
        <p:spPr bwMode="auto">
          <a:xfrm>
            <a:off x="2484438" y="2636838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2700338" y="2060575"/>
            <a:ext cx="5081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>
                <a:solidFill>
                  <a:schemeClr val="tx2"/>
                </a:solidFill>
              </a:rPr>
              <a:t>Формулы в электронных таблицах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89102" name="Line 14"/>
          <p:cNvSpPr>
            <a:spLocks noChangeShapeType="1"/>
          </p:cNvSpPr>
          <p:nvPr/>
        </p:nvSpPr>
        <p:spPr bwMode="auto">
          <a:xfrm>
            <a:off x="2438400" y="3548063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2843213" y="2997200"/>
            <a:ext cx="35131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>
                <a:solidFill>
                  <a:schemeClr val="tx2"/>
                </a:solidFill>
              </a:rPr>
              <a:t>Относительные ссылки</a:t>
            </a:r>
            <a:endParaRPr lang="en-US" sz="2400">
              <a:solidFill>
                <a:schemeClr val="tx2"/>
              </a:solidFill>
            </a:endParaRPr>
          </a:p>
        </p:txBody>
      </p:sp>
      <p:grpSp>
        <p:nvGrpSpPr>
          <p:cNvPr id="89105" name="Group 17"/>
          <p:cNvGrpSpPr>
            <a:grpSpLocks/>
          </p:cNvGrpSpPr>
          <p:nvPr/>
        </p:nvGrpSpPr>
        <p:grpSpPr bwMode="auto">
          <a:xfrm>
            <a:off x="1828800" y="3830638"/>
            <a:ext cx="762000" cy="665162"/>
            <a:chOff x="1110" y="2656"/>
            <a:chExt cx="1549" cy="1351"/>
          </a:xfrm>
        </p:grpSpPr>
        <p:sp>
          <p:nvSpPr>
            <p:cNvPr id="89106" name="AutoShape 18"/>
            <p:cNvSpPr>
              <a:spLocks noChangeArrowheads="1"/>
            </p:cNvSpPr>
            <p:nvPr/>
          </p:nvSpPr>
          <p:spPr bwMode="gray">
            <a:xfrm>
              <a:off x="1123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107" name="AutoShape 19"/>
            <p:cNvSpPr>
              <a:spLocks noChangeArrowheads="1"/>
            </p:cNvSpPr>
            <p:nvPr/>
          </p:nvSpPr>
          <p:spPr bwMode="gray">
            <a:xfrm>
              <a:off x="1110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108" name="AutoShape 20"/>
            <p:cNvSpPr>
              <a:spLocks noChangeArrowheads="1"/>
            </p:cNvSpPr>
            <p:nvPr/>
          </p:nvSpPr>
          <p:spPr bwMode="gray">
            <a:xfrm>
              <a:off x="1200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9109" name="Group 21"/>
          <p:cNvGrpSpPr>
            <a:grpSpLocks/>
          </p:cNvGrpSpPr>
          <p:nvPr/>
        </p:nvGrpSpPr>
        <p:grpSpPr bwMode="auto">
          <a:xfrm>
            <a:off x="1828800" y="4745038"/>
            <a:ext cx="762000" cy="665162"/>
            <a:chOff x="3174" y="2656"/>
            <a:chExt cx="1549" cy="1351"/>
          </a:xfrm>
        </p:grpSpPr>
        <p:sp>
          <p:nvSpPr>
            <p:cNvPr id="89110" name="AutoShape 22"/>
            <p:cNvSpPr>
              <a:spLocks noChangeArrowheads="1"/>
            </p:cNvSpPr>
            <p:nvPr/>
          </p:nvSpPr>
          <p:spPr bwMode="gray">
            <a:xfrm>
              <a:off x="3187" y="2679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80808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111" name="AutoShape 23"/>
            <p:cNvSpPr>
              <a:spLocks noChangeArrowheads="1"/>
            </p:cNvSpPr>
            <p:nvPr/>
          </p:nvSpPr>
          <p:spPr bwMode="gray">
            <a:xfrm>
              <a:off x="3174" y="2656"/>
              <a:ext cx="1536" cy="1328"/>
            </a:xfrm>
            <a:prstGeom prst="hexagon">
              <a:avLst>
                <a:gd name="adj" fmla="val 28916"/>
                <a:gd name="vf" fmla="val 115470"/>
              </a:avLst>
            </a:prstGeom>
            <a:gradFill rotWithShape="1">
              <a:gsLst>
                <a:gs pos="0">
                  <a:srgbClr val="E6E6E6"/>
                </a:gs>
                <a:gs pos="7499">
                  <a:srgbClr val="7D8496"/>
                </a:gs>
                <a:gs pos="26500">
                  <a:srgbClr val="E6E6E6"/>
                </a:gs>
                <a:gs pos="34000">
                  <a:srgbClr val="7D8496"/>
                </a:gs>
                <a:gs pos="46500">
                  <a:srgbClr val="E6E6E6"/>
                </a:gs>
                <a:gs pos="50000">
                  <a:srgbClr val="FFFFFF"/>
                </a:gs>
                <a:gs pos="53501">
                  <a:srgbClr val="E6E6E6"/>
                </a:gs>
                <a:gs pos="66001">
                  <a:srgbClr val="7D8496"/>
                </a:gs>
                <a:gs pos="73500">
                  <a:srgbClr val="E6E6E6"/>
                </a:gs>
                <a:gs pos="92501">
                  <a:srgbClr val="7D8496"/>
                </a:gs>
                <a:gs pos="100000">
                  <a:srgbClr val="E6E6E6"/>
                </a:gs>
              </a:gsLst>
              <a:lin ang="2700000" scaled="1"/>
            </a:gradFill>
            <a:ln w="9525">
              <a:solidFill>
                <a:srgbClr val="C0C0C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9112" name="AutoShape 24"/>
            <p:cNvSpPr>
              <a:spLocks noChangeArrowheads="1"/>
            </p:cNvSpPr>
            <p:nvPr/>
          </p:nvSpPr>
          <p:spPr bwMode="gray">
            <a:xfrm>
              <a:off x="3264" y="2736"/>
              <a:ext cx="1350" cy="1168"/>
            </a:xfrm>
            <a:prstGeom prst="hexagon">
              <a:avLst>
                <a:gd name="adj" fmla="val 28896"/>
                <a:gd name="vf" fmla="val 115470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9113" name="Line 25"/>
          <p:cNvSpPr>
            <a:spLocks noChangeShapeType="1"/>
          </p:cNvSpPr>
          <p:nvPr/>
        </p:nvSpPr>
        <p:spPr bwMode="auto">
          <a:xfrm>
            <a:off x="2438400" y="4440238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9114" name="Text Box 26"/>
          <p:cNvSpPr txBox="1">
            <a:spLocks noChangeArrowheads="1"/>
          </p:cNvSpPr>
          <p:nvPr/>
        </p:nvSpPr>
        <p:spPr bwMode="auto">
          <a:xfrm>
            <a:off x="2916238" y="3860800"/>
            <a:ext cx="30765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>
                <a:solidFill>
                  <a:schemeClr val="tx2"/>
                </a:solidFill>
              </a:rPr>
              <a:t>Абсолютные ссылки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89116" name="Line 28"/>
          <p:cNvSpPr>
            <a:spLocks noChangeShapeType="1"/>
          </p:cNvSpPr>
          <p:nvPr/>
        </p:nvSpPr>
        <p:spPr bwMode="auto">
          <a:xfrm>
            <a:off x="2438400" y="5354638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9117" name="Text Box 29"/>
          <p:cNvSpPr txBox="1">
            <a:spLocks noChangeArrowheads="1"/>
          </p:cNvSpPr>
          <p:nvPr/>
        </p:nvSpPr>
        <p:spPr bwMode="auto">
          <a:xfrm>
            <a:off x="2916238" y="4797425"/>
            <a:ext cx="30130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400">
                <a:solidFill>
                  <a:schemeClr val="tx2"/>
                </a:solidFill>
              </a:rPr>
              <a:t>Смешанные ссылки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89119" name="Text Box 31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9121" name="Rectangle 33"/>
          <p:cNvSpPr>
            <a:spLocks noGrp="1" noChangeArrowheads="1"/>
          </p:cNvSpPr>
          <p:nvPr>
            <p:ph type="title"/>
          </p:nvPr>
        </p:nvSpPr>
        <p:spPr>
          <a:xfrm>
            <a:off x="1763713" y="188913"/>
            <a:ext cx="6804025" cy="563562"/>
          </a:xfrm>
          <a:noFill/>
          <a:ln/>
        </p:spPr>
        <p:txBody>
          <a:bodyPr/>
          <a:lstStyle/>
          <a:p>
            <a:r>
              <a:rPr lang="ru-RU"/>
              <a:t>Основные понятия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116632"/>
            <a:ext cx="7391400" cy="563562"/>
          </a:xfrm>
        </p:spPr>
        <p:txBody>
          <a:bodyPr/>
          <a:lstStyle/>
          <a:p>
            <a:r>
              <a:rPr lang="ru-RU" sz="2800" dirty="0"/>
              <a:t>Формулы в электронных таблицах</a:t>
            </a:r>
            <a:endParaRPr lang="en-US" sz="2800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44824"/>
            <a:ext cx="7377113" cy="4176564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Формула должна начинаться со знака равенства и может включать в себя числа, имена ячеек, функции и знаки математических операций.</a:t>
            </a:r>
            <a:r>
              <a:rPr 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2400" b="1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sz="24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ru-RU" sz="2400" b="1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процессе ввода формулы она отображается как в самой ячейке, так и строке формул. После окончания ввода в ячейке отображается не сама формула, а результат вычислений по этой формуле.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88913"/>
            <a:ext cx="7391400" cy="563562"/>
          </a:xfrm>
        </p:spPr>
        <p:txBody>
          <a:bodyPr/>
          <a:lstStyle/>
          <a:p>
            <a:r>
              <a:rPr lang="ru-RU" sz="2800"/>
              <a:t>Формулы в электронных таблицах</a:t>
            </a:r>
            <a:endParaRPr lang="en-US" sz="2800"/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1331913" y="1341438"/>
            <a:ext cx="669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Каким будет результат вычислений в ячейке С1?</a:t>
            </a:r>
          </a:p>
        </p:txBody>
      </p:sp>
      <p:pic>
        <p:nvPicPr>
          <p:cNvPr id="1198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1916113"/>
            <a:ext cx="4968875" cy="1225550"/>
          </a:xfrm>
          <a:prstGeom prst="rect">
            <a:avLst/>
          </a:prstGeom>
          <a:noFill/>
        </p:spPr>
      </p:pic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1258888" y="3716338"/>
            <a:ext cx="669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Каким будет результат вычислений в ячейке С2?</a:t>
            </a:r>
          </a:p>
        </p:txBody>
      </p:sp>
      <p:pic>
        <p:nvPicPr>
          <p:cNvPr id="11981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4437063"/>
            <a:ext cx="4897438" cy="1223962"/>
          </a:xfrm>
          <a:prstGeom prst="rect">
            <a:avLst/>
          </a:prstGeom>
          <a:noFill/>
        </p:spPr>
      </p:pic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6948488" y="2060575"/>
            <a:ext cx="172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Ответ:</a:t>
            </a:r>
          </a:p>
        </p:txBody>
      </p:sp>
      <p:sp>
        <p:nvSpPr>
          <p:cNvPr id="119820" name="Text Box 12"/>
          <p:cNvSpPr txBox="1">
            <a:spLocks noChangeArrowheads="1"/>
          </p:cNvSpPr>
          <p:nvPr/>
        </p:nvSpPr>
        <p:spPr bwMode="auto">
          <a:xfrm>
            <a:off x="6877050" y="4508500"/>
            <a:ext cx="172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Ответ:</a:t>
            </a:r>
          </a:p>
        </p:txBody>
      </p:sp>
      <p:sp>
        <p:nvSpPr>
          <p:cNvPr id="119821" name="Text Box 13"/>
          <p:cNvSpPr txBox="1">
            <a:spLocks noChangeArrowheads="1"/>
          </p:cNvSpPr>
          <p:nvPr/>
        </p:nvSpPr>
        <p:spPr bwMode="auto">
          <a:xfrm>
            <a:off x="7092950" y="2565400"/>
            <a:ext cx="1150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15</a:t>
            </a:r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7019925" y="5013325"/>
            <a:ext cx="11509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40</a:t>
            </a:r>
          </a:p>
        </p:txBody>
      </p:sp>
      <p:sp>
        <p:nvSpPr>
          <p:cNvPr id="119823" name="Text Box 15"/>
          <p:cNvSpPr txBox="1">
            <a:spLocks noChangeArrowheads="1"/>
          </p:cNvSpPr>
          <p:nvPr/>
        </p:nvSpPr>
        <p:spPr bwMode="auto">
          <a:xfrm>
            <a:off x="1331913" y="1341438"/>
            <a:ext cx="669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Каким будет результат вычислений в ячейке С1?</a:t>
            </a:r>
          </a:p>
        </p:txBody>
      </p:sp>
      <p:pic>
        <p:nvPicPr>
          <p:cNvPr id="119824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1916113"/>
            <a:ext cx="4968875" cy="1225550"/>
          </a:xfrm>
          <a:prstGeom prst="rect">
            <a:avLst/>
          </a:prstGeom>
          <a:noFill/>
        </p:spPr>
      </p:pic>
      <p:sp>
        <p:nvSpPr>
          <p:cNvPr id="119825" name="Text Box 17"/>
          <p:cNvSpPr txBox="1">
            <a:spLocks noChangeArrowheads="1"/>
          </p:cNvSpPr>
          <p:nvPr/>
        </p:nvSpPr>
        <p:spPr bwMode="auto">
          <a:xfrm>
            <a:off x="6948488" y="2060575"/>
            <a:ext cx="172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Ответ:</a:t>
            </a:r>
          </a:p>
        </p:txBody>
      </p:sp>
      <p:sp>
        <p:nvSpPr>
          <p:cNvPr id="119826" name="Text Box 18"/>
          <p:cNvSpPr txBox="1">
            <a:spLocks noChangeArrowheads="1"/>
          </p:cNvSpPr>
          <p:nvPr/>
        </p:nvSpPr>
        <p:spPr bwMode="auto">
          <a:xfrm>
            <a:off x="1331913" y="1341438"/>
            <a:ext cx="669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Каким будет результат вычислений в ячейке С1?</a:t>
            </a:r>
          </a:p>
        </p:txBody>
      </p:sp>
      <p:pic>
        <p:nvPicPr>
          <p:cNvPr id="119827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1916113"/>
            <a:ext cx="4968875" cy="1225550"/>
          </a:xfrm>
          <a:prstGeom prst="rect">
            <a:avLst/>
          </a:prstGeom>
          <a:noFill/>
        </p:spPr>
      </p:pic>
      <p:sp>
        <p:nvSpPr>
          <p:cNvPr id="119828" name="Text Box 20"/>
          <p:cNvSpPr txBox="1">
            <a:spLocks noChangeArrowheads="1"/>
          </p:cNvSpPr>
          <p:nvPr/>
        </p:nvSpPr>
        <p:spPr bwMode="auto">
          <a:xfrm>
            <a:off x="1258888" y="3716338"/>
            <a:ext cx="669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Каким будет результат вычислений в ячейке С2?</a:t>
            </a:r>
          </a:p>
        </p:txBody>
      </p:sp>
      <p:pic>
        <p:nvPicPr>
          <p:cNvPr id="119829" name="Picture 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4437063"/>
            <a:ext cx="4897438" cy="1223962"/>
          </a:xfrm>
          <a:prstGeom prst="rect">
            <a:avLst/>
          </a:prstGeom>
          <a:noFill/>
        </p:spPr>
      </p:pic>
      <p:sp>
        <p:nvSpPr>
          <p:cNvPr id="119830" name="Text Box 22"/>
          <p:cNvSpPr txBox="1">
            <a:spLocks noChangeArrowheads="1"/>
          </p:cNvSpPr>
          <p:nvPr/>
        </p:nvSpPr>
        <p:spPr bwMode="auto">
          <a:xfrm>
            <a:off x="6877050" y="4508500"/>
            <a:ext cx="172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Ответ:</a:t>
            </a:r>
          </a:p>
        </p:txBody>
      </p:sp>
      <p:sp>
        <p:nvSpPr>
          <p:cNvPr id="119831" name="Text Box 23"/>
          <p:cNvSpPr txBox="1">
            <a:spLocks noChangeArrowheads="1"/>
          </p:cNvSpPr>
          <p:nvPr/>
        </p:nvSpPr>
        <p:spPr bwMode="auto">
          <a:xfrm>
            <a:off x="1258888" y="3716338"/>
            <a:ext cx="669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Каким будет результат вычислений в ячейке С2?</a:t>
            </a:r>
          </a:p>
        </p:txBody>
      </p:sp>
      <p:pic>
        <p:nvPicPr>
          <p:cNvPr id="119832" name="Picture 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75" y="4437063"/>
            <a:ext cx="4897438" cy="1223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22" grpId="0"/>
      <p:bldP spid="119825" grpId="0"/>
      <p:bldP spid="119826" grpId="0"/>
      <p:bldP spid="119830" grpId="0"/>
      <p:bldP spid="1198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16632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400" dirty="0" smtClean="0"/>
              <a:t>Часто </a:t>
            </a:r>
            <a:r>
              <a:rPr lang="ru-RU" altLang="ru-RU" sz="2400" dirty="0" smtClean="0"/>
              <a:t>используемые функции</a:t>
            </a:r>
          </a:p>
        </p:txBody>
      </p:sp>
      <p:graphicFrame>
        <p:nvGraphicFramePr>
          <p:cNvPr id="10302" name="Group 6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2904053"/>
              </p:ext>
            </p:extLst>
          </p:nvPr>
        </p:nvGraphicFramePr>
        <p:xfrm>
          <a:off x="76200" y="1412776"/>
          <a:ext cx="8960296" cy="5370091"/>
        </p:xfrm>
        <a:graphic>
          <a:graphicData uri="http://schemas.openxmlformats.org/drawingml/2006/table">
            <a:tbl>
              <a:tblPr/>
              <a:tblGrid>
                <a:gridCol w="3631704"/>
                <a:gridCol w="5328592"/>
              </a:tblGrid>
              <a:tr h="619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=СУММ(В2:В5)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Вычисление суммы числовых значений диапазона ячеек В2:В5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=СУММ(В2:В5;100;К4)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Вычисление суммы числовых значений диапазона ячеек В2:В5, числа 100 и значения ячейки К4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=СУММЕСЛИ(В2:В5;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”&gt;10”)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Вычисление суммы чисел, больших 10, из диапазона ячеек В2:В5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=СРЗНАЧ(В2:В5)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Вычисление среднего значения для диапазона ячеек В2:В5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=МАКС(В2:В5)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Вычисление максимального значения для диапазона ячеек В2:В5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=МИН(В2:В5)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Вычисление минимального значения для диапазона ячеек В2:В5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=СЧЕТ(В2:В5)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Подсчет общего количества чисел из диапазона ячеек В2:В5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=СЧЕТЕСЛИ(В2:В5;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”&lt;5”)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Вычисление количества чисел, меньших 5, из диапазона ячеек В2:В5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27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05571"/>
            <a:ext cx="7391400" cy="563563"/>
          </a:xfrm>
        </p:spPr>
        <p:txBody>
          <a:bodyPr/>
          <a:lstStyle/>
          <a:p>
            <a:r>
              <a:rPr lang="ru-RU" dirty="0"/>
              <a:t>Ссылки в формулах</a:t>
            </a:r>
            <a:endParaRPr lang="en-US" dirty="0"/>
          </a:p>
        </p:txBody>
      </p:sp>
      <p:sp>
        <p:nvSpPr>
          <p:cNvPr id="120835" name="AutoShape 3"/>
          <p:cNvSpPr>
            <a:spLocks noChangeArrowheads="1"/>
          </p:cNvSpPr>
          <p:nvPr/>
        </p:nvSpPr>
        <p:spPr bwMode="gray">
          <a:xfrm>
            <a:off x="1547813" y="3429000"/>
            <a:ext cx="5791200" cy="5746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Типы ссылок</a:t>
            </a:r>
            <a:endParaRPr lang="en-US"/>
          </a:p>
        </p:txBody>
      </p:sp>
      <p:grpSp>
        <p:nvGrpSpPr>
          <p:cNvPr id="120836" name="Group 4"/>
          <p:cNvGrpSpPr>
            <a:grpSpLocks/>
          </p:cNvGrpSpPr>
          <p:nvPr/>
        </p:nvGrpSpPr>
        <p:grpSpPr bwMode="auto">
          <a:xfrm>
            <a:off x="5795963" y="4437063"/>
            <a:ext cx="1544637" cy="1766887"/>
            <a:chOff x="3024" y="2823"/>
            <a:chExt cx="973" cy="1113"/>
          </a:xfrm>
        </p:grpSpPr>
        <p:sp>
          <p:nvSpPr>
            <p:cNvPr id="120837" name="Oval 5"/>
            <p:cNvSpPr>
              <a:spLocks noChangeArrowheads="1"/>
            </p:cNvSpPr>
            <p:nvPr/>
          </p:nvSpPr>
          <p:spPr bwMode="gray">
            <a:xfrm>
              <a:off x="3120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20838" name="Oval 6"/>
            <p:cNvSpPr>
              <a:spLocks noChangeArrowheads="1"/>
            </p:cNvSpPr>
            <p:nvPr/>
          </p:nvSpPr>
          <p:spPr bwMode="gray">
            <a:xfrm>
              <a:off x="3024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39" name="Oval 7"/>
            <p:cNvSpPr>
              <a:spLocks noChangeArrowheads="1"/>
            </p:cNvSpPr>
            <p:nvPr/>
          </p:nvSpPr>
          <p:spPr bwMode="gray">
            <a:xfrm>
              <a:off x="3045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85001"/>
                  </a:schemeClr>
                </a:gs>
                <a:gs pos="100000">
                  <a:schemeClr val="accent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40" name="Oval 8"/>
            <p:cNvSpPr>
              <a:spLocks noChangeArrowheads="1"/>
            </p:cNvSpPr>
            <p:nvPr/>
          </p:nvSpPr>
          <p:spPr bwMode="gray">
            <a:xfrm>
              <a:off x="3081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0841" name="Picture 9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3045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120842" name="Text Box 10"/>
            <p:cNvSpPr txBox="1">
              <a:spLocks noChangeArrowheads="1"/>
            </p:cNvSpPr>
            <p:nvPr/>
          </p:nvSpPr>
          <p:spPr bwMode="gray">
            <a:xfrm>
              <a:off x="3105" y="3248"/>
              <a:ext cx="791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1400" b="1">
                  <a:solidFill>
                    <a:srgbClr val="FFFFFF"/>
                  </a:solidFill>
                </a:rPr>
                <a:t>Смешанные</a:t>
              </a:r>
              <a:endParaRPr lang="en-US" sz="1400">
                <a:solidFill>
                  <a:srgbClr val="FFFFFF"/>
                </a:solidFill>
              </a:endParaRPr>
            </a:p>
          </p:txBody>
        </p:sp>
      </p:grpSp>
      <p:grpSp>
        <p:nvGrpSpPr>
          <p:cNvPr id="120843" name="Group 11"/>
          <p:cNvGrpSpPr>
            <a:grpSpLocks/>
          </p:cNvGrpSpPr>
          <p:nvPr/>
        </p:nvGrpSpPr>
        <p:grpSpPr bwMode="auto">
          <a:xfrm>
            <a:off x="3635375" y="4508500"/>
            <a:ext cx="1544638" cy="1766888"/>
            <a:chOff x="1776" y="2823"/>
            <a:chExt cx="973" cy="1113"/>
          </a:xfrm>
        </p:grpSpPr>
        <p:sp>
          <p:nvSpPr>
            <p:cNvPr id="120844" name="Oval 12"/>
            <p:cNvSpPr>
              <a:spLocks noChangeArrowheads="1"/>
            </p:cNvSpPr>
            <p:nvPr/>
          </p:nvSpPr>
          <p:spPr bwMode="gray">
            <a:xfrm>
              <a:off x="1872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20845" name="Oval 13"/>
            <p:cNvSpPr>
              <a:spLocks noChangeArrowheads="1"/>
            </p:cNvSpPr>
            <p:nvPr/>
          </p:nvSpPr>
          <p:spPr bwMode="gray">
            <a:xfrm>
              <a:off x="1776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46" name="Oval 14"/>
            <p:cNvSpPr>
              <a:spLocks noChangeArrowheads="1"/>
            </p:cNvSpPr>
            <p:nvPr/>
          </p:nvSpPr>
          <p:spPr bwMode="gray">
            <a:xfrm>
              <a:off x="1797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85001"/>
                  </a:schemeClr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47" name="Oval 15"/>
            <p:cNvSpPr>
              <a:spLocks noChangeArrowheads="1"/>
            </p:cNvSpPr>
            <p:nvPr/>
          </p:nvSpPr>
          <p:spPr bwMode="gray">
            <a:xfrm>
              <a:off x="1833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0848" name="Picture 16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1797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120849" name="Text Box 17"/>
            <p:cNvSpPr txBox="1">
              <a:spLocks noChangeArrowheads="1"/>
            </p:cNvSpPr>
            <p:nvPr/>
          </p:nvSpPr>
          <p:spPr bwMode="gray">
            <a:xfrm>
              <a:off x="1833" y="3248"/>
              <a:ext cx="844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1400" b="1">
                  <a:solidFill>
                    <a:srgbClr val="FFFFFF"/>
                  </a:solidFill>
                </a:rPr>
                <a:t>Абсолютные</a:t>
              </a:r>
              <a:endParaRPr lang="en-US" sz="1400">
                <a:solidFill>
                  <a:srgbClr val="FFFFFF"/>
                </a:solidFill>
              </a:endParaRPr>
            </a:p>
          </p:txBody>
        </p:sp>
      </p:grpSp>
      <p:grpSp>
        <p:nvGrpSpPr>
          <p:cNvPr id="120850" name="Group 18"/>
          <p:cNvGrpSpPr>
            <a:grpSpLocks/>
          </p:cNvGrpSpPr>
          <p:nvPr/>
        </p:nvGrpSpPr>
        <p:grpSpPr bwMode="auto">
          <a:xfrm>
            <a:off x="1654175" y="4508500"/>
            <a:ext cx="1600200" cy="1766888"/>
            <a:chOff x="531" y="2823"/>
            <a:chExt cx="1008" cy="1113"/>
          </a:xfrm>
        </p:grpSpPr>
        <p:sp>
          <p:nvSpPr>
            <p:cNvPr id="120851" name="Oval 19"/>
            <p:cNvSpPr>
              <a:spLocks noChangeArrowheads="1"/>
            </p:cNvSpPr>
            <p:nvPr/>
          </p:nvSpPr>
          <p:spPr bwMode="gray">
            <a:xfrm>
              <a:off x="624" y="3744"/>
              <a:ext cx="816" cy="192"/>
            </a:xfrm>
            <a:prstGeom prst="ellipse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8FAF4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20852" name="Oval 20"/>
            <p:cNvSpPr>
              <a:spLocks noChangeArrowheads="1"/>
            </p:cNvSpPr>
            <p:nvPr/>
          </p:nvSpPr>
          <p:spPr bwMode="gray">
            <a:xfrm>
              <a:off x="555" y="2823"/>
              <a:ext cx="973" cy="973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5725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53" name="Oval 21"/>
            <p:cNvSpPr>
              <a:spLocks noChangeArrowheads="1"/>
            </p:cNvSpPr>
            <p:nvPr/>
          </p:nvSpPr>
          <p:spPr bwMode="gray">
            <a:xfrm>
              <a:off x="576" y="2846"/>
              <a:ext cx="928" cy="929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alpha val="85001"/>
                  </a:schemeClr>
                </a:gs>
                <a:gs pos="100000">
                  <a:schemeClr val="accent2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0854" name="Oval 22"/>
            <p:cNvSpPr>
              <a:spLocks noChangeArrowheads="1"/>
            </p:cNvSpPr>
            <p:nvPr/>
          </p:nvSpPr>
          <p:spPr bwMode="gray">
            <a:xfrm>
              <a:off x="612" y="2880"/>
              <a:ext cx="839" cy="839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72549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0855" name="Picture 23" descr="Pictur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gray">
            <a:xfrm>
              <a:off x="576" y="2880"/>
              <a:ext cx="616" cy="616"/>
            </a:xfrm>
            <a:prstGeom prst="rect">
              <a:avLst/>
            </a:prstGeom>
            <a:noFill/>
          </p:spPr>
        </p:pic>
        <p:sp>
          <p:nvSpPr>
            <p:cNvPr id="120856" name="Text Box 24"/>
            <p:cNvSpPr txBox="1">
              <a:spLocks noChangeArrowheads="1"/>
            </p:cNvSpPr>
            <p:nvPr/>
          </p:nvSpPr>
          <p:spPr bwMode="gray">
            <a:xfrm>
              <a:off x="531" y="3248"/>
              <a:ext cx="1008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ru-RU" sz="1400" b="1">
                  <a:solidFill>
                    <a:srgbClr val="FFFFFF"/>
                  </a:solidFill>
                </a:rPr>
                <a:t>Относительные</a:t>
              </a:r>
              <a:endParaRPr lang="en-US" sz="1400">
                <a:solidFill>
                  <a:srgbClr val="FFFFFF"/>
                </a:solidFill>
              </a:endParaRPr>
            </a:p>
          </p:txBody>
        </p:sp>
      </p:grpSp>
      <p:sp>
        <p:nvSpPr>
          <p:cNvPr id="120857" name="Text Box 25"/>
          <p:cNvSpPr txBox="1">
            <a:spLocks noChangeArrowheads="1"/>
          </p:cNvSpPr>
          <p:nvPr/>
        </p:nvSpPr>
        <p:spPr bwMode="auto">
          <a:xfrm>
            <a:off x="1619250" y="1125538"/>
            <a:ext cx="59055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 формулах используются ссылки на адреса ячеек. Существует два основных типа ссылок: относительные и абсолютные, кроме этого, могут быть использованы смешанные ссылки. Различия между типами ссылок проявляются при копировании формулы из активной ячейки в другие ячейки.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1gl">
  <a:themeElements>
    <a:clrScheme name="cdb2004101gl 3">
      <a:dk1>
        <a:srgbClr val="335338"/>
      </a:dk1>
      <a:lt1>
        <a:srgbClr val="D7E4BE"/>
      </a:lt1>
      <a:dk2>
        <a:srgbClr val="000066"/>
      </a:dk2>
      <a:lt2>
        <a:srgbClr val="B2B2B2"/>
      </a:lt2>
      <a:accent1>
        <a:srgbClr val="2F86B1"/>
      </a:accent1>
      <a:accent2>
        <a:srgbClr val="D2761A"/>
      </a:accent2>
      <a:accent3>
        <a:srgbClr val="E8EFDB"/>
      </a:accent3>
      <a:accent4>
        <a:srgbClr val="2A462E"/>
      </a:accent4>
      <a:accent5>
        <a:srgbClr val="ADC3D5"/>
      </a:accent5>
      <a:accent6>
        <a:srgbClr val="BE6A16"/>
      </a:accent6>
      <a:hlink>
        <a:srgbClr val="368463"/>
      </a:hlink>
      <a:folHlink>
        <a:srgbClr val="481ECE"/>
      </a:folHlink>
    </a:clrScheme>
    <a:fontScheme name="cdb2004101g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101gl 1">
        <a:dk1>
          <a:srgbClr val="1A3E86"/>
        </a:dk1>
        <a:lt1>
          <a:srgbClr val="C1CFDD"/>
        </a:lt1>
        <a:dk2>
          <a:srgbClr val="000000"/>
        </a:dk2>
        <a:lt2>
          <a:srgbClr val="B2B2B2"/>
        </a:lt2>
        <a:accent1>
          <a:srgbClr val="4AAAC0"/>
        </a:accent1>
        <a:accent2>
          <a:srgbClr val="6600FF"/>
        </a:accent2>
        <a:accent3>
          <a:srgbClr val="DDE4EB"/>
        </a:accent3>
        <a:accent4>
          <a:srgbClr val="143472"/>
        </a:accent4>
        <a:accent5>
          <a:srgbClr val="B1D2DC"/>
        </a:accent5>
        <a:accent6>
          <a:srgbClr val="5C00E7"/>
        </a:accent6>
        <a:hlink>
          <a:srgbClr val="0066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1gl 2">
        <a:dk1>
          <a:srgbClr val="2B166E"/>
        </a:dk1>
        <a:lt1>
          <a:srgbClr val="AADBFC"/>
        </a:lt1>
        <a:dk2>
          <a:srgbClr val="003366"/>
        </a:dk2>
        <a:lt2>
          <a:srgbClr val="B2B2B2"/>
        </a:lt2>
        <a:accent1>
          <a:srgbClr val="19B17B"/>
        </a:accent1>
        <a:accent2>
          <a:srgbClr val="E57B1B"/>
        </a:accent2>
        <a:accent3>
          <a:srgbClr val="D2EAFD"/>
        </a:accent3>
        <a:accent4>
          <a:srgbClr val="23115D"/>
        </a:accent4>
        <a:accent5>
          <a:srgbClr val="ABD5BF"/>
        </a:accent5>
        <a:accent6>
          <a:srgbClr val="CF6F17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1gl 3">
        <a:dk1>
          <a:srgbClr val="335338"/>
        </a:dk1>
        <a:lt1>
          <a:srgbClr val="D7E4BE"/>
        </a:lt1>
        <a:dk2>
          <a:srgbClr val="000066"/>
        </a:dk2>
        <a:lt2>
          <a:srgbClr val="B2B2B2"/>
        </a:lt2>
        <a:accent1>
          <a:srgbClr val="2F86B1"/>
        </a:accent1>
        <a:accent2>
          <a:srgbClr val="D2761A"/>
        </a:accent2>
        <a:accent3>
          <a:srgbClr val="E8EFDB"/>
        </a:accent3>
        <a:accent4>
          <a:srgbClr val="2A462E"/>
        </a:accent4>
        <a:accent5>
          <a:srgbClr val="ADC3D5"/>
        </a:accent5>
        <a:accent6>
          <a:srgbClr val="BE6A16"/>
        </a:accent6>
        <a:hlink>
          <a:srgbClr val="368463"/>
        </a:hlink>
        <a:folHlink>
          <a:srgbClr val="481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cdb2004101gl</Template>
  <TotalTime>369</TotalTime>
  <Words>830</Words>
  <Application>Microsoft Office PowerPoint</Application>
  <PresentationFormat>Экран (4:3)</PresentationFormat>
  <Paragraphs>123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Wingdings</vt:lpstr>
      <vt:lpstr>cdb2004101gl</vt:lpstr>
      <vt:lpstr>Презентация PowerPoint</vt:lpstr>
      <vt:lpstr>Вопросы для повторения</vt:lpstr>
      <vt:lpstr>Вопросы для повторения</vt:lpstr>
      <vt:lpstr>Диапазон (блок, фрагмент) - </vt:lpstr>
      <vt:lpstr>Основные понятия</vt:lpstr>
      <vt:lpstr>Формулы в электронных таблицах</vt:lpstr>
      <vt:lpstr>Формулы в электронных таблицах</vt:lpstr>
      <vt:lpstr>Часто используемые функции</vt:lpstr>
      <vt:lpstr>Ссылки в формулах</vt:lpstr>
      <vt:lpstr>Относительные ссылки</vt:lpstr>
      <vt:lpstr>Абсолютные ссылки</vt:lpstr>
      <vt:lpstr>Смешанные ссылки</vt:lpstr>
      <vt:lpstr> Задания</vt:lpstr>
      <vt:lpstr> Задания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Vinci Da</cp:lastModifiedBy>
  <cp:revision>12</cp:revision>
  <dcterms:created xsi:type="dcterms:W3CDTF">2011-01-08T08:45:21Z</dcterms:created>
  <dcterms:modified xsi:type="dcterms:W3CDTF">2017-04-09T21:35:58Z</dcterms:modified>
</cp:coreProperties>
</file>