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258" r:id="rId6"/>
    <p:sldId id="259" r:id="rId7"/>
    <p:sldId id="284" r:id="rId8"/>
    <p:sldId id="290" r:id="rId9"/>
    <p:sldId id="285" r:id="rId10"/>
    <p:sldId id="260" r:id="rId11"/>
    <p:sldId id="287" r:id="rId12"/>
    <p:sldId id="288" r:id="rId13"/>
    <p:sldId id="261" r:id="rId14"/>
    <p:sldId id="289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BDBFB9"/>
    <a:srgbClr val="8FD1B5"/>
    <a:srgbClr val="99BACC"/>
    <a:srgbClr val="F8FAF4"/>
    <a:srgbClr val="FFDA3F"/>
    <a:srgbClr val="3BE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 autoAdjust="0"/>
  </p:normalViewPr>
  <p:slideViewPr>
    <p:cSldViewPr>
      <p:cViewPr varScale="1">
        <p:scale>
          <a:sx n="99" d="100"/>
          <a:sy n="99" d="100"/>
        </p:scale>
        <p:origin x="2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6"/>
                </a:cxn>
                <a:cxn ang="0">
                  <a:pos x="1496" y="460"/>
                </a:cxn>
                <a:cxn ang="0">
                  <a:pos x="5768" y="1360"/>
                </a:cxn>
                <a:cxn ang="0">
                  <a:pos x="5768" y="0"/>
                </a:cxn>
                <a:cxn ang="0">
                  <a:pos x="0" y="0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2"/>
                </a:cxn>
                <a:cxn ang="0">
                  <a:pos x="1521" y="448"/>
                </a:cxn>
                <a:cxn ang="0">
                  <a:pos x="5761" y="1104"/>
                </a:cxn>
                <a:cxn ang="0">
                  <a:pos x="5760" y="8"/>
                </a:cxn>
                <a:cxn ang="0">
                  <a:pos x="0" y="0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Click to edit </a:t>
            </a:r>
            <a:br>
              <a:rPr lang="en-US" altLang="ko-KR"/>
            </a:br>
            <a:r>
              <a:rPr lang="en-US" altLang="ko-KR"/>
              <a:t>Master title </a:t>
            </a:r>
            <a:br>
              <a:rPr lang="en-US" altLang="ko-KR"/>
            </a:br>
            <a:r>
              <a:rPr lang="en-US" altLang="ko-KR"/>
              <a:t>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7BE82-0B69-45D7-A651-33F778AAF98F}" type="datetime1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Гайдамака И.П., МБОУ СОШ №8, Верхний Тагил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EF02-F024-45D4-84DA-B9A4F4486D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7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8"/>
              </a:cxn>
              <a:cxn ang="0">
                <a:pos x="2008" y="492"/>
              </a:cxn>
              <a:cxn ang="0">
                <a:pos x="5768" y="1008"/>
              </a:cxn>
              <a:cxn ang="0">
                <a:pos x="5768" y="0"/>
              </a:cxn>
              <a:cxn ang="0">
                <a:pos x="0" y="0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7"/>
              </a:cxn>
              <a:cxn ang="0">
                <a:pos x="2104" y="448"/>
              </a:cxn>
              <a:cxn ang="0">
                <a:pos x="5768" y="848"/>
              </a:cxn>
              <a:cxn ang="0">
                <a:pos x="5760" y="8"/>
              </a:cxn>
              <a:cxn ang="0">
                <a:pos x="0" y="0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00113" y="1916113"/>
            <a:ext cx="60769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/>
              <a:t>Относительные </a:t>
            </a:r>
          </a:p>
          <a:p>
            <a:r>
              <a:rPr lang="ru-RU" sz="4000" b="1" i="1"/>
              <a:t>и абсолютные ссылки</a:t>
            </a:r>
          </a:p>
          <a:p>
            <a:r>
              <a:rPr lang="ru-RU" sz="4000" b="1" i="1"/>
              <a:t>в </a:t>
            </a:r>
            <a:r>
              <a:rPr lang="en-US" sz="4000" b="1" i="1"/>
              <a:t>Microsoft 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Относительные ссылки</a:t>
            </a:r>
            <a:endParaRPr lang="en-US" sz="2000"/>
          </a:p>
        </p:txBody>
      </p:sp>
      <p:sp>
        <p:nvSpPr>
          <p:cNvPr id="91144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1167" name="Group 31"/>
          <p:cNvGrpSpPr>
            <a:grpSpLocks/>
          </p:cNvGrpSpPr>
          <p:nvPr/>
        </p:nvGrpSpPr>
        <p:grpSpPr bwMode="auto">
          <a:xfrm>
            <a:off x="179388" y="2060575"/>
            <a:ext cx="2163762" cy="3575050"/>
            <a:chOff x="703" y="1253"/>
            <a:chExt cx="1363" cy="2252"/>
          </a:xfrm>
        </p:grpSpPr>
        <p:sp>
          <p:nvSpPr>
            <p:cNvPr id="91165" name="AutoShape 29"/>
            <p:cNvSpPr>
              <a:spLocks noChangeArrowheads="1"/>
            </p:cNvSpPr>
            <p:nvPr/>
          </p:nvSpPr>
          <p:spPr bwMode="gray">
            <a:xfrm>
              <a:off x="703" y="1253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66" name="AutoShape 30"/>
            <p:cNvSpPr>
              <a:spLocks noChangeArrowheads="1"/>
            </p:cNvSpPr>
            <p:nvPr/>
          </p:nvSpPr>
          <p:spPr bwMode="gray">
            <a:xfrm>
              <a:off x="703" y="3067"/>
              <a:ext cx="1363" cy="43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rgbClr val="F8FAF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179388" y="2205038"/>
            <a:ext cx="2160587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      </a:t>
            </a:r>
            <a:r>
              <a:rPr lang="ru-RU" sz="1400">
                <a:solidFill>
                  <a:schemeClr val="bg1"/>
                </a:solidFill>
              </a:rPr>
              <a:t>При</a:t>
            </a:r>
            <a:r>
              <a:rPr lang="ru-RU">
                <a:solidFill>
                  <a:schemeClr val="bg1"/>
                </a:solidFill>
              </a:rPr>
              <a:t> </a:t>
            </a:r>
            <a:r>
              <a:rPr lang="ru-RU" sz="1400">
                <a:solidFill>
                  <a:schemeClr val="bg1"/>
                </a:solidFill>
              </a:rPr>
              <a:t>перемещении или копировании формулы из активной ячейки относительные ссылки автоматически изменяются в зависимости от положения ячейки, в которую скопирована или перемещена формула.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3132138" y="1916113"/>
            <a:ext cx="5040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 ячейки С1 формула скопирована в ячейки </a:t>
            </a:r>
            <a:r>
              <a:rPr lang="en-US"/>
              <a:t>D2 </a:t>
            </a:r>
            <a:r>
              <a:rPr lang="ru-RU"/>
              <a:t>и Е3:</a:t>
            </a:r>
          </a:p>
        </p:txBody>
      </p:sp>
      <p:pic>
        <p:nvPicPr>
          <p:cNvPr id="91170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1138" y="2852738"/>
            <a:ext cx="6392862" cy="1296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Абсолютные ссылки</a:t>
            </a:r>
            <a:endParaRPr lang="en-US" sz="2000"/>
          </a:p>
        </p:txBody>
      </p:sp>
      <p:sp>
        <p:nvSpPr>
          <p:cNvPr id="122883" name="AutoShape 3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gray">
          <a:xfrm>
            <a:off x="179388" y="2060575"/>
            <a:ext cx="2163762" cy="2857500"/>
          </a:xfrm>
          <a:prstGeom prst="roundRect">
            <a:avLst>
              <a:gd name="adj" fmla="val 17509"/>
            </a:avLst>
          </a:prstGeom>
          <a:solidFill>
            <a:srgbClr val="3BEBA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gray">
          <a:xfrm>
            <a:off x="179388" y="4940300"/>
            <a:ext cx="2163762" cy="69532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3BEBA4"/>
              </a:gs>
              <a:gs pos="100000">
                <a:srgbClr val="F8FAF4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79388" y="2205038"/>
            <a:ext cx="2160587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     Абсолютные ссылки используются для указания фиксирован-ного адреса ячейки. При перемещении или копировании формулы абсолютные ссылки не изменяются. </a:t>
            </a:r>
          </a:p>
          <a:p>
            <a:r>
              <a:rPr lang="ru-RU" sz="1400"/>
              <a:t>В абсолютных ссылках перед именем столбца и номером строки ставится знак </a:t>
            </a:r>
            <a:r>
              <a:rPr lang="en-US" sz="1400"/>
              <a:t>$</a:t>
            </a:r>
            <a:r>
              <a:rPr lang="ru-RU" sz="1400"/>
              <a:t>.</a:t>
            </a: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3132138" y="1916113"/>
            <a:ext cx="5040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 ячейки С1 формула скопирована в ячейки </a:t>
            </a:r>
            <a:r>
              <a:rPr lang="en-US"/>
              <a:t>D2 </a:t>
            </a:r>
            <a:r>
              <a:rPr lang="ru-RU"/>
              <a:t>и Е3:</a:t>
            </a:r>
          </a:p>
        </p:txBody>
      </p:sp>
      <p:pic>
        <p:nvPicPr>
          <p:cNvPr id="12289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08275"/>
            <a:ext cx="6408738" cy="129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Смешанные ссылки</a:t>
            </a:r>
            <a:endParaRPr lang="en-US" sz="2000"/>
          </a:p>
        </p:txBody>
      </p:sp>
      <p:sp>
        <p:nvSpPr>
          <p:cNvPr id="123907" name="AutoShape 3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09" name="AutoShape 5"/>
          <p:cNvSpPr>
            <a:spLocks noChangeArrowheads="1"/>
          </p:cNvSpPr>
          <p:nvPr/>
        </p:nvSpPr>
        <p:spPr bwMode="gray">
          <a:xfrm>
            <a:off x="179388" y="2060575"/>
            <a:ext cx="2163762" cy="2857500"/>
          </a:xfrm>
          <a:prstGeom prst="roundRect">
            <a:avLst>
              <a:gd name="adj" fmla="val 17509"/>
            </a:avLst>
          </a:prstGeom>
          <a:solidFill>
            <a:srgbClr val="FFDA3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gray">
          <a:xfrm>
            <a:off x="179388" y="4940300"/>
            <a:ext cx="2163762" cy="69532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FFDA3F"/>
              </a:gs>
              <a:gs pos="100000">
                <a:srgbClr val="F8FAF4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179388" y="2205038"/>
            <a:ext cx="2160587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     В формулах можно использовать смешанные ссылки, в которых координата столбца абсолютная, а строки – относительная, или, наоборот, координата столбца относительная, а строки – абсолютная.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3132138" y="1916113"/>
            <a:ext cx="5040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 ячейки С1 формула скопирована в ячейки </a:t>
            </a:r>
            <a:r>
              <a:rPr lang="en-US"/>
              <a:t>D2 </a:t>
            </a:r>
            <a:r>
              <a:rPr lang="ru-RU"/>
              <a:t>и Е3:</a:t>
            </a:r>
          </a:p>
        </p:txBody>
      </p:sp>
      <p:pic>
        <p:nvPicPr>
          <p:cNvPr id="12391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781300"/>
            <a:ext cx="6343650" cy="129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ru-RU"/>
              <a:t>Задания</a:t>
            </a:r>
            <a:endParaRPr lang="en-US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white">
          <a:xfrm>
            <a:off x="5029200" y="4692650"/>
            <a:ext cx="74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FFFF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971550" y="1628775"/>
            <a:ext cx="73453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</a:t>
            </a:r>
            <a:r>
              <a:rPr lang="ru-RU" b="1"/>
              <a:t>В ячейке A1 электронной таблицы записана формула В2+$C</a:t>
            </a:r>
            <a:r>
              <a:rPr lang="en-US" b="1"/>
              <a:t>$</a:t>
            </a:r>
            <a:r>
              <a:rPr lang="ru-RU" b="1"/>
              <a:t>3</a:t>
            </a:r>
            <a:r>
              <a:rPr lang="en-US" b="1"/>
              <a:t>+4</a:t>
            </a:r>
            <a:r>
              <a:rPr lang="ru-RU" b="1"/>
              <a:t>. Какой вид приобретет формула после копирования содержимого ячейки A1 в B</a:t>
            </a:r>
            <a:r>
              <a:rPr lang="en-US" b="1"/>
              <a:t>2</a:t>
            </a:r>
            <a:r>
              <a:rPr lang="ru-RU" b="1"/>
              <a:t>?</a:t>
            </a:r>
          </a:p>
        </p:txBody>
      </p:sp>
      <p:pic>
        <p:nvPicPr>
          <p:cNvPr id="92185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781300"/>
            <a:ext cx="5040312" cy="1062038"/>
          </a:xfrm>
          <a:prstGeom prst="rect">
            <a:avLst/>
          </a:prstGeom>
          <a:noFill/>
        </p:spPr>
      </p:pic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1042988" y="4292600"/>
            <a:ext cx="73453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ru-RU"/>
              <a:t>. </a:t>
            </a:r>
            <a:r>
              <a:rPr lang="ru-RU" b="1"/>
              <a:t>В ячейке A</a:t>
            </a:r>
            <a:r>
              <a:rPr lang="en-US" b="1"/>
              <a:t>2</a:t>
            </a:r>
            <a:r>
              <a:rPr lang="ru-RU" b="1"/>
              <a:t> электронной таблицы записана формула В</a:t>
            </a:r>
            <a:r>
              <a:rPr lang="en-US" b="1"/>
              <a:t>$</a:t>
            </a:r>
            <a:r>
              <a:rPr lang="ru-RU" b="1"/>
              <a:t>2+</a:t>
            </a:r>
            <a:r>
              <a:rPr lang="en-US" b="1"/>
              <a:t>10*</a:t>
            </a:r>
            <a:r>
              <a:rPr lang="ru-RU" b="1"/>
              <a:t>$C3. Какой вид приобретет формула после копирования содержимого ячейки A</a:t>
            </a:r>
            <a:r>
              <a:rPr lang="en-US" b="1"/>
              <a:t>2</a:t>
            </a:r>
            <a:r>
              <a:rPr lang="ru-RU" b="1"/>
              <a:t> в </a:t>
            </a:r>
            <a:r>
              <a:rPr lang="en-US" b="1"/>
              <a:t>C3</a:t>
            </a:r>
            <a:r>
              <a:rPr lang="ru-RU" b="1"/>
              <a:t>?</a:t>
            </a:r>
          </a:p>
        </p:txBody>
      </p:sp>
      <p:pic>
        <p:nvPicPr>
          <p:cNvPr id="92187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5373688"/>
            <a:ext cx="5040312" cy="1133475"/>
          </a:xfrm>
          <a:prstGeom prst="rect">
            <a:avLst/>
          </a:prstGeom>
          <a:noFill/>
        </p:spPr>
      </p:pic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6732588" y="28527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Ответ:</a:t>
            </a:r>
          </a:p>
        </p:txBody>
      </p:sp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6877050" y="3357563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=</a:t>
            </a:r>
            <a:r>
              <a:rPr lang="en-US" b="1"/>
              <a:t>C3+$C$3+4</a:t>
            </a:r>
            <a:endParaRPr lang="ru-RU" b="1"/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6659563" y="544512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Ответ:</a:t>
            </a: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6804025" y="594995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=</a:t>
            </a:r>
            <a:r>
              <a:rPr lang="en-US" b="1"/>
              <a:t>D$2+ 10*</a:t>
            </a:r>
            <a:r>
              <a:rPr lang="ru-RU" b="1"/>
              <a:t>$C4</a:t>
            </a:r>
            <a:r>
              <a:rPr lang="en-US"/>
              <a:t> </a:t>
            </a:r>
            <a:endParaRPr lang="ru-RU"/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971550" y="1628775"/>
            <a:ext cx="73453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</a:t>
            </a:r>
            <a:r>
              <a:rPr lang="ru-RU" b="1"/>
              <a:t>В ячейке A1 электронной таблицы записана формула В2+$C</a:t>
            </a:r>
            <a:r>
              <a:rPr lang="en-US" b="1"/>
              <a:t>$</a:t>
            </a:r>
            <a:r>
              <a:rPr lang="ru-RU" b="1"/>
              <a:t>3</a:t>
            </a:r>
            <a:r>
              <a:rPr lang="en-US" b="1"/>
              <a:t>+4</a:t>
            </a:r>
            <a:r>
              <a:rPr lang="ru-RU" b="1"/>
              <a:t>. Какой вид приобретет формула после копирования содержимого ячейки A1 в B</a:t>
            </a:r>
            <a:r>
              <a:rPr lang="en-US" b="1"/>
              <a:t>2</a:t>
            </a:r>
            <a:r>
              <a:rPr lang="ru-RU" b="1"/>
              <a:t>?</a:t>
            </a:r>
          </a:p>
        </p:txBody>
      </p:sp>
      <p:pic>
        <p:nvPicPr>
          <p:cNvPr id="92193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781300"/>
            <a:ext cx="5040312" cy="1062038"/>
          </a:xfrm>
          <a:prstGeom prst="rect">
            <a:avLst/>
          </a:prstGeom>
          <a:noFill/>
        </p:spPr>
      </p:pic>
      <p:sp>
        <p:nvSpPr>
          <p:cNvPr id="92195" name="Text Box 35"/>
          <p:cNvSpPr txBox="1">
            <a:spLocks noChangeArrowheads="1"/>
          </p:cNvSpPr>
          <p:nvPr/>
        </p:nvSpPr>
        <p:spPr bwMode="auto">
          <a:xfrm>
            <a:off x="971550" y="1628775"/>
            <a:ext cx="73453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</a:t>
            </a:r>
            <a:r>
              <a:rPr lang="ru-RU" b="1"/>
              <a:t>В ячейке A1 электронной таблицы записана формула В2+$C</a:t>
            </a:r>
            <a:r>
              <a:rPr lang="en-US" b="1"/>
              <a:t>$</a:t>
            </a:r>
            <a:r>
              <a:rPr lang="ru-RU" b="1"/>
              <a:t>3</a:t>
            </a:r>
            <a:r>
              <a:rPr lang="en-US" b="1"/>
              <a:t>+4</a:t>
            </a:r>
            <a:r>
              <a:rPr lang="ru-RU" b="1"/>
              <a:t>. Какой вид приобретет формула после копирования содержимого ячейки A1 в B</a:t>
            </a:r>
            <a:r>
              <a:rPr lang="en-US" b="1"/>
              <a:t>2</a:t>
            </a:r>
            <a:r>
              <a:rPr lang="ru-RU" b="1"/>
              <a:t>?</a:t>
            </a:r>
          </a:p>
        </p:txBody>
      </p:sp>
      <p:pic>
        <p:nvPicPr>
          <p:cNvPr id="92196" name="Picture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781300"/>
            <a:ext cx="5040312" cy="1062038"/>
          </a:xfrm>
          <a:prstGeom prst="rect">
            <a:avLst/>
          </a:prstGeom>
          <a:noFill/>
        </p:spPr>
      </p:pic>
      <p:sp>
        <p:nvSpPr>
          <p:cNvPr id="92197" name="Text Box 37"/>
          <p:cNvSpPr txBox="1">
            <a:spLocks noChangeArrowheads="1"/>
          </p:cNvSpPr>
          <p:nvPr/>
        </p:nvSpPr>
        <p:spPr bwMode="auto">
          <a:xfrm>
            <a:off x="1042988" y="4292600"/>
            <a:ext cx="73453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ru-RU"/>
              <a:t>. </a:t>
            </a:r>
            <a:r>
              <a:rPr lang="ru-RU" b="1"/>
              <a:t>В ячейке A</a:t>
            </a:r>
            <a:r>
              <a:rPr lang="en-US" b="1"/>
              <a:t>2</a:t>
            </a:r>
            <a:r>
              <a:rPr lang="ru-RU" b="1"/>
              <a:t> электронной таблицы записана формула В</a:t>
            </a:r>
            <a:r>
              <a:rPr lang="en-US" b="1"/>
              <a:t>$</a:t>
            </a:r>
            <a:r>
              <a:rPr lang="ru-RU" b="1"/>
              <a:t>2+</a:t>
            </a:r>
            <a:r>
              <a:rPr lang="en-US" b="1"/>
              <a:t>10*</a:t>
            </a:r>
            <a:r>
              <a:rPr lang="ru-RU" b="1"/>
              <a:t>$C3. Какой вид приобретет формула после копирования содержимого ячейки A</a:t>
            </a:r>
            <a:r>
              <a:rPr lang="en-US" b="1"/>
              <a:t>2</a:t>
            </a:r>
            <a:r>
              <a:rPr lang="ru-RU" b="1"/>
              <a:t> в </a:t>
            </a:r>
            <a:r>
              <a:rPr lang="en-US" b="1"/>
              <a:t>C3</a:t>
            </a:r>
            <a:r>
              <a:rPr lang="ru-RU" b="1"/>
              <a:t>?</a:t>
            </a:r>
          </a:p>
        </p:txBody>
      </p:sp>
      <p:pic>
        <p:nvPicPr>
          <p:cNvPr id="92198" name="Picture 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5373688"/>
            <a:ext cx="5040312" cy="1133475"/>
          </a:xfrm>
          <a:prstGeom prst="rect">
            <a:avLst/>
          </a:prstGeom>
          <a:noFill/>
        </p:spPr>
      </p:pic>
      <p:sp>
        <p:nvSpPr>
          <p:cNvPr id="92200" name="Text Box 40"/>
          <p:cNvSpPr txBox="1">
            <a:spLocks noChangeArrowheads="1"/>
          </p:cNvSpPr>
          <p:nvPr/>
        </p:nvSpPr>
        <p:spPr bwMode="auto">
          <a:xfrm>
            <a:off x="1042988" y="4292600"/>
            <a:ext cx="73453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ru-RU"/>
              <a:t>. </a:t>
            </a:r>
            <a:r>
              <a:rPr lang="ru-RU" b="1"/>
              <a:t>В ячейке A</a:t>
            </a:r>
            <a:r>
              <a:rPr lang="en-US" b="1"/>
              <a:t>2</a:t>
            </a:r>
            <a:r>
              <a:rPr lang="ru-RU" b="1"/>
              <a:t> электронной таблицы записана формула В</a:t>
            </a:r>
            <a:r>
              <a:rPr lang="en-US" b="1"/>
              <a:t>$</a:t>
            </a:r>
            <a:r>
              <a:rPr lang="ru-RU" b="1"/>
              <a:t>2+</a:t>
            </a:r>
            <a:r>
              <a:rPr lang="en-US" b="1"/>
              <a:t>10*</a:t>
            </a:r>
            <a:r>
              <a:rPr lang="ru-RU" b="1"/>
              <a:t>$C3. Какой вид приобретет формула после копирования содержимого ячейки A</a:t>
            </a:r>
            <a:r>
              <a:rPr lang="en-US" b="1"/>
              <a:t>2</a:t>
            </a:r>
            <a:r>
              <a:rPr lang="ru-RU" b="1"/>
              <a:t> в </a:t>
            </a:r>
            <a:r>
              <a:rPr lang="en-US" b="1"/>
              <a:t>C3</a:t>
            </a:r>
            <a:r>
              <a:rPr lang="ru-RU" b="1"/>
              <a:t>?</a:t>
            </a:r>
          </a:p>
        </p:txBody>
      </p:sp>
      <p:pic>
        <p:nvPicPr>
          <p:cNvPr id="92201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5373688"/>
            <a:ext cx="5040312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9" grpId="0"/>
      <p:bldP spid="92191" grpId="0"/>
      <p:bldP spid="92195" grpId="0"/>
      <p:bldP spid="922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ru-RU"/>
              <a:t>Задания</a:t>
            </a:r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white">
          <a:xfrm>
            <a:off x="5029200" y="4692650"/>
            <a:ext cx="74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FFFF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900113" y="1700213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3. Каким будет результат вычислений в ячейке С2 после копирования в ячейку С2 формулы из ячейки С1?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6732588" y="28527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Ответ: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6877050" y="3357563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16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6659563" y="544512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Ответ: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804025" y="5949950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29</a:t>
            </a:r>
            <a:endParaRPr lang="ru-RU" b="1"/>
          </a:p>
        </p:txBody>
      </p:sp>
      <p:pic>
        <p:nvPicPr>
          <p:cNvPr id="124950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781300"/>
            <a:ext cx="5040312" cy="1012825"/>
          </a:xfrm>
          <a:prstGeom prst="rect">
            <a:avLst/>
          </a:prstGeom>
          <a:noFill/>
        </p:spPr>
      </p:pic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900113" y="4221163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4. Каким будет результат вычислений в ячейке С3 после копирования в ячейку </a:t>
            </a:r>
            <a:r>
              <a:rPr lang="en-US" b="1"/>
              <a:t>D</a:t>
            </a:r>
            <a:r>
              <a:rPr lang="ru-RU" b="1"/>
              <a:t>3 формулы из ячейки С1?</a:t>
            </a:r>
          </a:p>
        </p:txBody>
      </p:sp>
      <p:pic>
        <p:nvPicPr>
          <p:cNvPr id="124952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5157788"/>
            <a:ext cx="5200650" cy="1152525"/>
          </a:xfrm>
          <a:prstGeom prst="rect">
            <a:avLst/>
          </a:prstGeom>
          <a:noFill/>
        </p:spPr>
      </p:pic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900113" y="1700213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3. Каким будет результат вычислений в ячейке С2 после копирования в ячейку С2 формулы из ячейки С1?</a:t>
            </a:r>
          </a:p>
        </p:txBody>
      </p:sp>
      <p:pic>
        <p:nvPicPr>
          <p:cNvPr id="124954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781300"/>
            <a:ext cx="5040312" cy="1012825"/>
          </a:xfrm>
          <a:prstGeom prst="rect">
            <a:avLst/>
          </a:prstGeom>
          <a:noFill/>
        </p:spPr>
      </p:pic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900113" y="1700213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3. Каким будет результат вычислений в ячейке С2 после копирования в ячейку С2 формулы из ячейки С1?</a:t>
            </a:r>
          </a:p>
        </p:txBody>
      </p:sp>
      <p:pic>
        <p:nvPicPr>
          <p:cNvPr id="124957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781300"/>
            <a:ext cx="5040312" cy="1012825"/>
          </a:xfrm>
          <a:prstGeom prst="rect">
            <a:avLst/>
          </a:prstGeom>
          <a:noFill/>
        </p:spPr>
      </p:pic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900113" y="4221163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4. Каким будет результат вычислений в ячейке С3 после копирования в ячейку </a:t>
            </a:r>
            <a:r>
              <a:rPr lang="en-US" b="1"/>
              <a:t>D</a:t>
            </a:r>
            <a:r>
              <a:rPr lang="ru-RU" b="1"/>
              <a:t>3 формулы из ячейки С1?</a:t>
            </a:r>
          </a:p>
        </p:txBody>
      </p:sp>
      <p:pic>
        <p:nvPicPr>
          <p:cNvPr id="124959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5157788"/>
            <a:ext cx="5200650" cy="1152525"/>
          </a:xfrm>
          <a:prstGeom prst="rect">
            <a:avLst/>
          </a:prstGeom>
          <a:noFill/>
        </p:spPr>
      </p:pic>
      <p:sp>
        <p:nvSpPr>
          <p:cNvPr id="124961" name="Text Box 33"/>
          <p:cNvSpPr txBox="1">
            <a:spLocks noChangeArrowheads="1"/>
          </p:cNvSpPr>
          <p:nvPr/>
        </p:nvSpPr>
        <p:spPr bwMode="auto">
          <a:xfrm>
            <a:off x="900113" y="4221163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4. Каким будет результат вычислений в ячейке С3 после копирования в ячейку </a:t>
            </a:r>
            <a:r>
              <a:rPr lang="en-US" b="1"/>
              <a:t>D</a:t>
            </a:r>
            <a:r>
              <a:rPr lang="ru-RU" b="1"/>
              <a:t>3 формулы из ячейки С1?</a:t>
            </a:r>
          </a:p>
        </p:txBody>
      </p:sp>
      <p:pic>
        <p:nvPicPr>
          <p:cNvPr id="124962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5157788"/>
            <a:ext cx="5200650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/>
      <p:bldP spid="124939" grpId="0"/>
      <p:bldP spid="124956" grpId="0"/>
      <p:bldP spid="1249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WordArt 3"/>
          <p:cNvSpPr>
            <a:spLocks noChangeArrowheads="1" noChangeShapeType="1" noTextEdit="1"/>
          </p:cNvSpPr>
          <p:nvPr/>
        </p:nvSpPr>
        <p:spPr bwMode="gray">
          <a:xfrm>
            <a:off x="1691680" y="1916832"/>
            <a:ext cx="3600400" cy="352839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B2B2B2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Тест</a:t>
            </a:r>
          </a:p>
          <a:p>
            <a:pPr algn="ctr"/>
            <a:endParaRPr lang="ru-RU" sz="5400" b="1" kern="10" dirty="0" smtClean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107763" dir="2700000" algn="ctr" rotWithShape="0">
                  <a:srgbClr val="B2B2B2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  <a:p>
            <a:pPr algn="ctr"/>
            <a:r>
              <a:rPr lang="ru-RU" sz="54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B2B2B2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Удачи!</a:t>
            </a:r>
            <a:endParaRPr lang="ru-RU" sz="54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107763" dir="2700000" algn="ctr" rotWithShape="0">
                  <a:srgbClr val="B2B2B2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391400" cy="563563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Вопросы для повторения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7758112" cy="388843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1) Что такое электронная таблица</a:t>
            </a:r>
            <a:r>
              <a:rPr lang="ru-RU" altLang="ru-RU" sz="2400" dirty="0" smtClean="0">
                <a:solidFill>
                  <a:srgbClr val="000000"/>
                </a:solidFill>
              </a:rPr>
              <a:t>?</a:t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endParaRPr lang="ru-RU" altLang="ru-RU" sz="240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2) Какие основные элементы электронной таблицы вам известны</a:t>
            </a:r>
            <a:r>
              <a:rPr lang="ru-RU" altLang="ru-RU" sz="2400" dirty="0" smtClean="0">
                <a:solidFill>
                  <a:srgbClr val="000000"/>
                </a:solidFill>
              </a:rPr>
              <a:t>?</a:t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endParaRPr lang="ru-RU" altLang="ru-RU" sz="240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3) Как задается имя ячейки (строки, столбца) в электронной таблице</a:t>
            </a:r>
            <a:r>
              <a:rPr lang="ru-RU" altLang="ru-RU" sz="2400" dirty="0" smtClean="0">
                <a:solidFill>
                  <a:srgbClr val="000000"/>
                </a:solidFill>
              </a:rPr>
              <a:t>?</a:t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endParaRPr lang="ru-RU" altLang="ru-RU" sz="240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4) Какие данные можно ввести в ячейку электронной таблицы?</a:t>
            </a:r>
          </a:p>
        </p:txBody>
      </p:sp>
    </p:spTree>
    <p:extLst>
      <p:ext uri="{BB962C8B-B14F-4D97-AF65-F5344CB8AC3E}">
        <p14:creationId xmlns:p14="http://schemas.microsoft.com/office/powerpoint/2010/main" val="299521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Вопросы для повторения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808"/>
            <a:ext cx="8229600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5) Какие данные размещены в ячейках таблицы?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6</a:t>
            </a:r>
            <a:r>
              <a:rPr lang="ru-RU" altLang="ru-RU" sz="2400" dirty="0" smtClean="0">
                <a:solidFill>
                  <a:srgbClr val="000000"/>
                </a:solidFill>
              </a:rPr>
              <a:t>) Что такое формула</a:t>
            </a:r>
            <a:r>
              <a:rPr lang="ru-RU" altLang="ru-RU" sz="2400" dirty="0" smtClean="0">
                <a:solidFill>
                  <a:srgbClr val="000000"/>
                </a:solidFill>
              </a:rPr>
              <a:t>?</a:t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endParaRPr lang="ru-RU" altLang="ru-RU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7) Какие правила записи формул в электронных таблицах вы знаете?</a:t>
            </a:r>
          </a:p>
        </p:txBody>
      </p:sp>
      <p:graphicFrame>
        <p:nvGraphicFramePr>
          <p:cNvPr id="4162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184032"/>
              </p:ext>
            </p:extLst>
          </p:nvPr>
        </p:nvGraphicFramePr>
        <p:xfrm>
          <a:off x="1115616" y="2492896"/>
          <a:ext cx="6932612" cy="1785938"/>
        </p:xfrm>
        <a:graphic>
          <a:graphicData uri="http://schemas.openxmlformats.org/drawingml/2006/table">
            <a:tbl>
              <a:tblPr/>
              <a:tblGrid>
                <a:gridCol w="609600"/>
                <a:gridCol w="611187"/>
                <a:gridCol w="679450"/>
                <a:gridCol w="2308225"/>
                <a:gridCol w="2724150"/>
              </a:tblGrid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=A1+3*B1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 A1^2+B1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=A2+3*B2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=A2^2+B2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=СУММ(</a:t>
                      </a:r>
                      <a:r>
                        <a:rPr kumimoji="0" lang="en-US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D1:D2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0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dirty="0" smtClean="0"/>
              <a:t>Диапазон (блок, фрагмент) -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9738" y="1412776"/>
            <a:ext cx="7758112" cy="42502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/>
              <a:t>любая прямоугольная часть таблицы.</a:t>
            </a:r>
          </a:p>
        </p:txBody>
      </p:sp>
      <p:pic>
        <p:nvPicPr>
          <p:cNvPr id="6148" name="Picture 4" descr="эт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2" r="54633" b="52855"/>
          <a:stretch>
            <a:fillRect/>
          </a:stretch>
        </p:blipFill>
        <p:spPr bwMode="auto">
          <a:xfrm>
            <a:off x="3131840" y="2348880"/>
            <a:ext cx="56515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3152606"/>
            <a:ext cx="27368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>
                <a:solidFill>
                  <a:srgbClr val="000000"/>
                </a:solidFill>
              </a:rPr>
              <a:t>Обозначение: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400" dirty="0">
                <a:solidFill>
                  <a:srgbClr val="000000"/>
                </a:solidFill>
              </a:rPr>
              <a:t>D1:F5.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>
                <a:solidFill>
                  <a:srgbClr val="000000"/>
                </a:solidFill>
              </a:rPr>
              <a:t>Количество ячеек – 15.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31840" y="5733256"/>
            <a:ext cx="6480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solidFill>
                  <a:srgbClr val="000000"/>
                </a:solidFill>
              </a:rPr>
              <a:t>Минимальный диапазон – 1 ячейка, максимальный – вся таблица.</a:t>
            </a:r>
          </a:p>
        </p:txBody>
      </p:sp>
    </p:spTree>
    <p:extLst>
      <p:ext uri="{BB962C8B-B14F-4D97-AF65-F5344CB8AC3E}">
        <p14:creationId xmlns:p14="http://schemas.microsoft.com/office/powerpoint/2010/main" val="18918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1" name="Group 3"/>
          <p:cNvGrpSpPr>
            <a:grpSpLocks/>
          </p:cNvGrpSpPr>
          <p:nvPr/>
        </p:nvGrpSpPr>
        <p:grpSpPr bwMode="auto">
          <a:xfrm>
            <a:off x="1828800" y="2024063"/>
            <a:ext cx="762000" cy="665162"/>
            <a:chOff x="1110" y="2656"/>
            <a:chExt cx="1549" cy="1351"/>
          </a:xfrm>
        </p:grpSpPr>
        <p:sp>
          <p:nvSpPr>
            <p:cNvPr id="89092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093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094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9095" name="Group 7"/>
          <p:cNvGrpSpPr>
            <a:grpSpLocks/>
          </p:cNvGrpSpPr>
          <p:nvPr/>
        </p:nvGrpSpPr>
        <p:grpSpPr bwMode="auto">
          <a:xfrm>
            <a:off x="1828800" y="2938463"/>
            <a:ext cx="762000" cy="665162"/>
            <a:chOff x="3174" y="2656"/>
            <a:chExt cx="1549" cy="1351"/>
          </a:xfrm>
        </p:grpSpPr>
        <p:sp>
          <p:nvSpPr>
            <p:cNvPr id="89096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097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098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2484438" y="26368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700338" y="2060575"/>
            <a:ext cx="5081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solidFill>
                  <a:schemeClr val="tx2"/>
                </a:solidFill>
              </a:rPr>
              <a:t>Формулы в электронных таблицах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2438400" y="354806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2843213" y="2997200"/>
            <a:ext cx="3513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solidFill>
                  <a:schemeClr val="tx2"/>
                </a:solidFill>
              </a:rPr>
              <a:t>Относительные ссылки</a:t>
            </a:r>
            <a:endParaRPr lang="en-US" sz="2400">
              <a:solidFill>
                <a:schemeClr val="tx2"/>
              </a:solidFill>
            </a:endParaRPr>
          </a:p>
        </p:txBody>
      </p:sp>
      <p:grpSp>
        <p:nvGrpSpPr>
          <p:cNvPr id="89105" name="Group 17"/>
          <p:cNvGrpSpPr>
            <a:grpSpLocks/>
          </p:cNvGrpSpPr>
          <p:nvPr/>
        </p:nvGrpSpPr>
        <p:grpSpPr bwMode="auto">
          <a:xfrm>
            <a:off x="1828800" y="3830638"/>
            <a:ext cx="762000" cy="665162"/>
            <a:chOff x="1110" y="2656"/>
            <a:chExt cx="1549" cy="1351"/>
          </a:xfrm>
        </p:grpSpPr>
        <p:sp>
          <p:nvSpPr>
            <p:cNvPr id="89106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07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08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9109" name="Group 21"/>
          <p:cNvGrpSpPr>
            <a:grpSpLocks/>
          </p:cNvGrpSpPr>
          <p:nvPr/>
        </p:nvGrpSpPr>
        <p:grpSpPr bwMode="auto">
          <a:xfrm>
            <a:off x="1828800" y="4745038"/>
            <a:ext cx="762000" cy="665162"/>
            <a:chOff x="3174" y="2656"/>
            <a:chExt cx="1549" cy="1351"/>
          </a:xfrm>
        </p:grpSpPr>
        <p:sp>
          <p:nvSpPr>
            <p:cNvPr id="89110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11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12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2438400" y="44402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2916238" y="3860800"/>
            <a:ext cx="3076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solidFill>
                  <a:schemeClr val="tx2"/>
                </a:solidFill>
              </a:rPr>
              <a:t>Абсолютные ссылки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9116" name="Line 28"/>
          <p:cNvSpPr>
            <a:spLocks noChangeShapeType="1"/>
          </p:cNvSpPr>
          <p:nvPr/>
        </p:nvSpPr>
        <p:spPr bwMode="auto">
          <a:xfrm>
            <a:off x="2438400" y="53546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2916238" y="4797425"/>
            <a:ext cx="30130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solidFill>
                  <a:schemeClr val="tx2"/>
                </a:solidFill>
              </a:rPr>
              <a:t>Смешанные ссылки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9121" name="Rectangle 33"/>
          <p:cNvSpPr>
            <a:spLocks noGrp="1" noChangeArrowheads="1"/>
          </p:cNvSpPr>
          <p:nvPr>
            <p:ph type="title"/>
          </p:nvPr>
        </p:nvSpPr>
        <p:spPr>
          <a:xfrm>
            <a:off x="1763713" y="188913"/>
            <a:ext cx="6804025" cy="563562"/>
          </a:xfrm>
          <a:noFill/>
          <a:ln/>
        </p:spPr>
        <p:txBody>
          <a:bodyPr/>
          <a:lstStyle/>
          <a:p>
            <a:r>
              <a:rPr lang="ru-RU"/>
              <a:t>Основные понятия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16632"/>
            <a:ext cx="7391400" cy="563562"/>
          </a:xfrm>
        </p:spPr>
        <p:txBody>
          <a:bodyPr/>
          <a:lstStyle/>
          <a:p>
            <a:r>
              <a:rPr lang="ru-RU" sz="2800" dirty="0"/>
              <a:t>Формулы в электронных таблицах</a:t>
            </a:r>
            <a:endParaRPr lang="en-US" sz="2800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824"/>
            <a:ext cx="7377113" cy="417656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Формула должна начинаться со знака равенства и может включать в себя числа, имена ячеек, функции и знаки математических операций.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400" b="1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400" b="1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процессе ввода формулы она отображается как в самой ячейке, так и строке формул. После окончания ввода в ячейке отображается не сама формула, а результат вычислений по этой формуле.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88913"/>
            <a:ext cx="7391400" cy="563562"/>
          </a:xfrm>
        </p:spPr>
        <p:txBody>
          <a:bodyPr/>
          <a:lstStyle/>
          <a:p>
            <a:r>
              <a:rPr lang="ru-RU" sz="2800"/>
              <a:t>Формулы в электронных таблицах</a:t>
            </a:r>
            <a:endParaRPr lang="en-US" sz="2800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331913" y="1341438"/>
            <a:ext cx="669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Каким будет результат вычислений в ячейке С1?</a:t>
            </a:r>
          </a:p>
        </p:txBody>
      </p:sp>
      <p:pic>
        <p:nvPicPr>
          <p:cNvPr id="1198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916113"/>
            <a:ext cx="4968875" cy="1225550"/>
          </a:xfrm>
          <a:prstGeom prst="rect">
            <a:avLst/>
          </a:prstGeom>
          <a:noFill/>
        </p:spPr>
      </p:pic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258888" y="3716338"/>
            <a:ext cx="669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Каким будет результат вычислений в ячейке С2?</a:t>
            </a:r>
          </a:p>
        </p:txBody>
      </p:sp>
      <p:pic>
        <p:nvPicPr>
          <p:cNvPr id="11981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437063"/>
            <a:ext cx="4897438" cy="1223962"/>
          </a:xfrm>
          <a:prstGeom prst="rect">
            <a:avLst/>
          </a:prstGeom>
          <a:noFill/>
        </p:spPr>
      </p:pic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6948488" y="20605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Ответ: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6877050" y="450850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Ответ:</a:t>
            </a:r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7092950" y="2565400"/>
            <a:ext cx="1150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15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7019925" y="5013325"/>
            <a:ext cx="1150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40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1331913" y="1341438"/>
            <a:ext cx="669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Каким будет результат вычислений в ячейке С1?</a:t>
            </a:r>
          </a:p>
        </p:txBody>
      </p:sp>
      <p:pic>
        <p:nvPicPr>
          <p:cNvPr id="119824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916113"/>
            <a:ext cx="4968875" cy="1225550"/>
          </a:xfrm>
          <a:prstGeom prst="rect">
            <a:avLst/>
          </a:prstGeom>
          <a:noFill/>
        </p:spPr>
      </p:pic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6948488" y="20605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Ответ:</a:t>
            </a: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331913" y="1341438"/>
            <a:ext cx="669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Каким будет результат вычислений в ячейке С1?</a:t>
            </a:r>
          </a:p>
        </p:txBody>
      </p:sp>
      <p:pic>
        <p:nvPicPr>
          <p:cNvPr id="119827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916113"/>
            <a:ext cx="4968875" cy="1225550"/>
          </a:xfrm>
          <a:prstGeom prst="rect">
            <a:avLst/>
          </a:prstGeom>
          <a:noFill/>
        </p:spPr>
      </p:pic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1258888" y="3716338"/>
            <a:ext cx="669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Каким будет результат вычислений в ячейке С2?</a:t>
            </a:r>
          </a:p>
        </p:txBody>
      </p:sp>
      <p:pic>
        <p:nvPicPr>
          <p:cNvPr id="11982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437063"/>
            <a:ext cx="4897438" cy="1223962"/>
          </a:xfrm>
          <a:prstGeom prst="rect">
            <a:avLst/>
          </a:prstGeom>
          <a:noFill/>
        </p:spPr>
      </p:pic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6877050" y="450850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Ответ: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1258888" y="3716338"/>
            <a:ext cx="669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Каким будет результат вычислений в ячейке С2?</a:t>
            </a:r>
          </a:p>
        </p:txBody>
      </p:sp>
      <p:pic>
        <p:nvPicPr>
          <p:cNvPr id="119832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437063"/>
            <a:ext cx="4897438" cy="1223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/>
      <p:bldP spid="119825" grpId="0"/>
      <p:bldP spid="119826" grpId="0"/>
      <p:bldP spid="119830" grpId="0"/>
      <p:bldP spid="1198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Часто </a:t>
            </a:r>
            <a:r>
              <a:rPr lang="ru-RU" altLang="ru-RU" sz="2400" dirty="0" smtClean="0"/>
              <a:t>используемые функции</a:t>
            </a:r>
          </a:p>
        </p:txBody>
      </p:sp>
      <p:graphicFrame>
        <p:nvGraphicFramePr>
          <p:cNvPr id="10302" name="Group 6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2904053"/>
              </p:ext>
            </p:extLst>
          </p:nvPr>
        </p:nvGraphicFramePr>
        <p:xfrm>
          <a:off x="76200" y="1412776"/>
          <a:ext cx="8960296" cy="5370091"/>
        </p:xfrm>
        <a:graphic>
          <a:graphicData uri="http://schemas.openxmlformats.org/drawingml/2006/table">
            <a:tbl>
              <a:tblPr/>
              <a:tblGrid>
                <a:gridCol w="3631704"/>
                <a:gridCol w="5328592"/>
              </a:tblGrid>
              <a:tr h="619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=СУММ(В2:В5)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Вычисление суммы числовых значений диапазона ячеек В2:В5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=СУММ(В2:В5;100;К4)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Вычисление суммы числовых значений диапазона ячеек В2:В5, числа 100 и значения ячейки К4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=СУММЕСЛИ(В2:В5;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”&gt;10”)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Вычисление суммы чисел, больших 10, из диапазона ячеек В2:В5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=СРЗНАЧ(В2:В5)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Вычисление среднего значения для диапазона ячеек В2:В5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=МАКС(В2:В5)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Вычисление максимального значения для диапазона ячеек В2:В5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=МИН(В2:В5)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Вычисление минимального значения для диапазона ячеек В2:В5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=СЧЕТ(В2:В5)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Подсчет общего количества чисел из диапазона ячеек В2:В5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=СЧЕТЕСЛИ(В2:В5;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”&lt;5”)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Вычисление количества чисел, меньших 5, из диапазона ячеек В2:В5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2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05571"/>
            <a:ext cx="7391400" cy="563563"/>
          </a:xfrm>
        </p:spPr>
        <p:txBody>
          <a:bodyPr/>
          <a:lstStyle/>
          <a:p>
            <a:r>
              <a:rPr lang="ru-RU" dirty="0"/>
              <a:t>Ссылки в формулах</a:t>
            </a:r>
            <a:endParaRPr lang="en-US" dirty="0"/>
          </a:p>
        </p:txBody>
      </p:sp>
      <p:sp>
        <p:nvSpPr>
          <p:cNvPr id="120835" name="AutoShape 3"/>
          <p:cNvSpPr>
            <a:spLocks noChangeArrowheads="1"/>
          </p:cNvSpPr>
          <p:nvPr/>
        </p:nvSpPr>
        <p:spPr bwMode="gray">
          <a:xfrm>
            <a:off x="1547813" y="34290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Типы ссылок</a:t>
            </a:r>
            <a:endParaRPr lang="en-US"/>
          </a:p>
        </p:txBody>
      </p:sp>
      <p:grpSp>
        <p:nvGrpSpPr>
          <p:cNvPr id="120836" name="Group 4"/>
          <p:cNvGrpSpPr>
            <a:grpSpLocks/>
          </p:cNvGrpSpPr>
          <p:nvPr/>
        </p:nvGrpSpPr>
        <p:grpSpPr bwMode="auto">
          <a:xfrm>
            <a:off x="5795963" y="4437063"/>
            <a:ext cx="1544637" cy="1766887"/>
            <a:chOff x="3024" y="2823"/>
            <a:chExt cx="973" cy="1113"/>
          </a:xfrm>
        </p:grpSpPr>
        <p:sp>
          <p:nvSpPr>
            <p:cNvPr id="120837" name="Oval 5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0838" name="Oval 6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39" name="Oval 7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40" name="Oval 8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0841" name="Picture 9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120842" name="Text Box 10"/>
            <p:cNvSpPr txBox="1">
              <a:spLocks noChangeArrowheads="1"/>
            </p:cNvSpPr>
            <p:nvPr/>
          </p:nvSpPr>
          <p:spPr bwMode="gray">
            <a:xfrm>
              <a:off x="3105" y="3248"/>
              <a:ext cx="79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>
                  <a:solidFill>
                    <a:srgbClr val="FFFFFF"/>
                  </a:solidFill>
                </a:rPr>
                <a:t>Смешанные</a:t>
              </a:r>
              <a:endParaRPr 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20843" name="Group 11"/>
          <p:cNvGrpSpPr>
            <a:grpSpLocks/>
          </p:cNvGrpSpPr>
          <p:nvPr/>
        </p:nvGrpSpPr>
        <p:grpSpPr bwMode="auto">
          <a:xfrm>
            <a:off x="3635375" y="4508500"/>
            <a:ext cx="1544638" cy="1766888"/>
            <a:chOff x="1776" y="2823"/>
            <a:chExt cx="973" cy="1113"/>
          </a:xfrm>
        </p:grpSpPr>
        <p:sp>
          <p:nvSpPr>
            <p:cNvPr id="120844" name="Oval 12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0845" name="Oval 13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46" name="Oval 14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47" name="Oval 15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0848" name="Picture 16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120849" name="Text Box 17"/>
            <p:cNvSpPr txBox="1">
              <a:spLocks noChangeArrowheads="1"/>
            </p:cNvSpPr>
            <p:nvPr/>
          </p:nvSpPr>
          <p:spPr bwMode="gray">
            <a:xfrm>
              <a:off x="1833" y="3248"/>
              <a:ext cx="844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>
                  <a:solidFill>
                    <a:srgbClr val="FFFFFF"/>
                  </a:solidFill>
                </a:rPr>
                <a:t>Абсолютные</a:t>
              </a:r>
              <a:endParaRPr 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20850" name="Group 18"/>
          <p:cNvGrpSpPr>
            <a:grpSpLocks/>
          </p:cNvGrpSpPr>
          <p:nvPr/>
        </p:nvGrpSpPr>
        <p:grpSpPr bwMode="auto">
          <a:xfrm>
            <a:off x="1654175" y="4508500"/>
            <a:ext cx="1600200" cy="1766888"/>
            <a:chOff x="531" y="2823"/>
            <a:chExt cx="1008" cy="1113"/>
          </a:xfrm>
        </p:grpSpPr>
        <p:sp>
          <p:nvSpPr>
            <p:cNvPr id="120851" name="Oval 19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8FAF4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0852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53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54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0855" name="Picture 23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120856" name="Text Box 24"/>
            <p:cNvSpPr txBox="1">
              <a:spLocks noChangeArrowheads="1"/>
            </p:cNvSpPr>
            <p:nvPr/>
          </p:nvSpPr>
          <p:spPr bwMode="gray">
            <a:xfrm>
              <a:off x="531" y="3248"/>
              <a:ext cx="100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>
                  <a:solidFill>
                    <a:srgbClr val="FFFFFF"/>
                  </a:solidFill>
                </a:rPr>
                <a:t>Относительные</a:t>
              </a:r>
              <a:endParaRPr lang="en-US" sz="1400">
                <a:solidFill>
                  <a:srgbClr val="FFFFFF"/>
                </a:solidFill>
              </a:endParaRPr>
            </a:p>
          </p:txBody>
        </p:sp>
      </p:grpSp>
      <p:sp>
        <p:nvSpPr>
          <p:cNvPr id="120857" name="Text Box 25"/>
          <p:cNvSpPr txBox="1">
            <a:spLocks noChangeArrowheads="1"/>
          </p:cNvSpPr>
          <p:nvPr/>
        </p:nvSpPr>
        <p:spPr bwMode="auto">
          <a:xfrm>
            <a:off x="1619250" y="1125538"/>
            <a:ext cx="59055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 формулах используются ссылки на адреса ячеек. Существует два основных типа ссылок: относительные и абсолютные, кроме этого, могут быть использованы смешанные ссылки. Различия между типами ссылок проявляются при копировании формулы из активной ячейки в другие ячейки.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1gl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cdb2004101gl</Template>
  <TotalTime>369</TotalTime>
  <Words>830</Words>
  <Application>Microsoft Office PowerPoint</Application>
  <PresentationFormat>Экран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cdb2004101gl</vt:lpstr>
      <vt:lpstr>Презентация PowerPoint</vt:lpstr>
      <vt:lpstr>Вопросы для повторения</vt:lpstr>
      <vt:lpstr>Вопросы для повторения</vt:lpstr>
      <vt:lpstr>Диапазон (блок, фрагмент) - </vt:lpstr>
      <vt:lpstr>Основные понятия</vt:lpstr>
      <vt:lpstr>Формулы в электронных таблицах</vt:lpstr>
      <vt:lpstr>Формулы в электронных таблицах</vt:lpstr>
      <vt:lpstr>Часто используемые функции</vt:lpstr>
      <vt:lpstr>Ссылки в формулах</vt:lpstr>
      <vt:lpstr>Относительные ссылки</vt:lpstr>
      <vt:lpstr>Абсолютные ссылки</vt:lpstr>
      <vt:lpstr>Смешанные ссылки</vt:lpstr>
      <vt:lpstr> Задания</vt:lpstr>
      <vt:lpstr> Задания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Vinci Da</cp:lastModifiedBy>
  <cp:revision>12</cp:revision>
  <dcterms:created xsi:type="dcterms:W3CDTF">2011-01-08T08:45:21Z</dcterms:created>
  <dcterms:modified xsi:type="dcterms:W3CDTF">2017-04-09T21:35:58Z</dcterms:modified>
</cp:coreProperties>
</file>