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97" r:id="rId2"/>
    <p:sldId id="300" r:id="rId3"/>
    <p:sldId id="312" r:id="rId4"/>
    <p:sldId id="301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0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" userDrawn="1">
          <p15:clr>
            <a:srgbClr val="A4A3A4"/>
          </p15:clr>
        </p15:guide>
        <p15:guide id="2" pos="3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9900"/>
    <a:srgbClr val="FFC000"/>
    <a:srgbClr val="F07F09"/>
    <a:srgbClr val="725828"/>
    <a:srgbClr val="008000"/>
    <a:srgbClr val="666633"/>
    <a:srgbClr val="FF6600"/>
    <a:srgbClr val="00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050" autoAdjust="0"/>
  </p:normalViewPr>
  <p:slideViewPr>
    <p:cSldViewPr snapToGrid="0" showGuides="1">
      <p:cViewPr varScale="1">
        <p:scale>
          <a:sx n="103" d="100"/>
          <a:sy n="103" d="100"/>
        </p:scale>
        <p:origin x="156" y="102"/>
      </p:cViewPr>
      <p:guideLst>
        <p:guide orient="horz" pos="187"/>
        <p:guide pos="3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"/>
    </p:cViewPr>
  </p:sorterViewPr>
  <p:notesViewPr>
    <p:cSldViewPr snapToGrid="0" showGuides="1">
      <p:cViewPr varScale="1">
        <p:scale>
          <a:sx n="54" d="100"/>
          <a:sy n="54" d="100"/>
        </p:scale>
        <p:origin x="-1236" y="-10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fld id="{43222F6C-CC15-4A22-BC1F-75B789650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29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768B38-0E22-434C-8E66-112693CB8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8964-B85A-4840-B1EA-EC382882F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A080-76AE-4CC8-9B14-B5E194B9D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A0A6-AB0D-4729-8615-5746BA89F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2E3CA-9BE6-4B2F-9CFA-642FC465D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00695-17A8-4B0B-84ED-BE77B3A8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6B73-ED31-4A39-BFD5-48D4A8B71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41C0-695D-4AC0-9461-D2659C5E7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838-5EAC-4DBB-AF12-55977F977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EDC6-9B9B-4BF5-BA67-32CEABFD5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F63E-A4BD-4DDF-A404-4BE943235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2CAA-987C-4824-89DF-34D6FD0E2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77253-23FA-453C-9298-0DB6270F9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B329-0B88-4074-A315-D65434F99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9AAEEFE-F65B-4A73-8425-5250E2D34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ege.ru/or/ege/Mai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7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athege.ru/or/ege/Mai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0" y="1355724"/>
            <a:ext cx="9144000" cy="3538538"/>
          </a:xfrm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ru-RU" sz="44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Решение </a:t>
            </a:r>
            <a:r>
              <a:rPr lang="ru-RU" sz="4400" cap="none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заданий №7 </a:t>
            </a:r>
            <a:r>
              <a:rPr lang="ru-RU" sz="44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44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свойства степени</a:t>
            </a:r>
            <a:b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 натуральным показателем</a:t>
            </a: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материалам открытого банка </a:t>
            </a:r>
            <a:b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задач ЕГЭ по математике 2016 года</a:t>
            </a:r>
            <a: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/>
              </a:rPr>
              <a:t>http://mathege.ru/or/ege/Main.html</a:t>
            </a:r>
            <a:endParaRPr lang="ru-RU" sz="2800" cap="none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9533" y="1231572"/>
            <a:ext cx="8001001" cy="845817"/>
            <a:chOff x="533399" y="3134784"/>
            <a:chExt cx="8001001" cy="845817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4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</a:p>
            <a:p>
              <a:pPr marL="514350" lvl="0" indent="-514350" algn="ctr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при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b = 243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5058457"/>
                </p:ext>
              </p:extLst>
            </p:nvPr>
          </p:nvGraphicFramePr>
          <p:xfrm>
            <a:off x="6287560" y="3134784"/>
            <a:ext cx="1943100" cy="463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20" name="Уравнение" r:id="rId3" imgW="1015920" imgH="241200" progId="Equation.3">
                    <p:embed/>
                  </p:oleObj>
                </mc:Choice>
                <mc:Fallback>
                  <p:oleObj name="Уравнение" r:id="rId3" imgW="101592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7560" y="3134784"/>
                          <a:ext cx="1943100" cy="4635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450680"/>
              </p:ext>
            </p:extLst>
          </p:nvPr>
        </p:nvGraphicFramePr>
        <p:xfrm>
          <a:off x="576263" y="2711655"/>
          <a:ext cx="7680326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1" name="Уравнение" r:id="rId5" imgW="3822480" imgH="419040" progId="Equation.3">
                  <p:embed/>
                </p:oleObj>
              </mc:Choice>
              <mc:Fallback>
                <p:oleObj name="Уравнение" r:id="rId5" imgW="3822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711655"/>
                        <a:ext cx="7680326" cy="8413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212513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467941"/>
              </p:ext>
            </p:extLst>
          </p:nvPr>
        </p:nvGraphicFramePr>
        <p:xfrm>
          <a:off x="576263" y="4187296"/>
          <a:ext cx="4837839" cy="740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2" name="Уравнение" r:id="rId7" imgW="2577960" imgH="393480" progId="Equation.3">
                  <p:embed/>
                </p:oleObj>
              </mc:Choice>
              <mc:Fallback>
                <p:oleObj name="Уравнение" r:id="rId7" imgW="2577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187296"/>
                        <a:ext cx="4837839" cy="74030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63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9533" y="1246392"/>
            <a:ext cx="8001001" cy="860221"/>
            <a:chOff x="533399" y="3149604"/>
            <a:chExt cx="8001001" cy="860221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5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</a:p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                     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при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x = 25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8344403"/>
                </p:ext>
              </p:extLst>
            </p:nvPr>
          </p:nvGraphicFramePr>
          <p:xfrm>
            <a:off x="2570691" y="3498650"/>
            <a:ext cx="2795588" cy="511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643" name="Уравнение" r:id="rId3" imgW="1460160" imgH="266400" progId="Equation.3">
                    <p:embed/>
                  </p:oleObj>
                </mc:Choice>
                <mc:Fallback>
                  <p:oleObj name="Уравнение" r:id="rId3" imgW="146016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0691" y="3498650"/>
                          <a:ext cx="2795588" cy="51117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04737"/>
              </p:ext>
            </p:extLst>
          </p:nvPr>
        </p:nvGraphicFramePr>
        <p:xfrm>
          <a:off x="569913" y="2634552"/>
          <a:ext cx="7423150" cy="186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4" name="Уравнение" r:id="rId5" imgW="3733560" imgH="939600" progId="Equation.3">
                  <p:embed/>
                </p:oleObj>
              </mc:Choice>
              <mc:Fallback>
                <p:oleObj name="Уравнение" r:id="rId5" imgW="37335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634552"/>
                        <a:ext cx="7423150" cy="1868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212513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910229"/>
              </p:ext>
            </p:extLst>
          </p:nvPr>
        </p:nvGraphicFramePr>
        <p:xfrm>
          <a:off x="576263" y="4930605"/>
          <a:ext cx="5075237" cy="394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5" name="Уравнение" r:id="rId7" imgW="2616120" imgH="203040" progId="Equation.3">
                  <p:embed/>
                </p:oleObj>
              </mc:Choice>
              <mc:Fallback>
                <p:oleObj name="Уравнение" r:id="rId7" imgW="2616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930605"/>
                        <a:ext cx="5075237" cy="39465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328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9533" y="1196882"/>
            <a:ext cx="8001001" cy="511175"/>
            <a:chOff x="533399" y="3100094"/>
            <a:chExt cx="8001001" cy="511175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6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2454568"/>
                </p:ext>
              </p:extLst>
            </p:nvPr>
          </p:nvGraphicFramePr>
          <p:xfrm>
            <a:off x="6169024" y="3100094"/>
            <a:ext cx="1676400" cy="511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55" name="Уравнение" r:id="rId3" imgW="876240" imgH="266400" progId="Equation.3">
                    <p:embed/>
                  </p:oleObj>
                </mc:Choice>
                <mc:Fallback>
                  <p:oleObj name="Уравнение" r:id="rId3" imgW="87624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69024" y="3100094"/>
                          <a:ext cx="1676400" cy="51117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255532"/>
              </p:ext>
            </p:extLst>
          </p:nvPr>
        </p:nvGraphicFramePr>
        <p:xfrm>
          <a:off x="569913" y="2727855"/>
          <a:ext cx="8102600" cy="138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6" name="Уравнение" r:id="rId5" imgW="4165560" imgH="711000" progId="Equation.3">
                  <p:embed/>
                </p:oleObj>
              </mc:Choice>
              <mc:Fallback>
                <p:oleObj name="Уравнение" r:id="rId5" imgW="41655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727855"/>
                        <a:ext cx="8102600" cy="1385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212513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9817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9533" y="1196975"/>
            <a:ext cx="8001001" cy="880414"/>
            <a:chOff x="533399" y="3100187"/>
            <a:chExt cx="8001001" cy="880414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7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</a:p>
            <a:p>
              <a:pPr marL="514350" lvl="0" indent="-514350" algn="ctr"/>
              <a:r>
                <a:rPr lang="ru-RU" sz="2400" i="1" dirty="0">
                  <a:solidFill>
                    <a:prstClr val="black"/>
                  </a:solidFill>
                  <a:latin typeface="Bookman Old Style" pitchFamily="18" charset="0"/>
                </a:rPr>
                <a:t>при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a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=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12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8264865"/>
                </p:ext>
              </p:extLst>
            </p:nvPr>
          </p:nvGraphicFramePr>
          <p:xfrm>
            <a:off x="6133041" y="3100187"/>
            <a:ext cx="1749425" cy="511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9" name="Уравнение" r:id="rId3" imgW="914400" imgH="266400" progId="Equation.3">
                    <p:embed/>
                  </p:oleObj>
                </mc:Choice>
                <mc:Fallback>
                  <p:oleObj name="Уравнение" r:id="rId3" imgW="91440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33041" y="3100187"/>
                          <a:ext cx="1749425" cy="51117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167234"/>
              </p:ext>
            </p:extLst>
          </p:nvPr>
        </p:nvGraphicFramePr>
        <p:xfrm>
          <a:off x="576263" y="2800999"/>
          <a:ext cx="5856287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0" name="Уравнение" r:id="rId5" imgW="3009600" imgH="444240" progId="Equation.3">
                  <p:embed/>
                </p:oleObj>
              </mc:Choice>
              <mc:Fallback>
                <p:oleObj name="Уравнение" r:id="rId5" imgW="30096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800999"/>
                        <a:ext cx="5856287" cy="865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212513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308264"/>
              </p:ext>
            </p:extLst>
          </p:nvPr>
        </p:nvGraphicFramePr>
        <p:xfrm>
          <a:off x="576263" y="4103159"/>
          <a:ext cx="52228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1" name="Уравнение" r:id="rId7" imgW="2692080" imgH="393480" progId="Equation.3">
                  <p:embed/>
                </p:oleObj>
              </mc:Choice>
              <mc:Fallback>
                <p:oleObj name="Уравнение" r:id="rId7" imgW="2692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103159"/>
                        <a:ext cx="5222875" cy="765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154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73088" y="455627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200" i="1" dirty="0" smtClean="0">
                <a:solidFill>
                  <a:srgbClr val="C00000"/>
                </a:solidFill>
                <a:latin typeface="Bookman Old Style" pitchFamily="18" charset="0"/>
              </a:rPr>
              <a:t>Использованы материалы:</a:t>
            </a:r>
            <a:endParaRPr lang="en-US" sz="32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654" y="1113433"/>
            <a:ext cx="84158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>
              <a:buFont typeface="Arial" pitchFamily="34" charset="0"/>
              <a:buChar char="•"/>
            </a:pP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  <a:hlinkClick r:id="rId2"/>
              </a:rPr>
              <a:t>http://mathege.ru/or/ege/Main.html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Свойства степени с натуральным показателем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890753" y="1773485"/>
            <a:ext cx="53593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indent="-627063">
              <a:lnSpc>
                <a:spcPct val="150000"/>
              </a:lnSpc>
              <a:buFont typeface="+mj-lt"/>
              <a:buAutoNum type="arabicPeriod"/>
            </a:pP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a</a:t>
            </a:r>
            <a:r>
              <a:rPr lang="en-US" altLang="ru-RU" sz="3200" i="1" baseline="30000" dirty="0" smtClean="0">
                <a:solidFill>
                  <a:srgbClr val="000066"/>
                </a:solidFill>
                <a:latin typeface="+mn-lt"/>
              </a:rPr>
              <a:t>n</a:t>
            </a: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 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∙ 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m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 = 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 + m</a:t>
            </a:r>
            <a:endParaRPr lang="en-US" altLang="ru-RU" sz="3200" i="1" dirty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Font typeface="+mj-lt"/>
              <a:buAutoNum type="arabicPeriod"/>
            </a:pP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a</a:t>
            </a:r>
            <a:r>
              <a:rPr lang="en-US" altLang="ru-RU" sz="3200" i="1" baseline="30000" dirty="0" smtClean="0">
                <a:solidFill>
                  <a:srgbClr val="000066"/>
                </a:solidFill>
                <a:latin typeface="+mn-lt"/>
              </a:rPr>
              <a:t>n</a:t>
            </a: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 : a</a:t>
            </a:r>
            <a:r>
              <a:rPr lang="en-US" altLang="ru-RU" sz="3200" i="1" baseline="30000" dirty="0" smtClean="0">
                <a:solidFill>
                  <a:srgbClr val="000066"/>
                </a:solidFill>
                <a:latin typeface="+mn-lt"/>
              </a:rPr>
              <a:t>m</a:t>
            </a: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 = 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 − </a:t>
            </a:r>
            <a:r>
              <a:rPr lang="en-US" altLang="ru-RU" sz="3200" i="1" baseline="30000" dirty="0" smtClean="0">
                <a:solidFill>
                  <a:srgbClr val="000066"/>
                </a:solidFill>
                <a:latin typeface="+mn-lt"/>
              </a:rPr>
              <a:t>m</a:t>
            </a:r>
            <a:r>
              <a:rPr lang="ru-RU" altLang="ru-RU" sz="3200" i="1" dirty="0">
                <a:solidFill>
                  <a:srgbClr val="000066"/>
                </a:solidFill>
                <a:latin typeface="+mn-lt"/>
              </a:rPr>
              <a:t>, 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 a ≠ 0</a:t>
            </a:r>
          </a:p>
          <a:p>
            <a:pPr marL="627063" indent="-627063">
              <a:lnSpc>
                <a:spcPct val="150000"/>
              </a:lnSpc>
              <a:buFont typeface="+mj-lt"/>
              <a:buAutoNum type="arabicPeriod"/>
            </a:pP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(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)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m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 = </a:t>
            </a:r>
            <a:r>
              <a:rPr lang="en-US" altLang="ru-RU" sz="3200" i="1" dirty="0" err="1">
                <a:solidFill>
                  <a:srgbClr val="000066"/>
                </a:solidFill>
                <a:latin typeface="+mn-lt"/>
              </a:rPr>
              <a:t>a</a:t>
            </a:r>
            <a:r>
              <a:rPr lang="en-US" altLang="ru-RU" sz="3200" i="1" baseline="30000" dirty="0" err="1">
                <a:solidFill>
                  <a:srgbClr val="000066"/>
                </a:solidFill>
                <a:latin typeface="+mn-lt"/>
              </a:rPr>
              <a:t>nm</a:t>
            </a:r>
            <a:endParaRPr lang="en-US" altLang="ru-RU" sz="3200" i="1" dirty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Font typeface="+mj-lt"/>
              <a:buAutoNum type="arabicPeriod"/>
            </a:pP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(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ab)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 = 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 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∙ </a:t>
            </a:r>
            <a:r>
              <a:rPr lang="en-US" altLang="ru-RU" sz="3200" i="1" dirty="0" err="1">
                <a:solidFill>
                  <a:srgbClr val="000066"/>
                </a:solidFill>
                <a:latin typeface="+mn-lt"/>
              </a:rPr>
              <a:t>b</a:t>
            </a:r>
            <a:r>
              <a:rPr lang="en-US" altLang="ru-RU" sz="3200" i="1" baseline="30000" dirty="0" err="1">
                <a:solidFill>
                  <a:srgbClr val="000066"/>
                </a:solidFill>
                <a:latin typeface="+mn-lt"/>
              </a:rPr>
              <a:t>n</a:t>
            </a:r>
            <a:endParaRPr lang="en-US" altLang="ru-RU" sz="3200" i="1" dirty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Font typeface="+mj-lt"/>
              <a:buAutoNum type="arabicPeriod"/>
            </a:pP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(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a : b)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 = 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 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: </a:t>
            </a:r>
            <a:r>
              <a:rPr lang="en-US" altLang="ru-RU" sz="3200" i="1" dirty="0" err="1" smtClean="0">
                <a:solidFill>
                  <a:srgbClr val="000066"/>
                </a:solidFill>
                <a:latin typeface="+mn-lt"/>
              </a:rPr>
              <a:t>b</a:t>
            </a:r>
            <a:r>
              <a:rPr lang="en-US" altLang="ru-RU" sz="3200" i="1" baseline="30000" dirty="0" err="1" smtClean="0">
                <a:solidFill>
                  <a:srgbClr val="000066"/>
                </a:solidFill>
                <a:latin typeface="+mn-lt"/>
              </a:rPr>
              <a:t>n</a:t>
            </a:r>
            <a:r>
              <a:rPr lang="ru-RU" altLang="ru-RU" sz="3200" i="1" dirty="0" smtClean="0">
                <a:solidFill>
                  <a:srgbClr val="000066"/>
                </a:solidFill>
                <a:latin typeface="+mn-lt"/>
              </a:rPr>
              <a:t>, </a:t>
            </a: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 b ≠ 0</a:t>
            </a:r>
            <a:endParaRPr lang="en-US" altLang="ru-RU" sz="3200" i="1" baseline="30000" dirty="0">
              <a:solidFill>
                <a:srgbClr val="00006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1792592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4933" y="427567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482760" y="1266825"/>
            <a:ext cx="7594440" cy="700088"/>
            <a:chOff x="491227" y="1156758"/>
            <a:chExt cx="7594440" cy="70008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1. Найдите значение выражения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5811493"/>
                </p:ext>
              </p:extLst>
            </p:nvPr>
          </p:nvGraphicFramePr>
          <p:xfrm>
            <a:off x="6129867" y="1156758"/>
            <a:ext cx="550863" cy="700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94" name="Уравнение" r:id="rId3" imgW="330120" imgH="419040" progId="Equation.3">
                    <p:embed/>
                  </p:oleObj>
                </mc:Choice>
                <mc:Fallback>
                  <p:oleObj name="Уравнение" r:id="rId3" imgW="33012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9867" y="1156758"/>
                          <a:ext cx="550863" cy="7000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763393"/>
              </p:ext>
            </p:extLst>
          </p:nvPr>
        </p:nvGraphicFramePr>
        <p:xfrm>
          <a:off x="569913" y="2254257"/>
          <a:ext cx="4878388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5" name="Уравнение" r:id="rId5" imgW="2920680" imgH="444240" progId="Equation.3">
                  <p:embed/>
                </p:oleObj>
              </mc:Choice>
              <mc:Fallback>
                <p:oleObj name="Уравнение" r:id="rId5" imgW="29206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254257"/>
                        <a:ext cx="4878388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Группа 20"/>
          <p:cNvGrpSpPr/>
          <p:nvPr/>
        </p:nvGrpSpPr>
        <p:grpSpPr>
          <a:xfrm>
            <a:off x="524932" y="3612622"/>
            <a:ext cx="8001001" cy="849312"/>
            <a:chOff x="533399" y="2986088"/>
            <a:chExt cx="8001001" cy="84931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2. Найдите значение выражения     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0" name="Объект 19"/>
            <p:cNvGraphicFramePr>
              <a:graphicFrameLocks noChangeAspect="1"/>
            </p:cNvGraphicFramePr>
            <p:nvPr/>
          </p:nvGraphicFramePr>
          <p:xfrm>
            <a:off x="6260572" y="2986088"/>
            <a:ext cx="1527175" cy="849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96" name="Формула" r:id="rId7" imgW="914400" imgH="507960" progId="Equation.3">
                    <p:embed/>
                  </p:oleObj>
                </mc:Choice>
                <mc:Fallback>
                  <p:oleObj name="Формула" r:id="rId7" imgW="914400" imgH="507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60572" y="2986088"/>
                          <a:ext cx="1527175" cy="849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042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572626"/>
              </p:ext>
            </p:extLst>
          </p:nvPr>
        </p:nvGraphicFramePr>
        <p:xfrm>
          <a:off x="576263" y="4817797"/>
          <a:ext cx="7848600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7" name="Уравнение" r:id="rId9" imgW="4698720" imgH="507960" progId="Equation.3">
                  <p:embed/>
                </p:oleObj>
              </mc:Choice>
              <mc:Fallback>
                <p:oleObj name="Уравнение" r:id="rId9" imgW="469872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817797"/>
                        <a:ext cx="7848600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347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1065" y="1208088"/>
            <a:ext cx="8001001" cy="849312"/>
            <a:chOff x="533399" y="2986088"/>
            <a:chExt cx="8001001" cy="849312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3. Найдите значение выражения         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402880"/>
                </p:ext>
              </p:extLst>
            </p:nvPr>
          </p:nvGraphicFramePr>
          <p:xfrm>
            <a:off x="6085946" y="2986088"/>
            <a:ext cx="2079625" cy="849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29" name="Формула" r:id="rId3" imgW="1244520" imgH="507960" progId="Equation.3">
                    <p:embed/>
                  </p:oleObj>
                </mc:Choice>
                <mc:Fallback>
                  <p:oleObj name="Формула" r:id="rId3" imgW="1244520" imgH="50796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85946" y="2986088"/>
                          <a:ext cx="2079625" cy="849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651999"/>
              </p:ext>
            </p:extLst>
          </p:nvPr>
        </p:nvGraphicFramePr>
        <p:xfrm>
          <a:off x="568324" y="2355560"/>
          <a:ext cx="7554913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0" name="Уравнение" r:id="rId5" imgW="4520880" imgH="507960" progId="Equation.3">
                  <p:embed/>
                </p:oleObj>
              </mc:Choice>
              <mc:Fallback>
                <p:oleObj name="Уравнение" r:id="rId5" imgW="4520880" imgH="50796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4" y="2355560"/>
                        <a:ext cx="7554913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182033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2" name="Группа 23"/>
          <p:cNvGrpSpPr/>
          <p:nvPr/>
        </p:nvGrpSpPr>
        <p:grpSpPr>
          <a:xfrm>
            <a:off x="482598" y="3887788"/>
            <a:ext cx="8001001" cy="722312"/>
            <a:chOff x="533399" y="3058056"/>
            <a:chExt cx="8001001" cy="722312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4. Найдите значение выражения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4" name="Объект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4180018"/>
                </p:ext>
              </p:extLst>
            </p:nvPr>
          </p:nvGraphicFramePr>
          <p:xfrm>
            <a:off x="6162674" y="3058056"/>
            <a:ext cx="1144588" cy="722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31" name="Уравнение" r:id="rId7" imgW="685800" imgH="431640" progId="Equation.3">
                    <p:embed/>
                  </p:oleObj>
                </mc:Choice>
                <mc:Fallback>
                  <p:oleObj name="Уравнение" r:id="rId7" imgW="685800" imgH="431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62674" y="3058056"/>
                          <a:ext cx="1144588" cy="722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Прямоугольник 29"/>
          <p:cNvSpPr/>
          <p:nvPr/>
        </p:nvSpPr>
        <p:spPr>
          <a:xfrm>
            <a:off x="491066" y="442806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119778"/>
              </p:ext>
            </p:extLst>
          </p:nvPr>
        </p:nvGraphicFramePr>
        <p:xfrm>
          <a:off x="576263" y="4989783"/>
          <a:ext cx="62579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2" name="Уравнение" r:id="rId9" imgW="3746160" imgH="431640" progId="Equation.3">
                  <p:embed/>
                </p:oleObj>
              </mc:Choice>
              <mc:Fallback>
                <p:oleObj name="Уравнение" r:id="rId9" imgW="374616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989783"/>
                        <a:ext cx="6257925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1065" y="1208088"/>
            <a:ext cx="8001001" cy="849312"/>
            <a:chOff x="533399" y="2986088"/>
            <a:chExt cx="8001001" cy="849312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5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 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3266877"/>
                </p:ext>
              </p:extLst>
            </p:nvPr>
          </p:nvGraphicFramePr>
          <p:xfrm>
            <a:off x="6031438" y="2986088"/>
            <a:ext cx="1527175" cy="849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34" name="Уравнение" r:id="rId3" imgW="914400" imgH="507960" progId="Equation.3">
                    <p:embed/>
                  </p:oleObj>
                </mc:Choice>
                <mc:Fallback>
                  <p:oleObj name="Уравнение" r:id="rId3" imgW="914400" imgH="507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1438" y="2986088"/>
                          <a:ext cx="1527175" cy="849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262016"/>
              </p:ext>
            </p:extLst>
          </p:nvPr>
        </p:nvGraphicFramePr>
        <p:xfrm>
          <a:off x="588167" y="2365672"/>
          <a:ext cx="6557963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5" name="Уравнение" r:id="rId5" imgW="3924000" imgH="507960" progId="Equation.3">
                  <p:embed/>
                </p:oleObj>
              </mc:Choice>
              <mc:Fallback>
                <p:oleObj name="Уравнение" r:id="rId5" imgW="39240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67" y="2365672"/>
                        <a:ext cx="6557963" cy="84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182033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2" name="Группа 23"/>
          <p:cNvGrpSpPr/>
          <p:nvPr/>
        </p:nvGrpSpPr>
        <p:grpSpPr>
          <a:xfrm>
            <a:off x="482597" y="3979336"/>
            <a:ext cx="8475135" cy="461665"/>
            <a:chOff x="533398" y="3149604"/>
            <a:chExt cx="8475135" cy="461665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33398" y="3149604"/>
              <a:ext cx="84751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6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4" name="Объект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9488266"/>
                </p:ext>
              </p:extLst>
            </p:nvPr>
          </p:nvGraphicFramePr>
          <p:xfrm>
            <a:off x="5964243" y="3153306"/>
            <a:ext cx="2841625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36" name="Уравнение" r:id="rId7" imgW="1701720" imgH="266400" progId="Equation.3">
                    <p:embed/>
                  </p:oleObj>
                </mc:Choice>
                <mc:Fallback>
                  <p:oleObj name="Уравнение" r:id="rId7" imgW="170172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64243" y="3153306"/>
                          <a:ext cx="2841625" cy="4460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Прямоугольник 29"/>
          <p:cNvSpPr/>
          <p:nvPr/>
        </p:nvSpPr>
        <p:spPr>
          <a:xfrm>
            <a:off x="491066" y="442806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204811"/>
              </p:ext>
            </p:extLst>
          </p:nvPr>
        </p:nvGraphicFramePr>
        <p:xfrm>
          <a:off x="588167" y="4912318"/>
          <a:ext cx="6978650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7" name="Уравнение" r:id="rId9" imgW="4178160" imgH="888840" progId="Equation.3">
                  <p:embed/>
                </p:oleObj>
              </mc:Choice>
              <mc:Fallback>
                <p:oleObj name="Уравнение" r:id="rId9" imgW="41781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67" y="4912318"/>
                        <a:ext cx="6978650" cy="148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029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1065" y="1371604"/>
            <a:ext cx="8001001" cy="461665"/>
            <a:chOff x="533399" y="3149604"/>
            <a:chExt cx="8001001" cy="461665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7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4790001"/>
                </p:ext>
              </p:extLst>
            </p:nvPr>
          </p:nvGraphicFramePr>
          <p:xfrm>
            <a:off x="5954184" y="3162300"/>
            <a:ext cx="1546225" cy="444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54" name="Уравнение" r:id="rId3" imgW="927000" imgH="266400" progId="Equation.3">
                    <p:embed/>
                  </p:oleObj>
                </mc:Choice>
                <mc:Fallback>
                  <p:oleObj name="Уравнение" r:id="rId3" imgW="92700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4184" y="3162300"/>
                          <a:ext cx="1546225" cy="444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483576"/>
              </p:ext>
            </p:extLst>
          </p:nvPr>
        </p:nvGraphicFramePr>
        <p:xfrm>
          <a:off x="576263" y="2436050"/>
          <a:ext cx="50292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5" name="Уравнение" r:id="rId5" imgW="3009600" imgH="444240" progId="Equation.3">
                  <p:embed/>
                </p:oleObj>
              </mc:Choice>
              <mc:Fallback>
                <p:oleObj name="Уравнение" r:id="rId5" imgW="30096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436050"/>
                        <a:ext cx="50292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182033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2" name="Группа 23"/>
          <p:cNvGrpSpPr/>
          <p:nvPr/>
        </p:nvGrpSpPr>
        <p:grpSpPr>
          <a:xfrm>
            <a:off x="482598" y="3979336"/>
            <a:ext cx="8356602" cy="461665"/>
            <a:chOff x="533399" y="3149604"/>
            <a:chExt cx="8356602" cy="461665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33399" y="3149604"/>
              <a:ext cx="835660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8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4" name="Объект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7424056"/>
                </p:ext>
              </p:extLst>
            </p:nvPr>
          </p:nvGraphicFramePr>
          <p:xfrm>
            <a:off x="5992283" y="3153306"/>
            <a:ext cx="2055813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56" name="Уравнение" r:id="rId7" imgW="1231560" imgH="266400" progId="Equation.3">
                    <p:embed/>
                  </p:oleObj>
                </mc:Choice>
                <mc:Fallback>
                  <p:oleObj name="Уравнение" r:id="rId7" imgW="123156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92283" y="3153306"/>
                          <a:ext cx="2055813" cy="4460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Прямоугольник 29"/>
          <p:cNvSpPr/>
          <p:nvPr/>
        </p:nvSpPr>
        <p:spPr>
          <a:xfrm>
            <a:off x="491066" y="442806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519101"/>
              </p:ext>
            </p:extLst>
          </p:nvPr>
        </p:nvGraphicFramePr>
        <p:xfrm>
          <a:off x="576263" y="4983165"/>
          <a:ext cx="6194426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7" name="Уравнение" r:id="rId9" imgW="3708360" imgH="482400" progId="Equation.3">
                  <p:embed/>
                </p:oleObj>
              </mc:Choice>
              <mc:Fallback>
                <p:oleObj name="Уравнение" r:id="rId9" imgW="37083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983165"/>
                        <a:ext cx="6194426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19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1065" y="1371604"/>
            <a:ext cx="8001001" cy="463546"/>
            <a:chOff x="533399" y="3149604"/>
            <a:chExt cx="8001001" cy="463546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9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1002196"/>
                </p:ext>
              </p:extLst>
            </p:nvPr>
          </p:nvGraphicFramePr>
          <p:xfrm>
            <a:off x="6011334" y="3149604"/>
            <a:ext cx="1797834" cy="4635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82" name="Уравнение" r:id="rId3" imgW="939600" imgH="241200" progId="Equation.3">
                    <p:embed/>
                  </p:oleObj>
                </mc:Choice>
                <mc:Fallback>
                  <p:oleObj name="Уравнение" r:id="rId3" imgW="9396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1334" y="3149604"/>
                          <a:ext cx="1797834" cy="463546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960774"/>
              </p:ext>
            </p:extLst>
          </p:nvPr>
        </p:nvGraphicFramePr>
        <p:xfrm>
          <a:off x="598488" y="2395538"/>
          <a:ext cx="63563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3" name="Уравнение" r:id="rId5" imgW="3504960" imgH="431640" progId="Equation.3">
                  <p:embed/>
                </p:oleObj>
              </mc:Choice>
              <mc:Fallback>
                <p:oleObj name="Уравнение" r:id="rId5" imgW="3504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2395538"/>
                        <a:ext cx="6356350" cy="7842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182033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9533" y="3465699"/>
            <a:ext cx="83566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10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. Найдите значение выражения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      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</a:t>
            </a:r>
            <a:endParaRPr lang="en-US" sz="24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marL="514350" lvl="0" indent="-514350"/>
            <a:r>
              <a:rPr lang="en-US" sz="2400" i="1" dirty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                                                                           </a:t>
            </a:r>
            <a:endParaRPr lang="en-US" sz="24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1066" y="442806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8772"/>
              </p:ext>
            </p:extLst>
          </p:nvPr>
        </p:nvGraphicFramePr>
        <p:xfrm>
          <a:off x="6073775" y="3498850"/>
          <a:ext cx="21145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4" name="Уравнение" r:id="rId7" imgW="1104840" imgH="203040" progId="Equation.3">
                  <p:embed/>
                </p:oleObj>
              </mc:Choice>
              <mc:Fallback>
                <p:oleObj name="Уравнение" r:id="rId7" imgW="1104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3775" y="3498850"/>
                        <a:ext cx="2114550" cy="390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125465"/>
              </p:ext>
            </p:extLst>
          </p:nvPr>
        </p:nvGraphicFramePr>
        <p:xfrm>
          <a:off x="569913" y="4942713"/>
          <a:ext cx="70008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85" name="Уравнение" r:id="rId9" imgW="3860640" imgH="457200" progId="Equation.3">
                  <p:embed/>
                </p:oleObj>
              </mc:Choice>
              <mc:Fallback>
                <p:oleObj name="Уравнение" r:id="rId9" imgW="3860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4942713"/>
                        <a:ext cx="7000875" cy="831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58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2" name="Группа 23"/>
          <p:cNvGrpSpPr/>
          <p:nvPr/>
        </p:nvGrpSpPr>
        <p:grpSpPr>
          <a:xfrm>
            <a:off x="392112" y="1170961"/>
            <a:ext cx="8356602" cy="1015663"/>
            <a:chOff x="533399" y="3149604"/>
            <a:chExt cx="8356602" cy="1015663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33399" y="3149604"/>
              <a:ext cx="8356602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</a:t>
              </a:r>
              <a:endParaRPr lang="en-US" sz="2400" i="1" dirty="0" smtClean="0">
                <a:solidFill>
                  <a:prstClr val="black"/>
                </a:solidFill>
                <a:latin typeface="Bookman Old Style" pitchFamily="18" charset="0"/>
              </a:endParaRPr>
            </a:p>
            <a:p>
              <a:pPr marL="514350" lvl="0" indent="-514350">
                <a:lnSpc>
                  <a:spcPct val="150000"/>
                </a:lnSpc>
              </a:pP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                          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при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b = 2.                         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4" name="Объект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31654776"/>
                </p:ext>
              </p:extLst>
            </p:nvPr>
          </p:nvGraphicFramePr>
          <p:xfrm>
            <a:off x="2460096" y="3620314"/>
            <a:ext cx="3263900" cy="446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83" name="Уравнение" r:id="rId3" imgW="1955520" imgH="266400" progId="Equation.3">
                    <p:embed/>
                  </p:oleObj>
                </mc:Choice>
                <mc:Fallback>
                  <p:oleObj name="Уравнение" r:id="rId3" imgW="1955520" imgH="266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60096" y="3620314"/>
                          <a:ext cx="3263900" cy="4460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Прямоугольник 29"/>
          <p:cNvSpPr/>
          <p:nvPr/>
        </p:nvSpPr>
        <p:spPr>
          <a:xfrm>
            <a:off x="491066" y="2167464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371351"/>
              </p:ext>
            </p:extLst>
          </p:nvPr>
        </p:nvGraphicFramePr>
        <p:xfrm>
          <a:off x="569913" y="2711725"/>
          <a:ext cx="6767513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4" name="Уравнение" r:id="rId5" imgW="4051080" imgH="888840" progId="Equation.3">
                  <p:embed/>
                </p:oleObj>
              </mc:Choice>
              <mc:Fallback>
                <p:oleObj name="Уравнение" r:id="rId5" imgW="40510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711725"/>
                        <a:ext cx="6767513" cy="148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185883"/>
              </p:ext>
            </p:extLst>
          </p:nvPr>
        </p:nvGraphicFramePr>
        <p:xfrm>
          <a:off x="576263" y="4824413"/>
          <a:ext cx="59515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5" name="Уравнение" r:id="rId7" imgW="3377880" imgH="393480" progId="Equation.3">
                  <p:embed/>
                </p:oleObj>
              </mc:Choice>
              <mc:Fallback>
                <p:oleObj name="Уравнение" r:id="rId7" imgW="3377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824413"/>
                        <a:ext cx="5951538" cy="695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75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1065" y="1075270"/>
            <a:ext cx="8001001" cy="830997"/>
            <a:chOff x="533399" y="3149604"/>
            <a:chExt cx="8001001" cy="830997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12. Найдите значение выражения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</a:p>
            <a:p>
              <a:pPr marL="514350" lvl="0" indent="-514350" algn="ctr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при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b = 0,5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7170761"/>
                </p:ext>
              </p:extLst>
            </p:nvPr>
          </p:nvGraphicFramePr>
          <p:xfrm>
            <a:off x="6248929" y="3171825"/>
            <a:ext cx="1408112" cy="390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618" name="Уравнение" r:id="rId3" imgW="736560" imgH="203040" progId="Equation.3">
                    <p:embed/>
                  </p:oleObj>
                </mc:Choice>
                <mc:Fallback>
                  <p:oleObj name="Уравнение" r:id="rId3" imgW="736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8929" y="3171825"/>
                          <a:ext cx="1408112" cy="39052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26600"/>
              </p:ext>
            </p:extLst>
          </p:nvPr>
        </p:nvGraphicFramePr>
        <p:xfrm>
          <a:off x="569913" y="2466029"/>
          <a:ext cx="3877815" cy="407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9" name="Уравнение" r:id="rId5" imgW="1930320" imgH="203040" progId="Equation.3">
                  <p:embed/>
                </p:oleObj>
              </mc:Choice>
              <mc:Fallback>
                <p:oleObj name="Уравнение" r:id="rId5" imgW="1930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466029"/>
                        <a:ext cx="3877815" cy="40782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182033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9533" y="3465699"/>
            <a:ext cx="83566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1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3. Найдите значение выражения</a:t>
            </a:r>
            <a:r>
              <a:rPr lang="en-US" sz="2400" i="1" dirty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         .              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</a:t>
            </a:r>
            <a:endParaRPr lang="en-US" sz="24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marL="514350" lvl="0" indent="-514350"/>
            <a:r>
              <a:rPr lang="en-US" sz="2400" i="1" dirty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                                                                           </a:t>
            </a:r>
            <a:endParaRPr lang="en-US" sz="24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1066" y="442806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538189"/>
              </p:ext>
            </p:extLst>
          </p:nvPr>
        </p:nvGraphicFramePr>
        <p:xfrm>
          <a:off x="6192573" y="3429000"/>
          <a:ext cx="14097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20" name="Уравнение" r:id="rId7" imgW="736560" imgH="266400" progId="Equation.3">
                  <p:embed/>
                </p:oleObj>
              </mc:Choice>
              <mc:Fallback>
                <p:oleObj name="Уравнение" r:id="rId7" imgW="7365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573" y="3429000"/>
                        <a:ext cx="1409700" cy="5127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68704"/>
              </p:ext>
            </p:extLst>
          </p:nvPr>
        </p:nvGraphicFramePr>
        <p:xfrm>
          <a:off x="569913" y="5064522"/>
          <a:ext cx="571182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21" name="Уравнение" r:id="rId9" imgW="3149280" imgH="266400" progId="Equation.3">
                  <p:embed/>
                </p:oleObj>
              </mc:Choice>
              <mc:Fallback>
                <p:oleObj name="Уравнение" r:id="rId9" imgW="31492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5064522"/>
                        <a:ext cx="5711825" cy="484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50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 Serv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2654</TotalTime>
  <Words>264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Bookman Old Style</vt:lpstr>
      <vt:lpstr>Century Gothic</vt:lpstr>
      <vt:lpstr>Symbol</vt:lpstr>
      <vt:lpstr>Tahoma</vt:lpstr>
      <vt:lpstr>Times New Roman</vt:lpstr>
      <vt:lpstr>Selling a Product or Service</vt:lpstr>
      <vt:lpstr>Уравнение</vt:lpstr>
      <vt:lpstr>Формула</vt:lpstr>
      <vt:lpstr>Решение заданий №7  свойства степени с натуральным показателем по материалам открытого банка  задач ЕГЭ по математике 2016 года http://mathege.ru/or/ege/Main.html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МОУ "Средняя школа №24"</dc:creator>
  <cp:lastModifiedBy>Vinci Da</cp:lastModifiedBy>
  <cp:revision>158</cp:revision>
  <dcterms:created xsi:type="dcterms:W3CDTF">2006-11-17T10:56:14Z</dcterms:created>
  <dcterms:modified xsi:type="dcterms:W3CDTF">2016-12-04T22:12:33Z</dcterms:modified>
</cp:coreProperties>
</file>