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97" r:id="rId2"/>
    <p:sldId id="30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0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2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66"/>
    <a:srgbClr val="009900"/>
    <a:srgbClr val="FFC000"/>
    <a:srgbClr val="F07F09"/>
    <a:srgbClr val="725828"/>
    <a:srgbClr val="008000"/>
    <a:srgbClr val="666633"/>
    <a:srgbClr val="FF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050" autoAdjust="0"/>
  </p:normalViewPr>
  <p:slideViewPr>
    <p:cSldViewPr snapToGrid="0" showGuides="1">
      <p:cViewPr varScale="1">
        <p:scale>
          <a:sx n="104" d="100"/>
          <a:sy n="104" d="100"/>
        </p:scale>
        <p:origin x="126" y="132"/>
      </p:cViewPr>
      <p:guideLst>
        <p:guide orient="horz" pos="352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"/>
    </p:cViewPr>
  </p:sorterViewPr>
  <p:notesViewPr>
    <p:cSldViewPr snapToGrid="0" showGuides="1">
      <p:cViewPr varScale="1">
        <p:scale>
          <a:sx n="54" d="100"/>
          <a:sy n="54" d="100"/>
        </p:scale>
        <p:origin x="-1236" y="-10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fld id="{43222F6C-CC15-4A22-BC1F-75B789650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29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768B38-0E22-434C-8E66-112693CB8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8964-B85A-4840-B1EA-EC382882F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A080-76AE-4CC8-9B14-B5E194B9D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A0A6-AB0D-4729-8615-5746BA89F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2E3CA-9BE6-4B2F-9CFA-642FC465D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00695-17A8-4B0B-84ED-BE77B3A8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6B73-ED31-4A39-BFD5-48D4A8B71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41C0-695D-4AC0-9461-D2659C5E7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838-5EAC-4DBB-AF12-55977F977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EDC6-9B9B-4BF5-BA67-32CEABFD5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F63E-A4BD-4DDF-A404-4BE943235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2CAA-987C-4824-89DF-34D6FD0E2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77253-23FA-453C-9298-0DB6270F9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B329-0B88-4074-A315-D65434F99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9AAEEFE-F65B-4A73-8425-5250E2D34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ege.ru/or/ege/Mai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athege.ru/or/ege/Mai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685800" y="1321858"/>
            <a:ext cx="7772400" cy="3538538"/>
          </a:xfrm>
        </p:spPr>
        <p:txBody>
          <a:bodyPr/>
          <a:lstStyle/>
          <a:p>
            <a:pPr algn="ctr">
              <a:defRPr/>
            </a:pPr>
            <a: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Решение заданий №9 </a:t>
            </a:r>
            <a:b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формулы сокращенного умножения</a:t>
            </a:r>
            <a:b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материалам открытого банка </a:t>
            </a:r>
            <a:b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задач ЕГЭ по математике 2016 года</a:t>
            </a:r>
            <a: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/>
              </a:rPr>
              <a:t>http://mathege.ru/or/ege/Main.html</a:t>
            </a:r>
            <a:endParaRPr lang="ru-RU" sz="2800" cap="none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7.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9862466"/>
                </p:ext>
              </p:extLst>
            </p:nvPr>
          </p:nvGraphicFramePr>
          <p:xfrm>
            <a:off x="3021370" y="1779620"/>
            <a:ext cx="2796171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866" name="Уравнение" r:id="rId3" imgW="1676160" imgH="241200" progId="Equation.3">
                    <p:embed/>
                  </p:oleObj>
                </mc:Choice>
                <mc:Fallback>
                  <p:oleObj name="Уравнение" r:id="rId3" imgW="1676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1370" y="1779620"/>
                          <a:ext cx="2796171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748194"/>
              </p:ext>
            </p:extLst>
          </p:nvPr>
        </p:nvGraphicFramePr>
        <p:xfrm>
          <a:off x="506092" y="2545825"/>
          <a:ext cx="4625975" cy="194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7" name="Уравнение" r:id="rId5" imgW="2768400" imgH="1168200" progId="Equation.3">
                  <p:embed/>
                </p:oleObj>
              </mc:Choice>
              <mc:Fallback>
                <p:oleObj name="Уравнение" r:id="rId5" imgW="276840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2" y="2545825"/>
                        <a:ext cx="4625975" cy="1947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 bwMode="auto">
          <a:xfrm>
            <a:off x="711200" y="4522788"/>
            <a:ext cx="5166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Прямая соединительная линия 22"/>
          <p:cNvCxnSpPr/>
          <p:nvPr/>
        </p:nvCxnSpPr>
        <p:spPr bwMode="auto">
          <a:xfrm>
            <a:off x="2898246" y="4522788"/>
            <a:ext cx="617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Прямая соединительная линия 24"/>
          <p:cNvCxnSpPr/>
          <p:nvPr/>
        </p:nvCxnSpPr>
        <p:spPr bwMode="auto">
          <a:xfrm>
            <a:off x="1592128" y="4563542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3812302" y="4562491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6092" y="5097806"/>
            <a:ext cx="8131815" cy="113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разности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– 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894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8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6706233"/>
                </p:ext>
              </p:extLst>
            </p:nvPr>
          </p:nvGraphicFramePr>
          <p:xfrm>
            <a:off x="2873110" y="1779620"/>
            <a:ext cx="3092689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88" name="Уравнение" r:id="rId3" imgW="1854000" imgH="241200" progId="Equation.3">
                    <p:embed/>
                  </p:oleObj>
                </mc:Choice>
                <mc:Fallback>
                  <p:oleObj name="Уравнение" r:id="rId3" imgW="18540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3110" y="1779620"/>
                          <a:ext cx="3092689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915962"/>
              </p:ext>
            </p:extLst>
          </p:nvPr>
        </p:nvGraphicFramePr>
        <p:xfrm>
          <a:off x="570073" y="2660820"/>
          <a:ext cx="6686551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9" name="Уравнение" r:id="rId5" imgW="4000320" imgH="723600" progId="Equation.3">
                  <p:embed/>
                </p:oleObj>
              </mc:Choice>
              <mc:Fallback>
                <p:oleObj name="Уравнение" r:id="rId5" imgW="400032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073" y="2660820"/>
                        <a:ext cx="6686551" cy="120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 bwMode="auto">
          <a:xfrm>
            <a:off x="1228060" y="3867320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3211167" y="3867320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4504" y="4623673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суммы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 bwMode="auto">
          <a:xfrm flipV="1">
            <a:off x="719665" y="3829822"/>
            <a:ext cx="381000" cy="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 flipV="1">
            <a:off x="2616278" y="3829821"/>
            <a:ext cx="389307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8226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9.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6673255"/>
                </p:ext>
              </p:extLst>
            </p:nvPr>
          </p:nvGraphicFramePr>
          <p:xfrm>
            <a:off x="3307511" y="1779620"/>
            <a:ext cx="2223890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10" name="Уравнение" r:id="rId3" imgW="1333440" imgH="241200" progId="Equation.3">
                    <p:embed/>
                  </p:oleObj>
                </mc:Choice>
                <mc:Fallback>
                  <p:oleObj name="Уравнение" r:id="rId3" imgW="13334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07511" y="1779620"/>
                          <a:ext cx="2223890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733968"/>
              </p:ext>
            </p:extLst>
          </p:nvPr>
        </p:nvGraphicFramePr>
        <p:xfrm>
          <a:off x="569913" y="2757725"/>
          <a:ext cx="5688013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1" name="Уравнение" r:id="rId5" imgW="3403440" imgH="685800" progId="Equation.3">
                  <p:embed/>
                </p:oleObj>
              </mc:Choice>
              <mc:Fallback>
                <p:oleObj name="Уравнение" r:id="rId5" imgW="34034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757725"/>
                        <a:ext cx="5688013" cy="1144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 bwMode="auto">
          <a:xfrm>
            <a:off x="1270158" y="3918412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2480733" y="3918421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6092" y="4629624"/>
            <a:ext cx="8131815" cy="113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разности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– 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 bwMode="auto">
          <a:xfrm flipV="1">
            <a:off x="779328" y="3902302"/>
            <a:ext cx="381000" cy="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 flipV="1">
            <a:off x="1930639" y="3909937"/>
            <a:ext cx="389307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4847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915360"/>
            <a:chOff x="491227" y="1294642"/>
            <a:chExt cx="7594440" cy="91536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10.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8054383"/>
                </p:ext>
              </p:extLst>
            </p:nvPr>
          </p:nvGraphicFramePr>
          <p:xfrm>
            <a:off x="3071857" y="1747312"/>
            <a:ext cx="2698161" cy="4626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30" name="Уравнение" r:id="rId3" imgW="1409400" imgH="241200" progId="Equation.3">
                    <p:embed/>
                  </p:oleObj>
                </mc:Choice>
                <mc:Fallback>
                  <p:oleObj name="Уравнение" r:id="rId3" imgW="14094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1857" y="1747312"/>
                          <a:ext cx="2698161" cy="46269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682662"/>
              </p:ext>
            </p:extLst>
          </p:nvPr>
        </p:nvGraphicFramePr>
        <p:xfrm>
          <a:off x="620466" y="2626435"/>
          <a:ext cx="6417066" cy="1293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1" name="Уравнение" r:id="rId5" imgW="3581280" imgH="723600" progId="Equation.3">
                  <p:embed/>
                </p:oleObj>
              </mc:Choice>
              <mc:Fallback>
                <p:oleObj name="Уравнение" r:id="rId5" imgW="358128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466" y="2626435"/>
                        <a:ext cx="6417066" cy="129328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 bwMode="auto">
          <a:xfrm>
            <a:off x="1304026" y="3909305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2649985" y="3909305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4504" y="4623673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суммы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 bwMode="auto">
          <a:xfrm flipV="1">
            <a:off x="733763" y="3867320"/>
            <a:ext cx="381000" cy="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 flipV="1">
            <a:off x="3490070" y="3873840"/>
            <a:ext cx="514664" cy="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8392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11.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9057349"/>
                </p:ext>
              </p:extLst>
            </p:nvPr>
          </p:nvGraphicFramePr>
          <p:xfrm>
            <a:off x="3381640" y="1779620"/>
            <a:ext cx="2075630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954" name="Уравнение" r:id="rId3" imgW="1244520" imgH="241200" progId="Equation.3">
                    <p:embed/>
                  </p:oleObj>
                </mc:Choice>
                <mc:Fallback>
                  <p:oleObj name="Уравнение" r:id="rId3" imgW="124452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1640" y="1779620"/>
                          <a:ext cx="2075630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3059824"/>
              </p:ext>
            </p:extLst>
          </p:nvPr>
        </p:nvGraphicFramePr>
        <p:xfrm>
          <a:off x="589177" y="2599212"/>
          <a:ext cx="7681913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5" name="Уравнение" r:id="rId5" imgW="4597200" imgH="685800" progId="Equation.3">
                  <p:embed/>
                </p:oleObj>
              </mc:Choice>
              <mc:Fallback>
                <p:oleObj name="Уравнение" r:id="rId5" imgW="4597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177" y="2599212"/>
                        <a:ext cx="7681913" cy="1144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 bwMode="auto">
          <a:xfrm>
            <a:off x="800652" y="3806702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2214150" y="3827158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4505" y="4450365"/>
            <a:ext cx="8131815" cy="113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разности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– 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182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73088" y="455627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200" i="1" dirty="0" smtClean="0">
                <a:solidFill>
                  <a:srgbClr val="C00000"/>
                </a:solidFill>
                <a:latin typeface="Bookman Old Style" pitchFamily="18" charset="0"/>
              </a:rPr>
              <a:t>Использованы материалы:</a:t>
            </a:r>
            <a:endParaRPr lang="en-US" sz="32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654" y="1113433"/>
            <a:ext cx="84158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>
              <a:buFont typeface="Arial" pitchFamily="34" charset="0"/>
              <a:buChar char="•"/>
            </a:pP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  <a:hlinkClick r:id="rId2"/>
              </a:rPr>
              <a:t>http://mathege.ru/or/ege/Main.html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37821" y="325438"/>
            <a:ext cx="8668358" cy="82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200" i="1" dirty="0" smtClean="0">
                <a:solidFill>
                  <a:srgbClr val="C00000"/>
                </a:solidFill>
                <a:latin typeface="Bookman Old Style" pitchFamily="18" charset="0"/>
              </a:rPr>
              <a:t>Формулы </a:t>
            </a:r>
            <a:r>
              <a:rPr lang="ru-RU" sz="3200" i="1" dirty="0">
                <a:solidFill>
                  <a:srgbClr val="C00000"/>
                </a:solidFill>
                <a:latin typeface="Bookman Old Style" pitchFamily="18" charset="0"/>
              </a:rPr>
              <a:t>сокращенного умножения</a:t>
            </a:r>
            <a:endParaRPr lang="en-US" sz="3200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1388" y="1476904"/>
            <a:ext cx="8321224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(a </a:t>
            </a:r>
            <a:r>
              <a:rPr lang="ru-RU" altLang="ru-RU" sz="2600" i="1" dirty="0">
                <a:solidFill>
                  <a:srgbClr val="C00000"/>
                </a:solidFill>
                <a:latin typeface="+mn-lt"/>
              </a:rPr>
              <a:t>+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 b)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=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+ 2ab +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квадрат суммы</a:t>
            </a:r>
            <a:endParaRPr lang="en-US" altLang="ru-RU" sz="2600" i="1" dirty="0" smtClean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(a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–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b)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=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– 2ab +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квадрат разности</a:t>
            </a:r>
            <a:endParaRPr lang="en-US" altLang="ru-RU" sz="2600" i="1" dirty="0" smtClean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– 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= (a – b)(a + b)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разность квадратов</a:t>
            </a:r>
            <a:endParaRPr lang="en-US" altLang="ru-RU" sz="2600" i="1" dirty="0" smtClean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– 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= (a – b)(a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 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+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ab +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)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разность кубов</a:t>
            </a:r>
            <a:endParaRPr lang="en-US" altLang="ru-RU" sz="2600" i="1" dirty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3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+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3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 = (a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+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b)(a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2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–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ab +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)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сумма кубов</a:t>
            </a:r>
            <a:endParaRPr lang="en-US" altLang="ru-RU" sz="2600" i="1" dirty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(a + b)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3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=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+ 3a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 + 3ab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+ 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куб суммы</a:t>
            </a:r>
            <a:endParaRPr lang="en-US" altLang="ru-RU" sz="2600" i="1" dirty="0" smtClean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(a – b)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3</a:t>
            </a:r>
            <a:r>
              <a:rPr lang="ru-RU" altLang="ru-RU" sz="26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=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– 3a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 + 3ab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– 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куб разности</a:t>
            </a:r>
            <a:endParaRPr lang="en-US" altLang="ru-RU" sz="2600" i="1" baseline="30000" dirty="0">
              <a:solidFill>
                <a:srgbClr val="00006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870"/>
            <a:chOff x="491227" y="1294642"/>
            <a:chExt cx="7594440" cy="88887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9305810"/>
                </p:ext>
              </p:extLst>
            </p:nvPr>
          </p:nvGraphicFramePr>
          <p:xfrm>
            <a:off x="2396187" y="1780287"/>
            <a:ext cx="4046537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98" name="Уравнение" r:id="rId3" imgW="2425680" imgH="241200" progId="Equation.3">
                    <p:embed/>
                  </p:oleObj>
                </mc:Choice>
                <mc:Fallback>
                  <p:oleObj name="Уравнение" r:id="rId3" imgW="24256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6187" y="1780287"/>
                          <a:ext cx="4046537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025615"/>
              </p:ext>
            </p:extLst>
          </p:nvPr>
        </p:nvGraphicFramePr>
        <p:xfrm>
          <a:off x="569913" y="2575992"/>
          <a:ext cx="7999413" cy="201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9" name="Уравнение" r:id="rId5" imgW="4787640" imgH="1206360" progId="Equation.3">
                  <p:embed/>
                </p:oleObj>
              </mc:Choice>
              <mc:Fallback>
                <p:oleObj name="Уравнение" r:id="rId5" imgW="4787640" imgH="1206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575992"/>
                        <a:ext cx="7999413" cy="201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 bwMode="auto">
          <a:xfrm>
            <a:off x="855133" y="4522788"/>
            <a:ext cx="5166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Прямая соединительная линия 22"/>
          <p:cNvCxnSpPr/>
          <p:nvPr/>
        </p:nvCxnSpPr>
        <p:spPr bwMode="auto">
          <a:xfrm>
            <a:off x="2286000" y="4522788"/>
            <a:ext cx="617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Прямая соединительная линия 24"/>
          <p:cNvCxnSpPr/>
          <p:nvPr/>
        </p:nvCxnSpPr>
        <p:spPr bwMode="auto">
          <a:xfrm>
            <a:off x="1507461" y="4587354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3951787" y="4587354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6092" y="5097806"/>
            <a:ext cx="8131815" cy="113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разности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– 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347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2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6549290"/>
                </p:ext>
              </p:extLst>
            </p:nvPr>
          </p:nvGraphicFramePr>
          <p:xfrm>
            <a:off x="2723369" y="1779620"/>
            <a:ext cx="3390690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24" name="Уравнение" r:id="rId3" imgW="2031840" imgH="241200" progId="Equation.3">
                    <p:embed/>
                  </p:oleObj>
                </mc:Choice>
                <mc:Fallback>
                  <p:oleObj name="Уравнение" r:id="rId3" imgW="20318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3369" y="1779620"/>
                          <a:ext cx="3390690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528443"/>
              </p:ext>
            </p:extLst>
          </p:nvPr>
        </p:nvGraphicFramePr>
        <p:xfrm>
          <a:off x="569913" y="2647950"/>
          <a:ext cx="65151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5" name="Уравнение" r:id="rId5" imgW="3898800" imgH="723600" progId="Equation.3">
                  <p:embed/>
                </p:oleObj>
              </mc:Choice>
              <mc:Fallback>
                <p:oleObj name="Уравнение" r:id="rId5" imgW="389880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647950"/>
                        <a:ext cx="6515100" cy="120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 bwMode="auto">
          <a:xfrm>
            <a:off x="829733" y="3786188"/>
            <a:ext cx="32189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2754313" y="3796243"/>
            <a:ext cx="49099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2049328" y="3854450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3418387" y="3854450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Прямоугольник 19"/>
          <p:cNvSpPr/>
          <p:nvPr/>
        </p:nvSpPr>
        <p:spPr>
          <a:xfrm>
            <a:off x="506092" y="4471987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суммы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390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3970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 </a:t>
            </a:r>
            <a:r>
              <a:rPr lang="en-US" sz="2400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1 </a:t>
            </a:r>
            <a:r>
              <a:rPr lang="ru-RU" sz="2400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способ: </a:t>
            </a:r>
            <a:endParaRPr lang="en-US" sz="2400" i="1" u="sng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3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5443876"/>
                </p:ext>
              </p:extLst>
            </p:nvPr>
          </p:nvGraphicFramePr>
          <p:xfrm>
            <a:off x="2680373" y="1779620"/>
            <a:ext cx="3476681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52" name="Уравнение" r:id="rId3" imgW="2082600" imgH="241200" progId="Equation.3">
                    <p:embed/>
                  </p:oleObj>
                </mc:Choice>
                <mc:Fallback>
                  <p:oleObj name="Уравнение" r:id="rId3" imgW="20826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0373" y="1779620"/>
                          <a:ext cx="3476681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314285"/>
              </p:ext>
            </p:extLst>
          </p:nvPr>
        </p:nvGraphicFramePr>
        <p:xfrm>
          <a:off x="558541" y="2627313"/>
          <a:ext cx="7937501" cy="201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3" name="Уравнение" r:id="rId5" imgW="4749480" imgH="1206360" progId="Equation.3">
                  <p:embed/>
                </p:oleObj>
              </mc:Choice>
              <mc:Fallback>
                <p:oleObj name="Уравнение" r:id="rId5" imgW="4749480" imgH="1206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541" y="2627313"/>
                        <a:ext cx="7937501" cy="201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 bwMode="auto">
          <a:xfrm>
            <a:off x="855133" y="4605875"/>
            <a:ext cx="5166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2861734" y="4587354"/>
            <a:ext cx="617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1583661" y="4637096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3604654" y="4637096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>
            <a:off x="4377304" y="4637096"/>
            <a:ext cx="389392" cy="0"/>
          </a:xfrm>
          <a:prstGeom prst="line">
            <a:avLst/>
          </a:prstGeom>
          <a:solidFill>
            <a:schemeClr val="accent1"/>
          </a:solidFill>
          <a:ln w="111125" cap="flat" cmpd="tri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Прямая соединительная линия 24"/>
          <p:cNvCxnSpPr/>
          <p:nvPr/>
        </p:nvCxnSpPr>
        <p:spPr bwMode="auto">
          <a:xfrm>
            <a:off x="2277572" y="4637096"/>
            <a:ext cx="389392" cy="0"/>
          </a:xfrm>
          <a:prstGeom prst="line">
            <a:avLst/>
          </a:prstGeom>
          <a:solidFill>
            <a:schemeClr val="accent1"/>
          </a:solidFill>
          <a:ln w="111125" cap="flat" cmpd="tri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Прямоугольник 25"/>
          <p:cNvSpPr/>
          <p:nvPr/>
        </p:nvSpPr>
        <p:spPr>
          <a:xfrm>
            <a:off x="506092" y="4877283"/>
            <a:ext cx="81318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/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Использованы формулы </a:t>
            </a:r>
          </a:p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квадрата разности и квадрата суммы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– 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         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2ab +b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199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3970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 </a:t>
            </a:r>
            <a:r>
              <a:rPr lang="ru-RU" sz="2400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en-US" sz="2400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способ: </a:t>
            </a:r>
            <a:endParaRPr lang="en-US" sz="2400" i="1" u="sng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3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5443876"/>
                </p:ext>
              </p:extLst>
            </p:nvPr>
          </p:nvGraphicFramePr>
          <p:xfrm>
            <a:off x="2680373" y="1779620"/>
            <a:ext cx="3476681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74" name="Уравнение" r:id="rId3" imgW="2082600" imgH="241200" progId="Equation.3">
                    <p:embed/>
                  </p:oleObj>
                </mc:Choice>
                <mc:Fallback>
                  <p:oleObj name="Уравнение" r:id="rId3" imgW="20826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0373" y="1779620"/>
                          <a:ext cx="3476681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5174485"/>
              </p:ext>
            </p:extLst>
          </p:nvPr>
        </p:nvGraphicFramePr>
        <p:xfrm>
          <a:off x="552450" y="2541588"/>
          <a:ext cx="5878513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5" name="Уравнение" r:id="rId5" imgW="3517560" imgH="1612800" progId="Equation.3">
                  <p:embed/>
                </p:oleObj>
              </mc:Choice>
              <mc:Fallback>
                <p:oleObj name="Уравнение" r:id="rId5" imgW="3517560" imgH="1612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541588"/>
                        <a:ext cx="5878513" cy="268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 bwMode="auto">
          <a:xfrm flipV="1">
            <a:off x="838199" y="4412721"/>
            <a:ext cx="381000" cy="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 flipV="1">
            <a:off x="1769083" y="4412719"/>
            <a:ext cx="389307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1284639" y="4471988"/>
            <a:ext cx="394056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Прямая соединительная линия 19"/>
          <p:cNvCxnSpPr/>
          <p:nvPr/>
        </p:nvCxnSpPr>
        <p:spPr bwMode="auto">
          <a:xfrm flipV="1">
            <a:off x="2708275" y="4412719"/>
            <a:ext cx="389307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Прямая соединительная линия 20"/>
          <p:cNvCxnSpPr/>
          <p:nvPr/>
        </p:nvCxnSpPr>
        <p:spPr bwMode="auto">
          <a:xfrm flipV="1">
            <a:off x="3693227" y="4412719"/>
            <a:ext cx="389307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2239513" y="4471988"/>
            <a:ext cx="394056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Прямая соединительная линия 26"/>
          <p:cNvCxnSpPr/>
          <p:nvPr/>
        </p:nvCxnSpPr>
        <p:spPr bwMode="auto">
          <a:xfrm>
            <a:off x="3148451" y="4473576"/>
            <a:ext cx="394056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Прямая соединительная линия 27"/>
          <p:cNvCxnSpPr/>
          <p:nvPr/>
        </p:nvCxnSpPr>
        <p:spPr bwMode="auto">
          <a:xfrm>
            <a:off x="4174104" y="4471988"/>
            <a:ext cx="394056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Прямоугольник 28"/>
          <p:cNvSpPr/>
          <p:nvPr/>
        </p:nvSpPr>
        <p:spPr>
          <a:xfrm>
            <a:off x="506092" y="5261908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Использована </a:t>
            </a:r>
            <a:r>
              <a:rPr lang="ru-RU" sz="2400" i="1" dirty="0">
                <a:solidFill>
                  <a:srgbClr val="0070C0"/>
                </a:solidFill>
                <a:latin typeface="+mn-lt"/>
              </a:rPr>
              <a:t>формула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разности квадратов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a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=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a</a:t>
            </a:r>
            <a:r>
              <a:rPr lang="ru-RU" altLang="ru-RU" sz="2400" i="1" baseline="300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– b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)(а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+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)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461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3970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en-US" sz="2400" i="1" u="sng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77090"/>
            <a:chOff x="491227" y="1294642"/>
            <a:chExt cx="7594440" cy="87709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4.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98753391"/>
                </p:ext>
              </p:extLst>
            </p:nvPr>
          </p:nvGraphicFramePr>
          <p:xfrm>
            <a:off x="3157768" y="1789145"/>
            <a:ext cx="2521891" cy="382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794" name="Уравнение" r:id="rId3" imgW="1511280" imgH="228600" progId="Equation.3">
                    <p:embed/>
                  </p:oleObj>
                </mc:Choice>
                <mc:Fallback>
                  <p:oleObj name="Уравнение" r:id="rId3" imgW="15112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7768" y="1789145"/>
                          <a:ext cx="2521891" cy="3825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761483"/>
              </p:ext>
            </p:extLst>
          </p:nvPr>
        </p:nvGraphicFramePr>
        <p:xfrm>
          <a:off x="569913" y="2689091"/>
          <a:ext cx="52419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5" name="Уравнение" r:id="rId5" imgW="3136680" imgH="228600" progId="Equation.3">
                  <p:embed/>
                </p:oleObj>
              </mc:Choice>
              <mc:Fallback>
                <p:oleObj name="Уравнение" r:id="rId5" imgW="3136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689091"/>
                        <a:ext cx="52419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506092" y="3636308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Использована </a:t>
            </a:r>
            <a:r>
              <a:rPr lang="ru-RU" sz="2400" i="1" dirty="0">
                <a:solidFill>
                  <a:srgbClr val="0070C0"/>
                </a:solidFill>
                <a:latin typeface="+mn-lt"/>
              </a:rPr>
              <a:t>формула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разности квадратов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(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a</a:t>
            </a:r>
            <a:r>
              <a:rPr lang="ru-RU" altLang="ru-RU" sz="2400" i="1" baseline="30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b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)(а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+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)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=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a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b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 bwMode="auto">
          <a:xfrm>
            <a:off x="3335867" y="3053166"/>
            <a:ext cx="5166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>
            <a:off x="4453467" y="3070091"/>
            <a:ext cx="617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0743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3970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en-US" sz="2400" i="1" u="sng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30997"/>
            <a:chOff x="491227" y="1294642"/>
            <a:chExt cx="7594440" cy="830997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5.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ru-RU" sz="2400" i="1" dirty="0" smtClean="0">
                <a:solidFill>
                  <a:prstClr val="black"/>
                </a:solidFill>
                <a:latin typeface="Bookman Old Style" pitchFamily="18" charset="0"/>
              </a:endParaRPr>
            </a:p>
            <a:p>
              <a:pPr marL="514350" lvl="0" indent="-514350"/>
              <a:r>
                <a:rPr lang="ru-RU" sz="2400" i="1" dirty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 </a:t>
              </a:r>
              <a:r>
                <a:rPr lang="ru-RU" sz="2400" i="1" dirty="0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                                     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при  х = 100 </a:t>
              </a:r>
              <a:endParaRPr lang="ru-RU" sz="2400" i="1" dirty="0">
                <a:solidFill>
                  <a:prstClr val="black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408975"/>
                </p:ext>
              </p:extLst>
            </p:nvPr>
          </p:nvGraphicFramePr>
          <p:xfrm>
            <a:off x="1156762" y="1729542"/>
            <a:ext cx="3645696" cy="382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18" name="Уравнение" r:id="rId3" imgW="2184120" imgH="228600" progId="Equation.3">
                    <p:embed/>
                  </p:oleObj>
                </mc:Choice>
                <mc:Fallback>
                  <p:oleObj name="Уравнение" r:id="rId3" imgW="21841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6762" y="1729542"/>
                          <a:ext cx="3645696" cy="3825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921814"/>
              </p:ext>
            </p:extLst>
          </p:nvPr>
        </p:nvGraphicFramePr>
        <p:xfrm>
          <a:off x="592931" y="2598578"/>
          <a:ext cx="79581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9" name="Уравнение" r:id="rId5" imgW="4762440" imgH="685800" progId="Equation.3">
                  <p:embed/>
                </p:oleObj>
              </mc:Choice>
              <mc:Fallback>
                <p:oleObj name="Уравнение" r:id="rId5" imgW="47624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" y="2598578"/>
                        <a:ext cx="795813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482760" y="4366949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Использована </a:t>
            </a:r>
            <a:r>
              <a:rPr lang="ru-RU" sz="2400" i="1" dirty="0">
                <a:solidFill>
                  <a:srgbClr val="0070C0"/>
                </a:solidFill>
                <a:latin typeface="+mn-lt"/>
              </a:rPr>
              <a:t>формула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разности квадратов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(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a</a:t>
            </a:r>
            <a:r>
              <a:rPr lang="ru-RU" altLang="ru-RU" sz="2400" i="1" baseline="30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b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)(а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+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)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=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a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 bwMode="auto">
          <a:xfrm>
            <a:off x="4430134" y="2951566"/>
            <a:ext cx="5166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>
            <a:off x="5748867" y="2951566"/>
            <a:ext cx="617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Прямая соединительная линия 20"/>
          <p:cNvCxnSpPr/>
          <p:nvPr/>
        </p:nvCxnSpPr>
        <p:spPr bwMode="auto">
          <a:xfrm>
            <a:off x="5147733" y="2951566"/>
            <a:ext cx="44070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>
            <a:off x="7026183" y="2951566"/>
            <a:ext cx="394056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24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3970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en-US" sz="2400" i="1" u="sng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77090"/>
            <a:chOff x="491227" y="1294642"/>
            <a:chExt cx="7594440" cy="87709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6.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9079485"/>
                </p:ext>
              </p:extLst>
            </p:nvPr>
          </p:nvGraphicFramePr>
          <p:xfrm>
            <a:off x="3211142" y="1789145"/>
            <a:ext cx="2415145" cy="382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42" name="Уравнение" r:id="rId3" imgW="1447560" imgH="228600" progId="Equation.3">
                    <p:embed/>
                  </p:oleObj>
                </mc:Choice>
                <mc:Fallback>
                  <p:oleObj name="Уравнение" r:id="rId3" imgW="14475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1142" y="1789145"/>
                          <a:ext cx="2415145" cy="3825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71097"/>
              </p:ext>
            </p:extLst>
          </p:nvPr>
        </p:nvGraphicFramePr>
        <p:xfrm>
          <a:off x="569913" y="2670814"/>
          <a:ext cx="6367462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3" name="Уравнение" r:id="rId5" imgW="3809880" imgH="660240" progId="Equation.3">
                  <p:embed/>
                </p:oleObj>
              </mc:Choice>
              <mc:Fallback>
                <p:oleObj name="Уравнение" r:id="rId5" imgW="380988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670814"/>
                        <a:ext cx="6367462" cy="1100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506092" y="4110442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Использована </a:t>
            </a:r>
            <a:r>
              <a:rPr lang="ru-RU" sz="2400" i="1" dirty="0">
                <a:solidFill>
                  <a:srgbClr val="0070C0"/>
                </a:solidFill>
                <a:latin typeface="+mn-lt"/>
              </a:rPr>
              <a:t>формула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разности квадратов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a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b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=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a</a:t>
            </a:r>
            <a:r>
              <a:rPr lang="ru-RU" altLang="ru-RU" sz="2400" i="1" baseline="30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b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)(а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+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) 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047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 Serv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2721</TotalTime>
  <Words>481</Words>
  <Application>Microsoft Office PowerPoint</Application>
  <PresentationFormat>Экран (4:3)</PresentationFormat>
  <Paragraphs>73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Bookman Old Style</vt:lpstr>
      <vt:lpstr>Century Gothic</vt:lpstr>
      <vt:lpstr>Symbol</vt:lpstr>
      <vt:lpstr>Tahoma</vt:lpstr>
      <vt:lpstr>Times New Roman</vt:lpstr>
      <vt:lpstr>Selling a Product or Service</vt:lpstr>
      <vt:lpstr>Уравнение</vt:lpstr>
      <vt:lpstr>Решение заданий №9  формулы сокращенного умножения по материалам открытого банка  задач ЕГЭ по математике 2016 года http://mathege.ru/or/ege/Main.html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МОУ "Средняя школа №24"</dc:creator>
  <cp:lastModifiedBy>Vinci Da</cp:lastModifiedBy>
  <cp:revision>166</cp:revision>
  <dcterms:created xsi:type="dcterms:W3CDTF">2006-11-17T10:56:14Z</dcterms:created>
  <dcterms:modified xsi:type="dcterms:W3CDTF">2016-12-04T22:13:20Z</dcterms:modified>
</cp:coreProperties>
</file>