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03" r:id="rId2"/>
    <p:sldId id="313" r:id="rId3"/>
    <p:sldId id="294" r:id="rId4"/>
    <p:sldId id="295" r:id="rId5"/>
    <p:sldId id="296" r:id="rId6"/>
    <p:sldId id="297" r:id="rId7"/>
    <p:sldId id="299" r:id="rId8"/>
    <p:sldId id="300" r:id="rId9"/>
    <p:sldId id="301" r:id="rId10"/>
    <p:sldId id="302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280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519" userDrawn="1">
          <p15:clr>
            <a:srgbClr val="A4A3A4"/>
          </p15:clr>
        </p15:guide>
        <p15:guide id="4" orient="horz" pos="1253" userDrawn="1">
          <p15:clr>
            <a:srgbClr val="A4A3A4"/>
          </p15:clr>
        </p15:guide>
        <p15:guide id="5" pos="58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  <a:srgbClr val="FFFF00"/>
    <a:srgbClr val="000099"/>
    <a:srgbClr val="0033CC"/>
    <a:srgbClr val="D0E2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38"/>
      </p:cViewPr>
      <p:guideLst>
        <p:guide orient="horz" pos="2160"/>
        <p:guide pos="2880"/>
        <p:guide pos="1519"/>
        <p:guide orient="horz" pos="1253"/>
        <p:guide pos="5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4" Type="http://schemas.openxmlformats.org/officeDocument/2006/relationships/image" Target="../media/image5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4" Type="http://schemas.openxmlformats.org/officeDocument/2006/relationships/image" Target="../media/image62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image" Target="../media/image65.wmf"/><Relationship Id="rId7" Type="http://schemas.openxmlformats.org/officeDocument/2006/relationships/image" Target="../media/image69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3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Relationship Id="rId6" Type="http://schemas.openxmlformats.org/officeDocument/2006/relationships/image" Target="../media/image76.wmf"/><Relationship Id="rId5" Type="http://schemas.openxmlformats.org/officeDocument/2006/relationships/image" Target="../media/image75.wmf"/><Relationship Id="rId4" Type="http://schemas.openxmlformats.org/officeDocument/2006/relationships/image" Target="../media/image7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4" Type="http://schemas.openxmlformats.org/officeDocument/2006/relationships/image" Target="../media/image80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88.wmf"/><Relationship Id="rId3" Type="http://schemas.openxmlformats.org/officeDocument/2006/relationships/image" Target="../media/image83.wmf"/><Relationship Id="rId7" Type="http://schemas.openxmlformats.org/officeDocument/2006/relationships/image" Target="../media/image87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Relationship Id="rId6" Type="http://schemas.openxmlformats.org/officeDocument/2006/relationships/image" Target="../media/image86.wmf"/><Relationship Id="rId5" Type="http://schemas.openxmlformats.org/officeDocument/2006/relationships/image" Target="../media/image85.wmf"/><Relationship Id="rId4" Type="http://schemas.openxmlformats.org/officeDocument/2006/relationships/image" Target="../media/image84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1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Relationship Id="rId6" Type="http://schemas.openxmlformats.org/officeDocument/2006/relationships/image" Target="../media/image94.wmf"/><Relationship Id="rId5" Type="http://schemas.openxmlformats.org/officeDocument/2006/relationships/image" Target="../media/image93.wmf"/><Relationship Id="rId4" Type="http://schemas.openxmlformats.org/officeDocument/2006/relationships/image" Target="../media/image92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wmf"/><Relationship Id="rId3" Type="http://schemas.openxmlformats.org/officeDocument/2006/relationships/image" Target="../media/image97.wmf"/><Relationship Id="rId7" Type="http://schemas.openxmlformats.org/officeDocument/2006/relationships/image" Target="../media/image101.wmf"/><Relationship Id="rId2" Type="http://schemas.openxmlformats.org/officeDocument/2006/relationships/image" Target="../media/image96.wmf"/><Relationship Id="rId1" Type="http://schemas.openxmlformats.org/officeDocument/2006/relationships/image" Target="../media/image95.wmf"/><Relationship Id="rId6" Type="http://schemas.openxmlformats.org/officeDocument/2006/relationships/image" Target="../media/image100.wmf"/><Relationship Id="rId5" Type="http://schemas.openxmlformats.org/officeDocument/2006/relationships/image" Target="../media/image99.wmf"/><Relationship Id="rId4" Type="http://schemas.openxmlformats.org/officeDocument/2006/relationships/image" Target="../media/image9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203A49-F87B-48D4-8409-DD91A4FD2A37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219F4-79BD-41DF-B6BF-0026298358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859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0047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0461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7037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8135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7106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5842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3313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2595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411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004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445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724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1431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924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0931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2395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6E71A-8270-4A7F-B3D7-8F7C189E71D0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18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74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265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gia.ru/or/gia12/Main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image" Target="../media/image47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44.wmf"/><Relationship Id="rId12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2.bin"/><Relationship Id="rId11" Type="http://schemas.openxmlformats.org/officeDocument/2006/relationships/image" Target="../media/image46.wmf"/><Relationship Id="rId5" Type="http://schemas.openxmlformats.org/officeDocument/2006/relationships/image" Target="../media/image43.wmf"/><Relationship Id="rId15" Type="http://schemas.openxmlformats.org/officeDocument/2006/relationships/image" Target="../media/image48.wmf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41.bin"/><Relationship Id="rId9" Type="http://schemas.openxmlformats.org/officeDocument/2006/relationships/image" Target="../media/image45.wmf"/><Relationship Id="rId14" Type="http://schemas.openxmlformats.org/officeDocument/2006/relationships/oleObject" Target="../embeddings/oleObject4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13" Type="http://schemas.openxmlformats.org/officeDocument/2006/relationships/image" Target="../media/image53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50.wmf"/><Relationship Id="rId12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8.bin"/><Relationship Id="rId11" Type="http://schemas.openxmlformats.org/officeDocument/2006/relationships/image" Target="../media/image52.wmf"/><Relationship Id="rId5" Type="http://schemas.openxmlformats.org/officeDocument/2006/relationships/image" Target="../media/image49.wmf"/><Relationship Id="rId15" Type="http://schemas.openxmlformats.org/officeDocument/2006/relationships/image" Target="../media/image54.wmf"/><Relationship Id="rId10" Type="http://schemas.openxmlformats.org/officeDocument/2006/relationships/oleObject" Target="../embeddings/oleObject50.bin"/><Relationship Id="rId4" Type="http://schemas.openxmlformats.org/officeDocument/2006/relationships/oleObject" Target="../embeddings/oleObject47.bin"/><Relationship Id="rId9" Type="http://schemas.openxmlformats.org/officeDocument/2006/relationships/image" Target="../media/image51.wmf"/><Relationship Id="rId14" Type="http://schemas.openxmlformats.org/officeDocument/2006/relationships/oleObject" Target="../embeddings/oleObject5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5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4.bin"/><Relationship Id="rId11" Type="http://schemas.openxmlformats.org/officeDocument/2006/relationships/image" Target="../media/image58.wmf"/><Relationship Id="rId5" Type="http://schemas.openxmlformats.org/officeDocument/2006/relationships/image" Target="../media/image55.wmf"/><Relationship Id="rId10" Type="http://schemas.openxmlformats.org/officeDocument/2006/relationships/oleObject" Target="../embeddings/oleObject56.bin"/><Relationship Id="rId4" Type="http://schemas.openxmlformats.org/officeDocument/2006/relationships/oleObject" Target="../embeddings/oleObject53.bin"/><Relationship Id="rId9" Type="http://schemas.openxmlformats.org/officeDocument/2006/relationships/image" Target="../media/image57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6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8.bin"/><Relationship Id="rId11" Type="http://schemas.openxmlformats.org/officeDocument/2006/relationships/image" Target="../media/image62.wmf"/><Relationship Id="rId5" Type="http://schemas.openxmlformats.org/officeDocument/2006/relationships/image" Target="../media/image59.wmf"/><Relationship Id="rId10" Type="http://schemas.openxmlformats.org/officeDocument/2006/relationships/oleObject" Target="../embeddings/oleObject60.bin"/><Relationship Id="rId4" Type="http://schemas.openxmlformats.org/officeDocument/2006/relationships/oleObject" Target="../embeddings/oleObject57.bin"/><Relationship Id="rId9" Type="http://schemas.openxmlformats.org/officeDocument/2006/relationships/image" Target="../media/image61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13" Type="http://schemas.openxmlformats.org/officeDocument/2006/relationships/image" Target="../media/image67.wmf"/><Relationship Id="rId18" Type="http://schemas.openxmlformats.org/officeDocument/2006/relationships/oleObject" Target="../embeddings/oleObject68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64.wmf"/><Relationship Id="rId12" Type="http://schemas.openxmlformats.org/officeDocument/2006/relationships/oleObject" Target="../embeddings/oleObject65.bin"/><Relationship Id="rId17" Type="http://schemas.openxmlformats.org/officeDocument/2006/relationships/image" Target="../media/image6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67.bin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2.bin"/><Relationship Id="rId11" Type="http://schemas.openxmlformats.org/officeDocument/2006/relationships/image" Target="../media/image66.wmf"/><Relationship Id="rId5" Type="http://schemas.openxmlformats.org/officeDocument/2006/relationships/image" Target="../media/image63.wmf"/><Relationship Id="rId15" Type="http://schemas.openxmlformats.org/officeDocument/2006/relationships/image" Target="../media/image68.wmf"/><Relationship Id="rId10" Type="http://schemas.openxmlformats.org/officeDocument/2006/relationships/oleObject" Target="../embeddings/oleObject64.bin"/><Relationship Id="rId19" Type="http://schemas.openxmlformats.org/officeDocument/2006/relationships/image" Target="../media/image70.wmf"/><Relationship Id="rId4" Type="http://schemas.openxmlformats.org/officeDocument/2006/relationships/oleObject" Target="../embeddings/oleObject61.bin"/><Relationship Id="rId9" Type="http://schemas.openxmlformats.org/officeDocument/2006/relationships/image" Target="../media/image65.wmf"/><Relationship Id="rId14" Type="http://schemas.openxmlformats.org/officeDocument/2006/relationships/oleObject" Target="../embeddings/oleObject66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1.bin"/><Relationship Id="rId13" Type="http://schemas.openxmlformats.org/officeDocument/2006/relationships/image" Target="../media/image75.wmf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72.wmf"/><Relationship Id="rId12" Type="http://schemas.openxmlformats.org/officeDocument/2006/relationships/oleObject" Target="../embeddings/oleObject7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70.bin"/><Relationship Id="rId11" Type="http://schemas.openxmlformats.org/officeDocument/2006/relationships/image" Target="../media/image74.wmf"/><Relationship Id="rId5" Type="http://schemas.openxmlformats.org/officeDocument/2006/relationships/image" Target="../media/image71.wmf"/><Relationship Id="rId15" Type="http://schemas.openxmlformats.org/officeDocument/2006/relationships/image" Target="../media/image76.wmf"/><Relationship Id="rId10" Type="http://schemas.openxmlformats.org/officeDocument/2006/relationships/oleObject" Target="../embeddings/oleObject72.bin"/><Relationship Id="rId4" Type="http://schemas.openxmlformats.org/officeDocument/2006/relationships/oleObject" Target="../embeddings/oleObject69.bin"/><Relationship Id="rId9" Type="http://schemas.openxmlformats.org/officeDocument/2006/relationships/image" Target="../media/image73.wmf"/><Relationship Id="rId14" Type="http://schemas.openxmlformats.org/officeDocument/2006/relationships/oleObject" Target="../embeddings/oleObject74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7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76.bin"/><Relationship Id="rId11" Type="http://schemas.openxmlformats.org/officeDocument/2006/relationships/image" Target="../media/image80.wmf"/><Relationship Id="rId5" Type="http://schemas.openxmlformats.org/officeDocument/2006/relationships/image" Target="../media/image77.wmf"/><Relationship Id="rId10" Type="http://schemas.openxmlformats.org/officeDocument/2006/relationships/oleObject" Target="../embeddings/oleObject78.bin"/><Relationship Id="rId4" Type="http://schemas.openxmlformats.org/officeDocument/2006/relationships/oleObject" Target="../embeddings/oleObject75.bin"/><Relationship Id="rId9" Type="http://schemas.openxmlformats.org/officeDocument/2006/relationships/image" Target="../media/image79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1.bin"/><Relationship Id="rId13" Type="http://schemas.openxmlformats.org/officeDocument/2006/relationships/image" Target="../media/image85.wmf"/><Relationship Id="rId18" Type="http://schemas.openxmlformats.org/officeDocument/2006/relationships/oleObject" Target="../embeddings/oleObject86.bin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82.wmf"/><Relationship Id="rId12" Type="http://schemas.openxmlformats.org/officeDocument/2006/relationships/oleObject" Target="../embeddings/oleObject83.bin"/><Relationship Id="rId17" Type="http://schemas.openxmlformats.org/officeDocument/2006/relationships/image" Target="../media/image8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5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80.bin"/><Relationship Id="rId11" Type="http://schemas.openxmlformats.org/officeDocument/2006/relationships/image" Target="../media/image84.wmf"/><Relationship Id="rId5" Type="http://schemas.openxmlformats.org/officeDocument/2006/relationships/image" Target="../media/image81.wmf"/><Relationship Id="rId15" Type="http://schemas.openxmlformats.org/officeDocument/2006/relationships/image" Target="../media/image86.wmf"/><Relationship Id="rId10" Type="http://schemas.openxmlformats.org/officeDocument/2006/relationships/oleObject" Target="../embeddings/oleObject82.bin"/><Relationship Id="rId19" Type="http://schemas.openxmlformats.org/officeDocument/2006/relationships/image" Target="../media/image88.wmf"/><Relationship Id="rId4" Type="http://schemas.openxmlformats.org/officeDocument/2006/relationships/oleObject" Target="../embeddings/oleObject79.bin"/><Relationship Id="rId9" Type="http://schemas.openxmlformats.org/officeDocument/2006/relationships/image" Target="../media/image83.wmf"/><Relationship Id="rId14" Type="http://schemas.openxmlformats.org/officeDocument/2006/relationships/oleObject" Target="../embeddings/oleObject84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9.bin"/><Relationship Id="rId13" Type="http://schemas.openxmlformats.org/officeDocument/2006/relationships/image" Target="../media/image93.wmf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90.wmf"/><Relationship Id="rId12" Type="http://schemas.openxmlformats.org/officeDocument/2006/relationships/oleObject" Target="../embeddings/oleObject9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88.bin"/><Relationship Id="rId11" Type="http://schemas.openxmlformats.org/officeDocument/2006/relationships/image" Target="../media/image92.wmf"/><Relationship Id="rId5" Type="http://schemas.openxmlformats.org/officeDocument/2006/relationships/image" Target="../media/image89.wmf"/><Relationship Id="rId15" Type="http://schemas.openxmlformats.org/officeDocument/2006/relationships/image" Target="../media/image94.wmf"/><Relationship Id="rId10" Type="http://schemas.openxmlformats.org/officeDocument/2006/relationships/oleObject" Target="../embeddings/oleObject90.bin"/><Relationship Id="rId4" Type="http://schemas.openxmlformats.org/officeDocument/2006/relationships/oleObject" Target="../embeddings/oleObject87.bin"/><Relationship Id="rId9" Type="http://schemas.openxmlformats.org/officeDocument/2006/relationships/image" Target="../media/image91.wmf"/><Relationship Id="rId14" Type="http://schemas.openxmlformats.org/officeDocument/2006/relationships/oleObject" Target="../embeddings/oleObject92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5.bin"/><Relationship Id="rId13" Type="http://schemas.openxmlformats.org/officeDocument/2006/relationships/image" Target="../media/image99.wmf"/><Relationship Id="rId18" Type="http://schemas.openxmlformats.org/officeDocument/2006/relationships/oleObject" Target="../embeddings/oleObject100.bin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96.wmf"/><Relationship Id="rId12" Type="http://schemas.openxmlformats.org/officeDocument/2006/relationships/oleObject" Target="../embeddings/oleObject97.bin"/><Relationship Id="rId17" Type="http://schemas.openxmlformats.org/officeDocument/2006/relationships/image" Target="../media/image10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99.bin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94.bin"/><Relationship Id="rId11" Type="http://schemas.openxmlformats.org/officeDocument/2006/relationships/image" Target="../media/image98.wmf"/><Relationship Id="rId5" Type="http://schemas.openxmlformats.org/officeDocument/2006/relationships/image" Target="../media/image95.wmf"/><Relationship Id="rId15" Type="http://schemas.openxmlformats.org/officeDocument/2006/relationships/image" Target="../media/image100.wmf"/><Relationship Id="rId10" Type="http://schemas.openxmlformats.org/officeDocument/2006/relationships/oleObject" Target="../embeddings/oleObject96.bin"/><Relationship Id="rId19" Type="http://schemas.openxmlformats.org/officeDocument/2006/relationships/image" Target="../media/image102.wmf"/><Relationship Id="rId4" Type="http://schemas.openxmlformats.org/officeDocument/2006/relationships/oleObject" Target="../embeddings/oleObject93.bin"/><Relationship Id="rId9" Type="http://schemas.openxmlformats.org/officeDocument/2006/relationships/image" Target="../media/image97.wmf"/><Relationship Id="rId14" Type="http://schemas.openxmlformats.org/officeDocument/2006/relationships/oleObject" Target="../embeddings/oleObject9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gia.ru/or/gia12/Main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9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w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5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5" Type="http://schemas.openxmlformats.org/officeDocument/2006/relationships/image" Target="../media/image16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21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5" Type="http://schemas.openxmlformats.org/officeDocument/2006/relationships/image" Target="../media/image22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9.wmf"/><Relationship Id="rId14" Type="http://schemas.openxmlformats.org/officeDocument/2006/relationships/oleObject" Target="../embeddings/oleObject2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31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30.wmf"/><Relationship Id="rId5" Type="http://schemas.openxmlformats.org/officeDocument/2006/relationships/image" Target="../media/image27.wmf"/><Relationship Id="rId15" Type="http://schemas.openxmlformats.org/officeDocument/2006/relationships/image" Target="../media/image32.wmf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9.wmf"/><Relationship Id="rId14" Type="http://schemas.openxmlformats.org/officeDocument/2006/relationships/oleObject" Target="../embeddings/oleObject30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image" Target="../media/image37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4.wmf"/><Relationship Id="rId12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36.wmf"/><Relationship Id="rId5" Type="http://schemas.openxmlformats.org/officeDocument/2006/relationships/image" Target="../media/image33.wmf"/><Relationship Id="rId10" Type="http://schemas.openxmlformats.org/officeDocument/2006/relationships/oleObject" Target="../embeddings/oleObject34.bin"/><Relationship Id="rId4" Type="http://schemas.openxmlformats.org/officeDocument/2006/relationships/oleObject" Target="../embeddings/oleObject31.bin"/><Relationship Id="rId9" Type="http://schemas.openxmlformats.org/officeDocument/2006/relationships/image" Target="../media/image3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13" Type="http://schemas.openxmlformats.org/officeDocument/2006/relationships/image" Target="../media/image42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39.wmf"/><Relationship Id="rId12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7.bin"/><Relationship Id="rId11" Type="http://schemas.openxmlformats.org/officeDocument/2006/relationships/image" Target="../media/image41.wmf"/><Relationship Id="rId5" Type="http://schemas.openxmlformats.org/officeDocument/2006/relationships/image" Target="../media/image38.wmf"/><Relationship Id="rId10" Type="http://schemas.openxmlformats.org/officeDocument/2006/relationships/oleObject" Target="../embeddings/oleObject39.bin"/><Relationship Id="rId4" Type="http://schemas.openxmlformats.org/officeDocument/2006/relationships/oleObject" Target="../embeddings/oleObject36.bin"/><Relationship Id="rId9" Type="http://schemas.openxmlformats.org/officeDocument/2006/relationships/image" Target="../media/image4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6754"/>
            <a:ext cx="9144000" cy="68580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68578" y="854744"/>
            <a:ext cx="8606843" cy="332398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ru-RU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>Решение заданий №3 </a:t>
            </a:r>
            <a:br>
              <a:rPr lang="ru-RU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</a:br>
            <a:r>
              <a:rPr lang="ru-RU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>Свойства </a:t>
            </a:r>
            <a:r>
              <a:rPr lang="ru-RU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>квадратных корней</a:t>
            </a:r>
            <a:endParaRPr lang="ru-RU" sz="4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Bookman Old Style" panose="02050604050505020204" pitchFamily="18" charset="0"/>
            </a:endParaRPr>
          </a:p>
          <a:p>
            <a:pPr algn="ctr">
              <a:lnSpc>
                <a:spcPct val="125000"/>
              </a:lnSpc>
            </a:pPr>
            <a:r>
              <a:rPr lang="ru-RU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>по </a:t>
            </a: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>материалам открытого банка </a:t>
            </a:r>
            <a:b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</a:b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>задач ЕГЭ по математике 2016 года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/>
            </a:r>
            <a:b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</a:br>
            <a:r>
              <a:rPr lang="en-US" sz="28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  <a:hlinkClick r:id="rId3"/>
              </a:rPr>
              <a:t>http://www.mathgia.ru/or/gia12/Main.html</a:t>
            </a:r>
            <a:r>
              <a:rPr lang="ru-RU" sz="28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> </a:t>
            </a:r>
            <a:endParaRPr lang="ru-RU" sz="2800" b="1" i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76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83117" y="442273"/>
            <a:ext cx="8377766" cy="1689390"/>
            <a:chOff x="435079" y="384890"/>
            <a:chExt cx="8377766" cy="1689390"/>
          </a:xfrm>
        </p:grpSpPr>
        <p:sp>
          <p:nvSpPr>
            <p:cNvPr id="107" name="Прямоугольник 106"/>
            <p:cNvSpPr/>
            <p:nvPr/>
          </p:nvSpPr>
          <p:spPr>
            <a:xfrm>
              <a:off x="435079" y="384890"/>
              <a:ext cx="8377766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b="1" dirty="0">
                  <a:solidFill>
                    <a:srgbClr val="373737"/>
                  </a:solidFill>
                  <a:latin typeface="+mj-lt"/>
                </a:rPr>
                <a:t>Пример </a:t>
              </a:r>
              <a:r>
                <a:rPr lang="ru-RU" sz="2400" b="1" dirty="0" smtClean="0">
                  <a:solidFill>
                    <a:srgbClr val="373737"/>
                  </a:solidFill>
                  <a:latin typeface="+mj-lt"/>
                </a:rPr>
                <a:t>8.</a:t>
              </a:r>
              <a:r>
                <a:rPr lang="ru-RU" sz="2400" dirty="0">
                  <a:solidFill>
                    <a:srgbClr val="373737"/>
                  </a:solidFill>
                  <a:latin typeface="+mj-lt"/>
                </a:rPr>
                <a:t> </a:t>
              </a:r>
              <a:r>
                <a:rPr lang="ru-RU" sz="2400" i="1" dirty="0" smtClean="0"/>
                <a:t>Значение </a:t>
              </a:r>
              <a:r>
                <a:rPr lang="ru-RU" sz="2400" i="1" dirty="0"/>
                <a:t>какого из выражений является иррациональным? </a:t>
              </a:r>
              <a:endParaRPr lang="ru-RU" sz="2400" i="1" dirty="0">
                <a:latin typeface="+mj-lt"/>
              </a:endParaRPr>
            </a:p>
          </p:txBody>
        </p:sp>
        <p:graphicFrame>
          <p:nvGraphicFramePr>
            <p:cNvPr id="33" name="Объект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77218891"/>
                </p:ext>
              </p:extLst>
            </p:nvPr>
          </p:nvGraphicFramePr>
          <p:xfrm>
            <a:off x="1036212" y="1107493"/>
            <a:ext cx="7175500" cy="966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007" name="Уравнение" r:id="rId4" imgW="3340080" imgH="457200" progId="Equation.3">
                    <p:embed/>
                  </p:oleObj>
                </mc:Choice>
                <mc:Fallback>
                  <p:oleObj name="Уравнение" r:id="rId4" imgW="334008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36212" y="1107493"/>
                          <a:ext cx="7175500" cy="96678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272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5165235"/>
              </p:ext>
            </p:extLst>
          </p:nvPr>
        </p:nvGraphicFramePr>
        <p:xfrm>
          <a:off x="2978944" y="6217661"/>
          <a:ext cx="3186112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08" name="Уравнение" r:id="rId6" imgW="1371600" imgH="241200" progId="Equation.3">
                  <p:embed/>
                </p:oleObj>
              </mc:Choice>
              <mc:Fallback>
                <p:oleObj name="Уравнение" r:id="rId6" imgW="1371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8944" y="6217661"/>
                        <a:ext cx="3186112" cy="55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5834794" y="4317331"/>
            <a:ext cx="31742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иррациональное</a:t>
            </a:r>
            <a:endParaRPr lang="ru-RU" sz="28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Прямая со стрелкой 10"/>
          <p:cNvCxnSpPr>
            <a:stCxn id="9" idx="2"/>
          </p:cNvCxnSpPr>
          <p:nvPr/>
        </p:nvCxnSpPr>
        <p:spPr>
          <a:xfrm>
            <a:off x="7421928" y="4840551"/>
            <a:ext cx="1171739" cy="736974"/>
          </a:xfrm>
          <a:prstGeom prst="straightConnector1">
            <a:avLst/>
          </a:prstGeom>
          <a:ln w="28575">
            <a:solidFill>
              <a:srgbClr val="C0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8378936"/>
              </p:ext>
            </p:extLst>
          </p:nvPr>
        </p:nvGraphicFramePr>
        <p:xfrm>
          <a:off x="881061" y="2830028"/>
          <a:ext cx="714692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09" name="Уравнение" r:id="rId8" imgW="3327120" imgH="279360" progId="Equation.3">
                  <p:embed/>
                </p:oleObj>
              </mc:Choice>
              <mc:Fallback>
                <p:oleObj name="Уравнение" r:id="rId8" imgW="332712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1061" y="2830028"/>
                        <a:ext cx="7146925" cy="590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9344930"/>
              </p:ext>
            </p:extLst>
          </p:nvPr>
        </p:nvGraphicFramePr>
        <p:xfrm>
          <a:off x="935038" y="3646377"/>
          <a:ext cx="392747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10" name="Уравнение" r:id="rId10" imgW="1828800" imgH="241200" progId="Equation.3">
                  <p:embed/>
                </p:oleObj>
              </mc:Choice>
              <mc:Fallback>
                <p:oleObj name="Уравнение" r:id="rId10" imgW="18288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3646377"/>
                        <a:ext cx="3927475" cy="511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394934"/>
              </p:ext>
            </p:extLst>
          </p:nvPr>
        </p:nvGraphicFramePr>
        <p:xfrm>
          <a:off x="935038" y="4383351"/>
          <a:ext cx="3135312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11" name="Уравнение" r:id="rId12" imgW="1460160" imgH="457200" progId="Equation.3">
                  <p:embed/>
                </p:oleObj>
              </mc:Choice>
              <mc:Fallback>
                <p:oleObj name="Уравнение" r:id="rId12" imgW="14601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4383351"/>
                        <a:ext cx="3135312" cy="968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9790435"/>
              </p:ext>
            </p:extLst>
          </p:nvPr>
        </p:nvGraphicFramePr>
        <p:xfrm>
          <a:off x="881061" y="5577525"/>
          <a:ext cx="8128000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12" name="Уравнение" r:id="rId14" imgW="3784320" imgH="228600" progId="Equation.3">
                  <p:embed/>
                </p:oleObj>
              </mc:Choice>
              <mc:Fallback>
                <p:oleObj name="Уравнение" r:id="rId14" imgW="37843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1061" y="5577525"/>
                        <a:ext cx="8128000" cy="484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760700" y="2089341"/>
            <a:ext cx="7622601" cy="5232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ru-RU" sz="2400" i="1" dirty="0" smtClean="0"/>
              <a:t>Используем формулу:</a:t>
            </a:r>
            <a:r>
              <a:rPr lang="en-US" sz="2400" i="1" dirty="0" smtClean="0"/>
              <a:t> </a:t>
            </a:r>
            <a:r>
              <a:rPr lang="ru-RU" sz="2400" i="1" dirty="0" smtClean="0"/>
              <a:t> </a:t>
            </a:r>
            <a:r>
              <a:rPr lang="ru-RU" sz="2800" dirty="0" smtClean="0">
                <a:solidFill>
                  <a:srgbClr val="C00000"/>
                </a:solidFill>
              </a:rPr>
              <a:t>(</a:t>
            </a:r>
            <a:r>
              <a:rPr lang="en-US" sz="2800" i="1" dirty="0" smtClean="0">
                <a:solidFill>
                  <a:srgbClr val="C00000"/>
                </a:solidFill>
              </a:rPr>
              <a:t>a </a:t>
            </a:r>
            <a:r>
              <a:rPr lang="en-US" sz="2800" i="1" dirty="0">
                <a:solidFill>
                  <a:srgbClr val="C00000"/>
                </a:solidFill>
              </a:rPr>
              <a:t>–</a:t>
            </a:r>
            <a:r>
              <a:rPr lang="en-US" sz="2800" i="1" dirty="0" smtClean="0">
                <a:solidFill>
                  <a:srgbClr val="C00000"/>
                </a:solidFill>
              </a:rPr>
              <a:t> b</a:t>
            </a:r>
            <a:r>
              <a:rPr lang="ru-RU" sz="2800" dirty="0" smtClean="0">
                <a:solidFill>
                  <a:srgbClr val="C00000"/>
                </a:solidFill>
              </a:rPr>
              <a:t>)(</a:t>
            </a:r>
            <a:r>
              <a:rPr lang="en-US" sz="2800" i="1" dirty="0">
                <a:solidFill>
                  <a:srgbClr val="C00000"/>
                </a:solidFill>
              </a:rPr>
              <a:t>a </a:t>
            </a:r>
            <a:r>
              <a:rPr lang="ru-RU" sz="2800" i="1" dirty="0" smtClean="0">
                <a:solidFill>
                  <a:srgbClr val="C00000"/>
                </a:solidFill>
              </a:rPr>
              <a:t>+</a:t>
            </a:r>
            <a:r>
              <a:rPr lang="en-US" sz="2800" i="1" dirty="0" smtClean="0">
                <a:solidFill>
                  <a:srgbClr val="C00000"/>
                </a:solidFill>
              </a:rPr>
              <a:t> </a:t>
            </a:r>
            <a:r>
              <a:rPr lang="en-US" sz="2800" i="1" dirty="0">
                <a:solidFill>
                  <a:srgbClr val="C00000"/>
                </a:solidFill>
              </a:rPr>
              <a:t>b</a:t>
            </a:r>
            <a:r>
              <a:rPr lang="ru-RU" sz="2800" dirty="0">
                <a:solidFill>
                  <a:srgbClr val="C00000"/>
                </a:solidFill>
              </a:rPr>
              <a:t>)</a:t>
            </a:r>
            <a:r>
              <a:rPr lang="en-US" sz="2800" i="1" dirty="0" smtClean="0">
                <a:solidFill>
                  <a:srgbClr val="C00000"/>
                </a:solidFill>
              </a:rPr>
              <a:t> = a</a:t>
            </a:r>
            <a:r>
              <a:rPr lang="en-US" sz="2800" baseline="30000" dirty="0" smtClean="0">
                <a:solidFill>
                  <a:srgbClr val="C00000"/>
                </a:solidFill>
              </a:rPr>
              <a:t>2</a:t>
            </a:r>
            <a:r>
              <a:rPr lang="en-US" sz="2800" i="1" dirty="0" smtClean="0">
                <a:solidFill>
                  <a:srgbClr val="C00000"/>
                </a:solidFill>
              </a:rPr>
              <a:t> –</a:t>
            </a:r>
            <a:r>
              <a:rPr lang="ru-RU" sz="2800" i="1" dirty="0" smtClean="0">
                <a:solidFill>
                  <a:srgbClr val="C00000"/>
                </a:solidFill>
              </a:rPr>
              <a:t> </a:t>
            </a:r>
            <a:r>
              <a:rPr lang="en-US" sz="2800" i="1" dirty="0" smtClean="0">
                <a:solidFill>
                  <a:srgbClr val="C00000"/>
                </a:solidFill>
              </a:rPr>
              <a:t>b</a:t>
            </a:r>
            <a:r>
              <a:rPr lang="en-US" sz="2800" baseline="30000" dirty="0" smtClean="0">
                <a:solidFill>
                  <a:srgbClr val="C00000"/>
                </a:solidFill>
              </a:rPr>
              <a:t>2</a:t>
            </a:r>
            <a:r>
              <a:rPr lang="ru-RU" sz="2400" dirty="0"/>
              <a:t>.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17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131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78883" y="457200"/>
            <a:ext cx="8386233" cy="1685925"/>
            <a:chOff x="450160" y="399817"/>
            <a:chExt cx="8386233" cy="1685925"/>
          </a:xfrm>
        </p:grpSpPr>
        <p:sp>
          <p:nvSpPr>
            <p:cNvPr id="107" name="Прямоугольник 106"/>
            <p:cNvSpPr/>
            <p:nvPr/>
          </p:nvSpPr>
          <p:spPr>
            <a:xfrm>
              <a:off x="450160" y="399817"/>
              <a:ext cx="8386233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b="1" dirty="0">
                  <a:solidFill>
                    <a:srgbClr val="373737"/>
                  </a:solidFill>
                  <a:latin typeface="+mj-lt"/>
                </a:rPr>
                <a:t>Пример </a:t>
              </a:r>
              <a:r>
                <a:rPr lang="ru-RU" sz="2400" b="1" dirty="0" smtClean="0">
                  <a:solidFill>
                    <a:srgbClr val="373737"/>
                  </a:solidFill>
                  <a:latin typeface="+mj-lt"/>
                </a:rPr>
                <a:t>9.</a:t>
              </a:r>
              <a:r>
                <a:rPr lang="ru-RU" sz="2400" dirty="0">
                  <a:solidFill>
                    <a:srgbClr val="373737"/>
                  </a:solidFill>
                  <a:latin typeface="+mj-lt"/>
                </a:rPr>
                <a:t> </a:t>
              </a:r>
              <a:r>
                <a:rPr lang="ru-RU" sz="2400" i="1" dirty="0" smtClean="0"/>
                <a:t>Значение </a:t>
              </a:r>
              <a:r>
                <a:rPr lang="ru-RU" sz="2400" i="1" dirty="0"/>
                <a:t>какого из выражений является </a:t>
              </a:r>
              <a:r>
                <a:rPr lang="ru-RU" sz="2400" i="1" dirty="0" smtClean="0"/>
                <a:t>рациональным</a:t>
              </a:r>
              <a:r>
                <a:rPr lang="ru-RU" sz="2400" i="1" dirty="0"/>
                <a:t>? </a:t>
              </a:r>
              <a:endParaRPr lang="ru-RU" sz="2400" i="1" dirty="0">
                <a:latin typeface="+mj-lt"/>
              </a:endParaRPr>
            </a:p>
          </p:txBody>
        </p:sp>
        <p:graphicFrame>
          <p:nvGraphicFramePr>
            <p:cNvPr id="33" name="Объект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42661432"/>
                </p:ext>
              </p:extLst>
            </p:nvPr>
          </p:nvGraphicFramePr>
          <p:xfrm>
            <a:off x="893337" y="1118955"/>
            <a:ext cx="7502525" cy="966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95" name="Уравнение" r:id="rId4" imgW="3492360" imgH="457200" progId="Equation.3">
                    <p:embed/>
                  </p:oleObj>
                </mc:Choice>
                <mc:Fallback>
                  <p:oleObj name="Уравнение" r:id="rId4" imgW="349236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3337" y="1118955"/>
                          <a:ext cx="7502525" cy="96678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272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1952145"/>
              </p:ext>
            </p:extLst>
          </p:nvPr>
        </p:nvGraphicFramePr>
        <p:xfrm>
          <a:off x="2022475" y="6218238"/>
          <a:ext cx="5100638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6" name="Уравнение" r:id="rId6" imgW="2197080" imgH="241200" progId="Equation.3">
                  <p:embed/>
                </p:oleObj>
              </mc:Choice>
              <mc:Fallback>
                <p:oleObj name="Уравнение" r:id="rId6" imgW="21970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2475" y="6218238"/>
                        <a:ext cx="5100638" cy="554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6053604" y="4317331"/>
            <a:ext cx="27366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рациональное</a:t>
            </a:r>
            <a:endParaRPr lang="ru-RU" sz="28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Прямая со стрелкой 10"/>
          <p:cNvCxnSpPr>
            <a:stCxn id="9" idx="0"/>
          </p:cNvCxnSpPr>
          <p:nvPr/>
        </p:nvCxnSpPr>
        <p:spPr>
          <a:xfrm flipV="1">
            <a:off x="7421928" y="3322363"/>
            <a:ext cx="833072" cy="994968"/>
          </a:xfrm>
          <a:prstGeom prst="straightConnector1">
            <a:avLst/>
          </a:prstGeom>
          <a:ln w="28575">
            <a:solidFill>
              <a:srgbClr val="C0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5755844"/>
              </p:ext>
            </p:extLst>
          </p:nvPr>
        </p:nvGraphicFramePr>
        <p:xfrm>
          <a:off x="935038" y="2830399"/>
          <a:ext cx="76104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7" name="Уравнение" r:id="rId8" imgW="3543120" imgH="279360" progId="Equation.3">
                  <p:embed/>
                </p:oleObj>
              </mc:Choice>
              <mc:Fallback>
                <p:oleObj name="Уравнение" r:id="rId8" imgW="354312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2830399"/>
                        <a:ext cx="7610475" cy="590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0670853"/>
              </p:ext>
            </p:extLst>
          </p:nvPr>
        </p:nvGraphicFramePr>
        <p:xfrm>
          <a:off x="935038" y="3646562"/>
          <a:ext cx="3871913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8" name="Уравнение" r:id="rId10" imgW="1803240" imgH="241200" progId="Equation.3">
                  <p:embed/>
                </p:oleObj>
              </mc:Choice>
              <mc:Fallback>
                <p:oleObj name="Уравнение" r:id="rId10" imgW="18032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3646562"/>
                        <a:ext cx="3871913" cy="511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7236306"/>
              </p:ext>
            </p:extLst>
          </p:nvPr>
        </p:nvGraphicFramePr>
        <p:xfrm>
          <a:off x="935038" y="4356363"/>
          <a:ext cx="2481262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9" name="Уравнение" r:id="rId12" imgW="1155600" imgH="457200" progId="Equation.3">
                  <p:embed/>
                </p:oleObj>
              </mc:Choice>
              <mc:Fallback>
                <p:oleObj name="Уравнение" r:id="rId12" imgW="1155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4356363"/>
                        <a:ext cx="2481262" cy="968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0583994"/>
              </p:ext>
            </p:extLst>
          </p:nvPr>
        </p:nvGraphicFramePr>
        <p:xfrm>
          <a:off x="935038" y="5544854"/>
          <a:ext cx="8208963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0" name="Уравнение" r:id="rId14" imgW="3822480" imgH="228600" progId="Equation.3">
                  <p:embed/>
                </p:oleObj>
              </mc:Choice>
              <mc:Fallback>
                <p:oleObj name="Уравнение" r:id="rId14" imgW="38224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5544854"/>
                        <a:ext cx="8208963" cy="4841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760700" y="2089341"/>
            <a:ext cx="7622601" cy="5232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ru-RU" sz="2400" i="1" dirty="0" smtClean="0"/>
              <a:t>Используем формулу:</a:t>
            </a:r>
            <a:r>
              <a:rPr lang="en-US" sz="2400" i="1" dirty="0" smtClean="0"/>
              <a:t> </a:t>
            </a:r>
            <a:r>
              <a:rPr lang="ru-RU" sz="2400" i="1" dirty="0" smtClean="0"/>
              <a:t> </a:t>
            </a:r>
            <a:r>
              <a:rPr lang="ru-RU" sz="2800" dirty="0" smtClean="0">
                <a:solidFill>
                  <a:srgbClr val="C00000"/>
                </a:solidFill>
              </a:rPr>
              <a:t>(</a:t>
            </a:r>
            <a:r>
              <a:rPr lang="en-US" sz="2800" i="1" dirty="0" smtClean="0">
                <a:solidFill>
                  <a:srgbClr val="C00000"/>
                </a:solidFill>
              </a:rPr>
              <a:t>a </a:t>
            </a:r>
            <a:r>
              <a:rPr lang="en-US" sz="2800" i="1" dirty="0">
                <a:solidFill>
                  <a:srgbClr val="C00000"/>
                </a:solidFill>
              </a:rPr>
              <a:t>–</a:t>
            </a:r>
            <a:r>
              <a:rPr lang="en-US" sz="2800" i="1" dirty="0" smtClean="0">
                <a:solidFill>
                  <a:srgbClr val="C00000"/>
                </a:solidFill>
              </a:rPr>
              <a:t> b</a:t>
            </a:r>
            <a:r>
              <a:rPr lang="ru-RU" sz="2800" dirty="0" smtClean="0">
                <a:solidFill>
                  <a:srgbClr val="C00000"/>
                </a:solidFill>
              </a:rPr>
              <a:t>)(</a:t>
            </a:r>
            <a:r>
              <a:rPr lang="en-US" sz="2800" i="1" dirty="0">
                <a:solidFill>
                  <a:srgbClr val="C00000"/>
                </a:solidFill>
              </a:rPr>
              <a:t>a </a:t>
            </a:r>
            <a:r>
              <a:rPr lang="ru-RU" sz="2800" i="1" dirty="0" smtClean="0">
                <a:solidFill>
                  <a:srgbClr val="C00000"/>
                </a:solidFill>
              </a:rPr>
              <a:t>+</a:t>
            </a:r>
            <a:r>
              <a:rPr lang="en-US" sz="2800" i="1" dirty="0" smtClean="0">
                <a:solidFill>
                  <a:srgbClr val="C00000"/>
                </a:solidFill>
              </a:rPr>
              <a:t> </a:t>
            </a:r>
            <a:r>
              <a:rPr lang="en-US" sz="2800" i="1" dirty="0">
                <a:solidFill>
                  <a:srgbClr val="C00000"/>
                </a:solidFill>
              </a:rPr>
              <a:t>b</a:t>
            </a:r>
            <a:r>
              <a:rPr lang="ru-RU" sz="2800" dirty="0">
                <a:solidFill>
                  <a:srgbClr val="C00000"/>
                </a:solidFill>
              </a:rPr>
              <a:t>)</a:t>
            </a:r>
            <a:r>
              <a:rPr lang="en-US" sz="2800" i="1" dirty="0" smtClean="0">
                <a:solidFill>
                  <a:srgbClr val="C00000"/>
                </a:solidFill>
              </a:rPr>
              <a:t> = a</a:t>
            </a:r>
            <a:r>
              <a:rPr lang="en-US" sz="2800" baseline="30000" dirty="0" smtClean="0">
                <a:solidFill>
                  <a:srgbClr val="C00000"/>
                </a:solidFill>
              </a:rPr>
              <a:t>2</a:t>
            </a:r>
            <a:r>
              <a:rPr lang="en-US" sz="2800" i="1" dirty="0" smtClean="0">
                <a:solidFill>
                  <a:srgbClr val="C00000"/>
                </a:solidFill>
              </a:rPr>
              <a:t> –</a:t>
            </a:r>
            <a:r>
              <a:rPr lang="ru-RU" sz="2800" i="1" dirty="0" smtClean="0">
                <a:solidFill>
                  <a:srgbClr val="C00000"/>
                </a:solidFill>
              </a:rPr>
              <a:t> </a:t>
            </a:r>
            <a:r>
              <a:rPr lang="en-US" sz="2800" i="1" dirty="0" smtClean="0">
                <a:solidFill>
                  <a:srgbClr val="C00000"/>
                </a:solidFill>
              </a:rPr>
              <a:t>b</a:t>
            </a:r>
            <a:r>
              <a:rPr lang="en-US" sz="2800" baseline="30000" dirty="0" smtClean="0">
                <a:solidFill>
                  <a:srgbClr val="C00000"/>
                </a:solidFill>
              </a:rPr>
              <a:t>2</a:t>
            </a:r>
            <a:r>
              <a:rPr lang="ru-RU" sz="2400" dirty="0"/>
              <a:t>.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21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806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60095" y="457200"/>
            <a:ext cx="8422215" cy="1049338"/>
            <a:chOff x="495041" y="110358"/>
            <a:chExt cx="8422215" cy="1049338"/>
          </a:xfrm>
        </p:grpSpPr>
        <p:sp>
          <p:nvSpPr>
            <p:cNvPr id="107" name="Прямоугольник 106"/>
            <p:cNvSpPr/>
            <p:nvPr/>
          </p:nvSpPr>
          <p:spPr>
            <a:xfrm>
              <a:off x="495041" y="419583"/>
              <a:ext cx="6774652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200" b="1" dirty="0">
                  <a:solidFill>
                    <a:srgbClr val="373737"/>
                  </a:solidFill>
                  <a:latin typeface="+mj-lt"/>
                </a:rPr>
                <a:t>Пример </a:t>
              </a:r>
              <a:r>
                <a:rPr lang="ru-RU" sz="2200" b="1" dirty="0" smtClean="0">
                  <a:solidFill>
                    <a:srgbClr val="373737"/>
                  </a:solidFill>
                  <a:latin typeface="+mj-lt"/>
                </a:rPr>
                <a:t>10.</a:t>
              </a:r>
              <a:r>
                <a:rPr lang="ru-RU" sz="2200" dirty="0">
                  <a:solidFill>
                    <a:srgbClr val="373737"/>
                  </a:solidFill>
                  <a:latin typeface="+mj-lt"/>
                </a:rPr>
                <a:t> </a:t>
              </a:r>
              <a:r>
                <a:rPr lang="ru-RU" sz="2200" i="1" dirty="0" smtClean="0">
                  <a:latin typeface="+mj-lt"/>
                </a:rPr>
                <a:t>Найдите значение выражения</a:t>
              </a:r>
              <a:endParaRPr lang="ru-RU" sz="2200" i="1" dirty="0">
                <a:latin typeface="+mj-lt"/>
              </a:endParaRPr>
            </a:p>
          </p:txBody>
        </p:sp>
        <p:graphicFrame>
          <p:nvGraphicFramePr>
            <p:cNvPr id="33" name="Объект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34644535"/>
                </p:ext>
              </p:extLst>
            </p:nvPr>
          </p:nvGraphicFramePr>
          <p:xfrm>
            <a:off x="6945581" y="110358"/>
            <a:ext cx="1971675" cy="10493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982" name="Уравнение" r:id="rId4" imgW="850680" imgH="457200" progId="Equation.3">
                    <p:embed/>
                  </p:oleObj>
                </mc:Choice>
                <mc:Fallback>
                  <p:oleObj name="Уравнение" r:id="rId4" imgW="85068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45581" y="110358"/>
                          <a:ext cx="1971675" cy="10493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272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4921675"/>
              </p:ext>
            </p:extLst>
          </p:nvPr>
        </p:nvGraphicFramePr>
        <p:xfrm>
          <a:off x="1196181" y="2003425"/>
          <a:ext cx="6751637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83" name="Уравнение" r:id="rId6" imgW="2908080" imgH="457200" progId="Equation.3">
                  <p:embed/>
                </p:oleObj>
              </mc:Choice>
              <mc:Fallback>
                <p:oleObj name="Уравнение" r:id="rId6" imgW="29080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6181" y="2003425"/>
                        <a:ext cx="6751637" cy="1047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5286314"/>
              </p:ext>
            </p:extLst>
          </p:nvPr>
        </p:nvGraphicFramePr>
        <p:xfrm>
          <a:off x="3436144" y="4919855"/>
          <a:ext cx="2271712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84" name="Уравнение" r:id="rId8" imgW="977760" imgH="241200" progId="Equation.3">
                  <p:embed/>
                </p:oleObj>
              </mc:Choice>
              <mc:Fallback>
                <p:oleObj name="Уравнение" r:id="rId8" imgW="9777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6144" y="4919855"/>
                        <a:ext cx="2271712" cy="55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7596401"/>
              </p:ext>
            </p:extLst>
          </p:nvPr>
        </p:nvGraphicFramePr>
        <p:xfrm>
          <a:off x="2625724" y="3429000"/>
          <a:ext cx="389255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85" name="Уравнение" r:id="rId10" imgW="1676160" imgH="393480" progId="Equation.3">
                  <p:embed/>
                </p:oleObj>
              </mc:Choice>
              <mc:Fallback>
                <p:oleObj name="Уравнение" r:id="rId10" imgW="16761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5724" y="3429000"/>
                        <a:ext cx="389255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104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257175" y="704850"/>
            <a:ext cx="8622242" cy="525462"/>
            <a:chOff x="392121" y="358008"/>
            <a:chExt cx="8622242" cy="525462"/>
          </a:xfrm>
        </p:grpSpPr>
        <p:sp>
          <p:nvSpPr>
            <p:cNvPr id="107" name="Прямоугольник 106"/>
            <p:cNvSpPr/>
            <p:nvPr/>
          </p:nvSpPr>
          <p:spPr>
            <a:xfrm>
              <a:off x="392121" y="419583"/>
              <a:ext cx="6566958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200" b="1" dirty="0">
                  <a:solidFill>
                    <a:srgbClr val="373737"/>
                  </a:solidFill>
                  <a:latin typeface="+mj-lt"/>
                </a:rPr>
                <a:t>Пример </a:t>
              </a:r>
              <a:r>
                <a:rPr lang="ru-RU" sz="2200" b="1" dirty="0" smtClean="0">
                  <a:solidFill>
                    <a:srgbClr val="373737"/>
                  </a:solidFill>
                  <a:latin typeface="+mj-lt"/>
                </a:rPr>
                <a:t>11.</a:t>
              </a:r>
              <a:r>
                <a:rPr lang="ru-RU" sz="2200" dirty="0">
                  <a:solidFill>
                    <a:srgbClr val="373737"/>
                  </a:solidFill>
                  <a:latin typeface="+mj-lt"/>
                </a:rPr>
                <a:t> </a:t>
              </a:r>
              <a:r>
                <a:rPr lang="ru-RU" sz="2200" i="1" dirty="0" smtClean="0">
                  <a:latin typeface="+mj-lt"/>
                </a:rPr>
                <a:t>Найдите значение выражения</a:t>
              </a:r>
              <a:endParaRPr lang="ru-RU" sz="2200" i="1" dirty="0">
                <a:latin typeface="+mj-lt"/>
              </a:endParaRPr>
            </a:p>
          </p:txBody>
        </p:sp>
        <p:graphicFrame>
          <p:nvGraphicFramePr>
            <p:cNvPr id="33" name="Объект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13202474"/>
                </p:ext>
              </p:extLst>
            </p:nvPr>
          </p:nvGraphicFramePr>
          <p:xfrm>
            <a:off x="6866476" y="358008"/>
            <a:ext cx="2147887" cy="5254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011" name="Уравнение" r:id="rId4" imgW="927000" imgH="228600" progId="Equation.3">
                    <p:embed/>
                  </p:oleObj>
                </mc:Choice>
                <mc:Fallback>
                  <p:oleObj name="Уравнение" r:id="rId4" imgW="9270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66476" y="358008"/>
                          <a:ext cx="2147887" cy="5254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272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330701"/>
              </p:ext>
            </p:extLst>
          </p:nvPr>
        </p:nvGraphicFramePr>
        <p:xfrm>
          <a:off x="1063625" y="1989138"/>
          <a:ext cx="70167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12" name="Уравнение" r:id="rId6" imgW="3022560" imgH="228600" progId="Equation.3">
                  <p:embed/>
                </p:oleObj>
              </mc:Choice>
              <mc:Fallback>
                <p:oleObj name="Уравнение" r:id="rId6" imgW="30225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3625" y="1989138"/>
                        <a:ext cx="701675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4909777"/>
              </p:ext>
            </p:extLst>
          </p:nvPr>
        </p:nvGraphicFramePr>
        <p:xfrm>
          <a:off x="3569493" y="4056591"/>
          <a:ext cx="2005013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13" name="Уравнение" r:id="rId8" imgW="863280" imgH="203040" progId="Equation.3">
                  <p:embed/>
                </p:oleObj>
              </mc:Choice>
              <mc:Fallback>
                <p:oleObj name="Уравнение" r:id="rId8" imgW="8632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9493" y="4056591"/>
                        <a:ext cx="2005013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graphicFrame>
        <p:nvGraphicFramePr>
          <p:cNvPr id="11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9312622"/>
              </p:ext>
            </p:extLst>
          </p:nvPr>
        </p:nvGraphicFramePr>
        <p:xfrm>
          <a:off x="2936081" y="2905125"/>
          <a:ext cx="3271838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14" name="Уравнение" r:id="rId10" imgW="1409400" imgH="228600" progId="Equation.3">
                  <p:embed/>
                </p:oleObj>
              </mc:Choice>
              <mc:Fallback>
                <p:oleObj name="Уравнение" r:id="rId10" imgW="1409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081" y="2905125"/>
                        <a:ext cx="3271838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8512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275167" y="457200"/>
            <a:ext cx="8593666" cy="1674813"/>
            <a:chOff x="327129" y="399817"/>
            <a:chExt cx="8593666" cy="1674813"/>
          </a:xfrm>
        </p:grpSpPr>
        <p:sp>
          <p:nvSpPr>
            <p:cNvPr id="107" name="Прямоугольник 106"/>
            <p:cNvSpPr/>
            <p:nvPr/>
          </p:nvSpPr>
          <p:spPr>
            <a:xfrm>
              <a:off x="327129" y="399817"/>
              <a:ext cx="8593666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b="1" dirty="0">
                  <a:solidFill>
                    <a:srgbClr val="373737"/>
                  </a:solidFill>
                  <a:latin typeface="+mj-lt"/>
                </a:rPr>
                <a:t>Пример </a:t>
              </a:r>
              <a:r>
                <a:rPr lang="ru-RU" sz="2400" b="1" dirty="0" smtClean="0">
                  <a:solidFill>
                    <a:srgbClr val="373737"/>
                  </a:solidFill>
                  <a:latin typeface="+mj-lt"/>
                </a:rPr>
                <a:t>12.</a:t>
              </a:r>
              <a:r>
                <a:rPr lang="ru-RU" sz="2400" dirty="0">
                  <a:solidFill>
                    <a:srgbClr val="373737"/>
                  </a:solidFill>
                  <a:latin typeface="+mj-lt"/>
                </a:rPr>
                <a:t> </a:t>
              </a:r>
              <a:r>
                <a:rPr lang="ru-RU" sz="2400" i="1" dirty="0" smtClean="0"/>
                <a:t>Значение </a:t>
              </a:r>
              <a:r>
                <a:rPr lang="ru-RU" sz="2400" i="1" dirty="0"/>
                <a:t>какого из выражений является </a:t>
              </a:r>
              <a:r>
                <a:rPr lang="ru-RU" sz="2400" i="1" dirty="0" smtClean="0"/>
                <a:t>иррациональным числом? </a:t>
              </a:r>
              <a:endParaRPr lang="ru-RU" sz="2400" i="1" dirty="0">
                <a:latin typeface="+mj-lt"/>
              </a:endParaRPr>
            </a:p>
          </p:txBody>
        </p:sp>
        <p:graphicFrame>
          <p:nvGraphicFramePr>
            <p:cNvPr id="33" name="Объект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59690444"/>
                </p:ext>
              </p:extLst>
            </p:nvPr>
          </p:nvGraphicFramePr>
          <p:xfrm>
            <a:off x="2495125" y="1107842"/>
            <a:ext cx="4256087" cy="9667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5079" name="Уравнение" r:id="rId4" imgW="1981080" imgH="457200" progId="Equation.3">
                    <p:embed/>
                  </p:oleObj>
                </mc:Choice>
                <mc:Fallback>
                  <p:oleObj name="Уравнение" r:id="rId4" imgW="198108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5125" y="1107842"/>
                          <a:ext cx="4256087" cy="96678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272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7446711"/>
              </p:ext>
            </p:extLst>
          </p:nvPr>
        </p:nvGraphicFramePr>
        <p:xfrm>
          <a:off x="3171031" y="6232754"/>
          <a:ext cx="2801937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80" name="Уравнение" r:id="rId6" imgW="1206360" imgH="241200" progId="Equation.3">
                  <p:embed/>
                </p:oleObj>
              </mc:Choice>
              <mc:Fallback>
                <p:oleObj name="Уравнение" r:id="rId6" imgW="12063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1031" y="6232754"/>
                        <a:ext cx="2801937" cy="554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5694566" y="4510410"/>
            <a:ext cx="31742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иррациональное</a:t>
            </a:r>
            <a:endParaRPr lang="ru-RU" sz="28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Прямая со стрелкой 10"/>
          <p:cNvCxnSpPr>
            <a:stCxn id="9" idx="0"/>
          </p:cNvCxnSpPr>
          <p:nvPr/>
        </p:nvCxnSpPr>
        <p:spPr>
          <a:xfrm flipV="1">
            <a:off x="7281700" y="3889504"/>
            <a:ext cx="228233" cy="620906"/>
          </a:xfrm>
          <a:prstGeom prst="straightConnector1">
            <a:avLst/>
          </a:prstGeom>
          <a:ln w="28575">
            <a:solidFill>
              <a:srgbClr val="C0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715738"/>
              </p:ext>
            </p:extLst>
          </p:nvPr>
        </p:nvGraphicFramePr>
        <p:xfrm>
          <a:off x="935038" y="2152171"/>
          <a:ext cx="4090987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81" name="Уравнение" r:id="rId8" imgW="1904760" imgH="279360" progId="Equation.3">
                  <p:embed/>
                </p:oleObj>
              </mc:Choice>
              <mc:Fallback>
                <p:oleObj name="Уравнение" r:id="rId8" imgW="190476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2152171"/>
                        <a:ext cx="4090987" cy="590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54234"/>
              </p:ext>
            </p:extLst>
          </p:nvPr>
        </p:nvGraphicFramePr>
        <p:xfrm>
          <a:off x="867305" y="2828356"/>
          <a:ext cx="7091363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82" name="Уравнение" r:id="rId10" imgW="3301920" imgH="241200" progId="Equation.3">
                  <p:embed/>
                </p:oleObj>
              </mc:Choice>
              <mc:Fallback>
                <p:oleObj name="Уравнение" r:id="rId10" imgW="33019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7305" y="2828356"/>
                        <a:ext cx="7091363" cy="511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8977648"/>
              </p:ext>
            </p:extLst>
          </p:nvPr>
        </p:nvGraphicFramePr>
        <p:xfrm>
          <a:off x="935038" y="3927441"/>
          <a:ext cx="307975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83" name="Уравнение" r:id="rId12" imgW="1434960" imgH="457200" progId="Equation.3">
                  <p:embed/>
                </p:oleObj>
              </mc:Choice>
              <mc:Fallback>
                <p:oleObj name="Уравнение" r:id="rId12" imgW="14349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3927441"/>
                        <a:ext cx="3079750" cy="968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890587"/>
              </p:ext>
            </p:extLst>
          </p:nvPr>
        </p:nvGraphicFramePr>
        <p:xfrm>
          <a:off x="935038" y="4983305"/>
          <a:ext cx="5919788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84" name="Уравнение" r:id="rId14" imgW="2755800" imgH="304560" progId="Equation.3">
                  <p:embed/>
                </p:oleObj>
              </mc:Choice>
              <mc:Fallback>
                <p:oleObj name="Уравнение" r:id="rId14" imgW="275580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4983305"/>
                        <a:ext cx="5919788" cy="646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4781565"/>
              </p:ext>
            </p:extLst>
          </p:nvPr>
        </p:nvGraphicFramePr>
        <p:xfrm>
          <a:off x="2873376" y="5580115"/>
          <a:ext cx="398145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85" name="Уравнение" r:id="rId16" imgW="1854000" imgH="266400" progId="Equation.3">
                  <p:embed/>
                </p:oleObj>
              </mc:Choice>
              <mc:Fallback>
                <p:oleObj name="Уравнение" r:id="rId16" imgW="185400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76" y="5580115"/>
                        <a:ext cx="3981450" cy="565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759850"/>
              </p:ext>
            </p:extLst>
          </p:nvPr>
        </p:nvGraphicFramePr>
        <p:xfrm>
          <a:off x="935038" y="3378329"/>
          <a:ext cx="7008812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86" name="Уравнение" r:id="rId18" imgW="3263760" imgH="241200" progId="Equation.3">
                  <p:embed/>
                </p:oleObj>
              </mc:Choice>
              <mc:Fallback>
                <p:oleObj name="Уравнение" r:id="rId18" imgW="32637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3378329"/>
                        <a:ext cx="7008812" cy="511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901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Прямоугольник 106"/>
          <p:cNvSpPr/>
          <p:nvPr/>
        </p:nvSpPr>
        <p:spPr>
          <a:xfrm>
            <a:off x="1" y="457200"/>
            <a:ext cx="914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373737"/>
                </a:solidFill>
                <a:latin typeface="+mj-lt"/>
              </a:rPr>
              <a:t>Пример </a:t>
            </a:r>
            <a:r>
              <a:rPr lang="ru-RU" sz="2200" b="1" dirty="0" smtClean="0">
                <a:solidFill>
                  <a:srgbClr val="373737"/>
                </a:solidFill>
                <a:latin typeface="+mj-lt"/>
              </a:rPr>
              <a:t>13.</a:t>
            </a:r>
            <a:r>
              <a:rPr lang="ru-RU" sz="2200" dirty="0">
                <a:solidFill>
                  <a:srgbClr val="373737"/>
                </a:solidFill>
                <a:latin typeface="+mj-lt"/>
              </a:rPr>
              <a:t> </a:t>
            </a:r>
            <a:r>
              <a:rPr lang="ru-RU" sz="2200" i="1" dirty="0" smtClean="0"/>
              <a:t>Значение </a:t>
            </a:r>
            <a:r>
              <a:rPr lang="ru-RU" sz="2200" i="1" dirty="0"/>
              <a:t>какого из чисел </a:t>
            </a:r>
            <a:r>
              <a:rPr lang="ru-RU" sz="2200" i="1" dirty="0" smtClean="0"/>
              <a:t>является наибольшим? </a:t>
            </a:r>
            <a:endParaRPr lang="ru-RU" sz="2200" i="1" dirty="0">
              <a:latin typeface="+mj-lt"/>
            </a:endParaRPr>
          </a:p>
        </p:txBody>
      </p:sp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8382186"/>
              </p:ext>
            </p:extLst>
          </p:nvPr>
        </p:nvGraphicFramePr>
        <p:xfrm>
          <a:off x="2212181" y="827590"/>
          <a:ext cx="4718050" cy="101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0" name="Уравнение" r:id="rId4" imgW="2031840" imgH="444240" progId="Equation.3">
                  <p:embed/>
                </p:oleObj>
              </mc:Choice>
              <mc:Fallback>
                <p:oleObj name="Уравнение" r:id="rId4" imgW="20318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2181" y="827590"/>
                        <a:ext cx="4718050" cy="1017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21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64848"/>
              </p:ext>
            </p:extLst>
          </p:nvPr>
        </p:nvGraphicFramePr>
        <p:xfrm>
          <a:off x="935038" y="4698508"/>
          <a:ext cx="4895850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1" name="Уравнение" r:id="rId6" imgW="2108160" imgH="444240" progId="Equation.3">
                  <p:embed/>
                </p:oleObj>
              </mc:Choice>
              <mc:Fallback>
                <p:oleObj name="Уравнение" r:id="rId6" imgW="21081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4698508"/>
                        <a:ext cx="4895850" cy="1019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2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584552"/>
              </p:ext>
            </p:extLst>
          </p:nvPr>
        </p:nvGraphicFramePr>
        <p:xfrm>
          <a:off x="935038" y="2749248"/>
          <a:ext cx="5305425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2" name="Уравнение" r:id="rId8" imgW="2286000" imgH="279360" progId="Equation.3">
                  <p:embed/>
                </p:oleObj>
              </mc:Choice>
              <mc:Fallback>
                <p:oleObj name="Уравнение" r:id="rId8" imgW="228600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2749248"/>
                        <a:ext cx="5305425" cy="639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23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1463821"/>
              </p:ext>
            </p:extLst>
          </p:nvPr>
        </p:nvGraphicFramePr>
        <p:xfrm>
          <a:off x="935038" y="2007981"/>
          <a:ext cx="1943100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3" name="Уравнение" r:id="rId10" imgW="838080" imgH="253800" progId="Equation.3">
                  <p:embed/>
                </p:oleObj>
              </mc:Choice>
              <mc:Fallback>
                <p:oleObj name="Уравнение" r:id="rId10" imgW="8380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2007981"/>
                        <a:ext cx="1943100" cy="582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2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294458"/>
              </p:ext>
            </p:extLst>
          </p:nvPr>
        </p:nvGraphicFramePr>
        <p:xfrm>
          <a:off x="3348038" y="6111875"/>
          <a:ext cx="2447925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4" name="Уравнение" r:id="rId12" imgW="1054080" imgH="253800" progId="Equation.3">
                  <p:embed/>
                </p:oleObj>
              </mc:Choice>
              <mc:Fallback>
                <p:oleObj name="Уравнение" r:id="rId12" imgW="10540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6111875"/>
                        <a:ext cx="2447925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6333068" y="2854905"/>
            <a:ext cx="2669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‒</a:t>
            </a:r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наибольшее</a:t>
            </a:r>
            <a:endParaRPr lang="ru-RU" sz="28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3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6414616"/>
              </p:ext>
            </p:extLst>
          </p:nvPr>
        </p:nvGraphicFramePr>
        <p:xfrm>
          <a:off x="935038" y="3547665"/>
          <a:ext cx="5900737" cy="99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5" name="Уравнение" r:id="rId14" imgW="2539800" imgH="431640" progId="Equation.3">
                  <p:embed/>
                </p:oleObj>
              </mc:Choice>
              <mc:Fallback>
                <p:oleObj name="Уравнение" r:id="rId14" imgW="2539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3547665"/>
                        <a:ext cx="5900737" cy="992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629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2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2201332" y="457200"/>
            <a:ext cx="4741333" cy="1050925"/>
            <a:chOff x="2217745" y="110358"/>
            <a:chExt cx="4741333" cy="1050925"/>
          </a:xfrm>
        </p:grpSpPr>
        <p:sp>
          <p:nvSpPr>
            <p:cNvPr id="107" name="Прямоугольник 106"/>
            <p:cNvSpPr/>
            <p:nvPr/>
          </p:nvSpPr>
          <p:spPr>
            <a:xfrm>
              <a:off x="2217745" y="419583"/>
              <a:ext cx="4741333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200" b="1" dirty="0">
                  <a:solidFill>
                    <a:srgbClr val="373737"/>
                  </a:solidFill>
                  <a:latin typeface="+mj-lt"/>
                </a:rPr>
                <a:t>Пример </a:t>
              </a:r>
              <a:r>
                <a:rPr lang="ru-RU" sz="2200" b="1" dirty="0" smtClean="0">
                  <a:solidFill>
                    <a:srgbClr val="373737"/>
                  </a:solidFill>
                  <a:latin typeface="+mj-lt"/>
                </a:rPr>
                <a:t>14.</a:t>
              </a:r>
              <a:r>
                <a:rPr lang="ru-RU" sz="2200" dirty="0">
                  <a:solidFill>
                    <a:srgbClr val="373737"/>
                  </a:solidFill>
                  <a:latin typeface="+mj-lt"/>
                </a:rPr>
                <a:t> </a:t>
              </a:r>
              <a:r>
                <a:rPr lang="ru-RU" sz="2200" i="1" dirty="0" smtClean="0">
                  <a:latin typeface="+mj-lt"/>
                </a:rPr>
                <a:t>Вычислите</a:t>
              </a:r>
              <a:endParaRPr lang="ru-RU" sz="2200" i="1" dirty="0">
                <a:latin typeface="+mj-lt"/>
              </a:endParaRPr>
            </a:p>
          </p:txBody>
        </p:sp>
        <p:graphicFrame>
          <p:nvGraphicFramePr>
            <p:cNvPr id="33" name="Объект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04274577"/>
                </p:ext>
              </p:extLst>
            </p:nvPr>
          </p:nvGraphicFramePr>
          <p:xfrm>
            <a:off x="5901540" y="110358"/>
            <a:ext cx="882650" cy="1050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7079" name="Уравнение" r:id="rId4" imgW="380880" imgH="457200" progId="Equation.3">
                    <p:embed/>
                  </p:oleObj>
                </mc:Choice>
                <mc:Fallback>
                  <p:oleObj name="Уравнение" r:id="rId4" imgW="38088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01540" y="110358"/>
                          <a:ext cx="882650" cy="1050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272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5596049"/>
              </p:ext>
            </p:extLst>
          </p:nvPr>
        </p:nvGraphicFramePr>
        <p:xfrm>
          <a:off x="1312863" y="1713706"/>
          <a:ext cx="486410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80" name="Уравнение" r:id="rId6" imgW="2095200" imgH="457200" progId="Equation.3">
                  <p:embed/>
                </p:oleObj>
              </mc:Choice>
              <mc:Fallback>
                <p:oleObj name="Уравнение" r:id="rId6" imgW="20952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2863" y="1713706"/>
                        <a:ext cx="4864100" cy="1047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0671009"/>
              </p:ext>
            </p:extLst>
          </p:nvPr>
        </p:nvGraphicFramePr>
        <p:xfrm>
          <a:off x="3658393" y="4810654"/>
          <a:ext cx="1827213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81" name="Уравнение" r:id="rId8" imgW="787320" imgH="203040" progId="Equation.3">
                  <p:embed/>
                </p:oleObj>
              </mc:Choice>
              <mc:Fallback>
                <p:oleObj name="Уравнение" r:id="rId8" imgW="7873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8393" y="4810654"/>
                        <a:ext cx="1827213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graphicFrame>
        <p:nvGraphicFramePr>
          <p:cNvPr id="10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2474493"/>
              </p:ext>
            </p:extLst>
          </p:nvPr>
        </p:nvGraphicFramePr>
        <p:xfrm>
          <a:off x="1312863" y="2970212"/>
          <a:ext cx="6519862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82" name="Уравнение" r:id="rId10" imgW="2806560" imgH="457200" progId="Equation.3">
                  <p:embed/>
                </p:oleObj>
              </mc:Choice>
              <mc:Fallback>
                <p:oleObj name="Уравнение" r:id="rId10" imgW="2806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2863" y="2970212"/>
                        <a:ext cx="6519862" cy="1047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>
          <a:xfrm>
            <a:off x="6037259" y="3071656"/>
            <a:ext cx="423066" cy="34713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698995" y="3576559"/>
            <a:ext cx="423066" cy="34713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20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43693" y="628914"/>
            <a:ext cx="8456614" cy="584200"/>
            <a:chOff x="212734" y="319114"/>
            <a:chExt cx="8582026" cy="584200"/>
          </a:xfrm>
        </p:grpSpPr>
        <p:sp>
          <p:nvSpPr>
            <p:cNvPr id="107" name="Прямоугольник 106"/>
            <p:cNvSpPr/>
            <p:nvPr/>
          </p:nvSpPr>
          <p:spPr>
            <a:xfrm>
              <a:off x="212734" y="419583"/>
              <a:ext cx="787241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200" b="1" dirty="0">
                  <a:solidFill>
                    <a:srgbClr val="373737"/>
                  </a:solidFill>
                  <a:latin typeface="+mj-lt"/>
                </a:rPr>
                <a:t>Пример </a:t>
              </a:r>
              <a:r>
                <a:rPr lang="ru-RU" sz="2200" b="1" dirty="0" smtClean="0">
                  <a:solidFill>
                    <a:srgbClr val="373737"/>
                  </a:solidFill>
                  <a:latin typeface="+mj-lt"/>
                </a:rPr>
                <a:t>15.</a:t>
              </a:r>
              <a:r>
                <a:rPr lang="ru-RU" sz="2200" dirty="0">
                  <a:solidFill>
                    <a:srgbClr val="373737"/>
                  </a:solidFill>
                  <a:latin typeface="+mj-lt"/>
                </a:rPr>
                <a:t> </a:t>
              </a:r>
              <a:r>
                <a:rPr lang="ru-RU" sz="2400" i="1" dirty="0"/>
                <a:t>Найдите значение выражения</a:t>
              </a:r>
              <a:r>
                <a:rPr lang="ru-RU" sz="2400" dirty="0"/>
                <a:t> </a:t>
              </a:r>
              <a:endParaRPr lang="ru-RU" sz="2200" i="1" dirty="0">
                <a:latin typeface="+mj-lt"/>
              </a:endParaRPr>
            </a:p>
          </p:txBody>
        </p:sp>
        <p:graphicFrame>
          <p:nvGraphicFramePr>
            <p:cNvPr id="33" name="Объект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14344348"/>
                </p:ext>
              </p:extLst>
            </p:nvPr>
          </p:nvGraphicFramePr>
          <p:xfrm>
            <a:off x="7059622" y="319114"/>
            <a:ext cx="1735138" cy="584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8135" name="Уравнение" r:id="rId4" imgW="749160" imgH="253800" progId="Equation.3">
                    <p:embed/>
                  </p:oleObj>
                </mc:Choice>
                <mc:Fallback>
                  <p:oleObj name="Уравнение" r:id="rId4" imgW="749160" imgH="253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59622" y="319114"/>
                          <a:ext cx="1735138" cy="584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272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1031112"/>
              </p:ext>
            </p:extLst>
          </p:nvPr>
        </p:nvGraphicFramePr>
        <p:xfrm>
          <a:off x="629444" y="1639888"/>
          <a:ext cx="7931151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36" name="Уравнение" r:id="rId6" imgW="3416040" imgH="304560" progId="Equation.3">
                  <p:embed/>
                </p:oleObj>
              </mc:Choice>
              <mc:Fallback>
                <p:oleObj name="Уравнение" r:id="rId6" imgW="341604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444" y="1639888"/>
                        <a:ext cx="7931151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5769855"/>
              </p:ext>
            </p:extLst>
          </p:nvPr>
        </p:nvGraphicFramePr>
        <p:xfrm>
          <a:off x="3481386" y="6294921"/>
          <a:ext cx="218122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37" name="Уравнение" r:id="rId8" imgW="939600" imgH="203040" progId="Equation.3">
                  <p:embed/>
                </p:oleObj>
              </mc:Choice>
              <mc:Fallback>
                <p:oleObj name="Уравнение" r:id="rId8" imgW="9396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1386" y="6294921"/>
                        <a:ext cx="2181225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graphicFrame>
        <p:nvGraphicFramePr>
          <p:cNvPr id="10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7496006"/>
              </p:ext>
            </p:extLst>
          </p:nvPr>
        </p:nvGraphicFramePr>
        <p:xfrm>
          <a:off x="629444" y="4071673"/>
          <a:ext cx="8170862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38" name="Уравнение" r:id="rId10" imgW="3517560" imgH="266400" progId="Equation.3">
                  <p:embed/>
                </p:oleObj>
              </mc:Choice>
              <mc:Fallback>
                <p:oleObj name="Уравнение" r:id="rId10" imgW="351756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444" y="4071673"/>
                        <a:ext cx="8170862" cy="611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0361180"/>
              </p:ext>
            </p:extLst>
          </p:nvPr>
        </p:nvGraphicFramePr>
        <p:xfrm>
          <a:off x="3391694" y="4940144"/>
          <a:ext cx="2360612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39" name="Уравнение" r:id="rId12" imgW="1015920" imgH="177480" progId="Equation.3">
                  <p:embed/>
                </p:oleObj>
              </mc:Choice>
              <mc:Fallback>
                <p:oleObj name="Уравнение" r:id="rId12" imgW="10159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1694" y="4940144"/>
                        <a:ext cx="2360612" cy="40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6081708"/>
              </p:ext>
            </p:extLst>
          </p:nvPr>
        </p:nvGraphicFramePr>
        <p:xfrm>
          <a:off x="629444" y="2510926"/>
          <a:ext cx="6162675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40" name="Уравнение" r:id="rId14" imgW="2654280" imgH="266400" progId="Equation.3">
                  <p:embed/>
                </p:oleObj>
              </mc:Choice>
              <mc:Fallback>
                <p:oleObj name="Уравнение" r:id="rId14" imgW="265428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444" y="2510926"/>
                        <a:ext cx="6162675" cy="61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1906568"/>
              </p:ext>
            </p:extLst>
          </p:nvPr>
        </p:nvGraphicFramePr>
        <p:xfrm>
          <a:off x="1977231" y="3226781"/>
          <a:ext cx="5189537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41" name="Уравнение" r:id="rId16" imgW="2234880" imgH="304560" progId="Equation.3">
                  <p:embed/>
                </p:oleObj>
              </mc:Choice>
              <mc:Fallback>
                <p:oleObj name="Уравнение" r:id="rId16" imgW="223488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7231" y="3226781"/>
                        <a:ext cx="5189537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646399"/>
              </p:ext>
            </p:extLst>
          </p:nvPr>
        </p:nvGraphicFramePr>
        <p:xfrm>
          <a:off x="629444" y="5436130"/>
          <a:ext cx="7988300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42" name="Уравнение" r:id="rId18" imgW="3441600" imgH="266400" progId="Equation.3">
                  <p:embed/>
                </p:oleObj>
              </mc:Choice>
              <mc:Fallback>
                <p:oleObj name="Уравнение" r:id="rId18" imgW="344160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444" y="5436130"/>
                        <a:ext cx="7988300" cy="611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320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2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5988331"/>
              </p:ext>
            </p:extLst>
          </p:nvPr>
        </p:nvGraphicFramePr>
        <p:xfrm>
          <a:off x="208756" y="1676771"/>
          <a:ext cx="8726488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38" name="Уравнение" r:id="rId4" imgW="3759120" imgH="266400" progId="Equation.3">
                  <p:embed/>
                </p:oleObj>
              </mc:Choice>
              <mc:Fallback>
                <p:oleObj name="Уравнение" r:id="rId4" imgW="375912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756" y="1676771"/>
                        <a:ext cx="8726488" cy="611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8772252"/>
              </p:ext>
            </p:extLst>
          </p:nvPr>
        </p:nvGraphicFramePr>
        <p:xfrm>
          <a:off x="3259929" y="5484442"/>
          <a:ext cx="2624137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39" name="Уравнение" r:id="rId6" imgW="1130040" imgH="241200" progId="Equation.3">
                  <p:embed/>
                </p:oleObj>
              </mc:Choice>
              <mc:Fallback>
                <p:oleObj name="Уравнение" r:id="rId6" imgW="11300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9929" y="5484442"/>
                        <a:ext cx="2624137" cy="55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343693" y="657225"/>
            <a:ext cx="8487570" cy="533823"/>
            <a:chOff x="212734" y="347425"/>
            <a:chExt cx="8613441" cy="533823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212734" y="419583"/>
              <a:ext cx="787241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200" b="1" dirty="0">
                  <a:solidFill>
                    <a:srgbClr val="373737"/>
                  </a:solidFill>
                  <a:latin typeface="+mj-lt"/>
                </a:rPr>
                <a:t>Пример </a:t>
              </a:r>
              <a:r>
                <a:rPr lang="ru-RU" sz="2200" b="1" dirty="0" smtClean="0">
                  <a:solidFill>
                    <a:srgbClr val="373737"/>
                  </a:solidFill>
                  <a:latin typeface="+mj-lt"/>
                </a:rPr>
                <a:t>16.</a:t>
              </a:r>
              <a:r>
                <a:rPr lang="ru-RU" sz="2200" dirty="0">
                  <a:solidFill>
                    <a:srgbClr val="373737"/>
                  </a:solidFill>
                  <a:latin typeface="+mj-lt"/>
                </a:rPr>
                <a:t> </a:t>
              </a:r>
              <a:r>
                <a:rPr lang="ru-RU" sz="2400" i="1" dirty="0"/>
                <a:t>Найдите значение выражения</a:t>
              </a:r>
              <a:r>
                <a:rPr lang="ru-RU" sz="2400" dirty="0"/>
                <a:t> </a:t>
              </a:r>
              <a:endParaRPr lang="ru-RU" sz="2200" i="1" dirty="0">
                <a:latin typeface="+mj-lt"/>
              </a:endParaRPr>
            </a:p>
          </p:txBody>
        </p:sp>
        <p:graphicFrame>
          <p:nvGraphicFramePr>
            <p:cNvPr id="13" name="Объект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69305206"/>
                </p:ext>
              </p:extLst>
            </p:nvPr>
          </p:nvGraphicFramePr>
          <p:xfrm>
            <a:off x="7029862" y="347425"/>
            <a:ext cx="1796313" cy="527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9140" name="Уравнение" r:id="rId8" imgW="774360" imgH="228600" progId="Equation.3">
                    <p:embed/>
                  </p:oleObj>
                </mc:Choice>
                <mc:Fallback>
                  <p:oleObj name="Уравнение" r:id="rId8" imgW="77436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29862" y="347425"/>
                          <a:ext cx="1796313" cy="5270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1606342"/>
              </p:ext>
            </p:extLst>
          </p:nvPr>
        </p:nvGraphicFramePr>
        <p:xfrm>
          <a:off x="798511" y="2410619"/>
          <a:ext cx="754697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41" name="Уравнение" r:id="rId10" imgW="3251160" imgH="266400" progId="Equation.3">
                  <p:embed/>
                </p:oleObj>
              </mc:Choice>
              <mc:Fallback>
                <p:oleObj name="Уравнение" r:id="rId10" imgW="325116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511" y="2410619"/>
                        <a:ext cx="7546975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77752"/>
              </p:ext>
            </p:extLst>
          </p:nvPr>
        </p:nvGraphicFramePr>
        <p:xfrm>
          <a:off x="357188" y="3579813"/>
          <a:ext cx="842962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42" name="Уравнение" r:id="rId12" imgW="3632040" imgH="266400" progId="Equation.3">
                  <p:embed/>
                </p:oleObj>
              </mc:Choice>
              <mc:Fallback>
                <p:oleObj name="Уравнение" r:id="rId12" imgW="363204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3579813"/>
                        <a:ext cx="8429625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478774"/>
              </p:ext>
            </p:extLst>
          </p:nvPr>
        </p:nvGraphicFramePr>
        <p:xfrm>
          <a:off x="1608137" y="4668652"/>
          <a:ext cx="592772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143" name="Уравнение" r:id="rId14" imgW="2552400" imgH="266400" progId="Equation.3">
                  <p:embed/>
                </p:oleObj>
              </mc:Choice>
              <mc:Fallback>
                <p:oleObj name="Уравнение" r:id="rId14" imgW="255240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8137" y="4668652"/>
                        <a:ext cx="5927725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Скругленный прямоугольник 2"/>
          <p:cNvSpPr/>
          <p:nvPr/>
        </p:nvSpPr>
        <p:spPr>
          <a:xfrm>
            <a:off x="4343400" y="3716338"/>
            <a:ext cx="785813" cy="398462"/>
          </a:xfrm>
          <a:prstGeom prst="roundRect">
            <a:avLst>
              <a:gd name="adj" fmla="val 4676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уга 3"/>
          <p:cNvSpPr/>
          <p:nvPr/>
        </p:nvSpPr>
        <p:spPr>
          <a:xfrm>
            <a:off x="2586039" y="3429001"/>
            <a:ext cx="2210278" cy="762794"/>
          </a:xfrm>
          <a:prstGeom prst="arc">
            <a:avLst>
              <a:gd name="adj1" fmla="val 10806286"/>
              <a:gd name="adj2" fmla="val 21283133"/>
            </a:avLst>
          </a:prstGeom>
          <a:ln w="19050">
            <a:solidFill>
              <a:srgbClr val="C00000"/>
            </a:solidFill>
            <a:headEnd type="stealth"/>
            <a:tailEnd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215467" y="3716338"/>
            <a:ext cx="1117600" cy="398462"/>
          </a:xfrm>
          <a:prstGeom prst="roundRect">
            <a:avLst>
              <a:gd name="adj" fmla="val 4676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/>
          <p:cNvSpPr/>
          <p:nvPr/>
        </p:nvSpPr>
        <p:spPr>
          <a:xfrm flipV="1">
            <a:off x="3344333" y="3580604"/>
            <a:ext cx="2446815" cy="885032"/>
          </a:xfrm>
          <a:prstGeom prst="arc">
            <a:avLst>
              <a:gd name="adj1" fmla="val 10806286"/>
              <a:gd name="adj2" fmla="val 21283133"/>
            </a:avLst>
          </a:prstGeom>
          <a:ln w="19050">
            <a:solidFill>
              <a:srgbClr val="C00000"/>
            </a:solidFill>
            <a:headEnd type="stealth"/>
            <a:tailEnd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46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8" grpId="0" animBg="1"/>
      <p:bldP spid="2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72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1694407"/>
              </p:ext>
            </p:extLst>
          </p:nvPr>
        </p:nvGraphicFramePr>
        <p:xfrm>
          <a:off x="1353846" y="1359272"/>
          <a:ext cx="6427788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57" name="Уравнение" r:id="rId4" imgW="2768400" imgH="253800" progId="Equation.3">
                  <p:embed/>
                </p:oleObj>
              </mc:Choice>
              <mc:Fallback>
                <p:oleObj name="Уравнение" r:id="rId4" imgW="27684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3846" y="1359272"/>
                        <a:ext cx="6427788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7600314"/>
              </p:ext>
            </p:extLst>
          </p:nvPr>
        </p:nvGraphicFramePr>
        <p:xfrm>
          <a:off x="3495675" y="2935630"/>
          <a:ext cx="215265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58" name="Уравнение" r:id="rId6" imgW="927000" imgH="203040" progId="Equation.3">
                  <p:embed/>
                </p:oleObj>
              </mc:Choice>
              <mc:Fallback>
                <p:oleObj name="Уравнение" r:id="rId6" imgW="9270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5675" y="2935630"/>
                        <a:ext cx="2152650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113506" y="616136"/>
            <a:ext cx="8916988" cy="584200"/>
            <a:chOff x="101600" y="628650"/>
            <a:chExt cx="8916988" cy="584200"/>
          </a:xfrm>
        </p:grpSpPr>
        <p:graphicFrame>
          <p:nvGraphicFramePr>
            <p:cNvPr id="19" name="Объект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65273320"/>
                </p:ext>
              </p:extLst>
            </p:nvPr>
          </p:nvGraphicFramePr>
          <p:xfrm>
            <a:off x="6872288" y="628650"/>
            <a:ext cx="2146300" cy="584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159" name="Уравнение" r:id="rId8" imgW="939600" imgH="253800" progId="Equation.3">
                    <p:embed/>
                  </p:oleObj>
                </mc:Choice>
                <mc:Fallback>
                  <p:oleObj name="Уравнение" r:id="rId8" imgW="939600" imgH="253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72288" y="628650"/>
                          <a:ext cx="2146300" cy="584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Прямоугольник 11"/>
            <p:cNvSpPr/>
            <p:nvPr/>
          </p:nvSpPr>
          <p:spPr>
            <a:xfrm>
              <a:off x="101600" y="729383"/>
              <a:ext cx="799946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200" b="1" dirty="0">
                  <a:solidFill>
                    <a:srgbClr val="373737"/>
                  </a:solidFill>
                  <a:latin typeface="+mj-lt"/>
                </a:rPr>
                <a:t>Пример </a:t>
              </a:r>
              <a:r>
                <a:rPr lang="ru-RU" sz="2200" b="1" dirty="0" smtClean="0">
                  <a:solidFill>
                    <a:srgbClr val="373737"/>
                  </a:solidFill>
                  <a:latin typeface="+mj-lt"/>
                </a:rPr>
                <a:t>17.</a:t>
              </a:r>
              <a:r>
                <a:rPr lang="ru-RU" sz="2200" dirty="0">
                  <a:solidFill>
                    <a:srgbClr val="373737"/>
                  </a:solidFill>
                  <a:latin typeface="+mj-lt"/>
                </a:rPr>
                <a:t> </a:t>
              </a:r>
              <a:r>
                <a:rPr lang="ru-RU" sz="2400" i="1" dirty="0"/>
                <a:t>Найдите значение выражения</a:t>
              </a:r>
              <a:r>
                <a:rPr lang="ru-RU" sz="2400" dirty="0"/>
                <a:t> </a:t>
              </a:r>
              <a:endParaRPr lang="ru-RU" sz="2200" i="1" dirty="0">
                <a:latin typeface="+mj-lt"/>
              </a:endParaRPr>
            </a:p>
          </p:txBody>
        </p:sp>
      </p:grpSp>
      <p:graphicFrame>
        <p:nvGraphicFramePr>
          <p:cNvPr id="14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1025457"/>
              </p:ext>
            </p:extLst>
          </p:nvPr>
        </p:nvGraphicFramePr>
        <p:xfrm>
          <a:off x="2032502" y="1996255"/>
          <a:ext cx="5070475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60" name="Уравнение" r:id="rId10" imgW="2184120" imgH="304560" progId="Equation.3">
                  <p:embed/>
                </p:oleObj>
              </mc:Choice>
              <mc:Fallback>
                <p:oleObj name="Уравнение" r:id="rId10" imgW="2184120" imgH="30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502" y="1996255"/>
                        <a:ext cx="5070475" cy="700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8637619"/>
              </p:ext>
            </p:extLst>
          </p:nvPr>
        </p:nvGraphicFramePr>
        <p:xfrm>
          <a:off x="690563" y="4305300"/>
          <a:ext cx="7754937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61" name="Уравнение" r:id="rId12" imgW="3340080" imgH="253800" progId="Equation.3">
                  <p:embed/>
                </p:oleObj>
              </mc:Choice>
              <mc:Fallback>
                <p:oleObj name="Уравнение" r:id="rId12" imgW="33400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3" y="4305300"/>
                        <a:ext cx="7754937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6860979"/>
              </p:ext>
            </p:extLst>
          </p:nvPr>
        </p:nvGraphicFramePr>
        <p:xfrm>
          <a:off x="3362325" y="5838825"/>
          <a:ext cx="241935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62" name="Уравнение" r:id="rId14" imgW="1041120" imgH="241200" progId="Equation.3">
                  <p:embed/>
                </p:oleObj>
              </mc:Choice>
              <mc:Fallback>
                <p:oleObj name="Уравнение" r:id="rId14" imgW="10411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2325" y="5838825"/>
                        <a:ext cx="2419350" cy="55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" name="Группа 22"/>
          <p:cNvGrpSpPr/>
          <p:nvPr/>
        </p:nvGrpSpPr>
        <p:grpSpPr>
          <a:xfrm>
            <a:off x="113506" y="3590925"/>
            <a:ext cx="8757444" cy="534009"/>
            <a:chOff x="101600" y="657039"/>
            <a:chExt cx="8757444" cy="534009"/>
          </a:xfrm>
        </p:grpSpPr>
        <p:graphicFrame>
          <p:nvGraphicFramePr>
            <p:cNvPr id="24" name="Объект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56129591"/>
                </p:ext>
              </p:extLst>
            </p:nvPr>
          </p:nvGraphicFramePr>
          <p:xfrm>
            <a:off x="7031832" y="657039"/>
            <a:ext cx="1827212" cy="5254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0163" name="Уравнение" r:id="rId16" imgW="799920" imgH="228600" progId="Equation.3">
                    <p:embed/>
                  </p:oleObj>
                </mc:Choice>
                <mc:Fallback>
                  <p:oleObj name="Уравнение" r:id="rId16" imgW="79992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31832" y="657039"/>
                          <a:ext cx="1827212" cy="5254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Прямоугольник 24"/>
            <p:cNvSpPr/>
            <p:nvPr/>
          </p:nvSpPr>
          <p:spPr>
            <a:xfrm>
              <a:off x="101600" y="729383"/>
              <a:ext cx="799946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200" b="1" dirty="0">
                  <a:solidFill>
                    <a:srgbClr val="373737"/>
                  </a:solidFill>
                  <a:latin typeface="+mj-lt"/>
                </a:rPr>
                <a:t>Пример </a:t>
              </a:r>
              <a:r>
                <a:rPr lang="ru-RU" sz="2200" b="1" dirty="0" smtClean="0">
                  <a:solidFill>
                    <a:srgbClr val="373737"/>
                  </a:solidFill>
                  <a:latin typeface="+mj-lt"/>
                </a:rPr>
                <a:t>18.</a:t>
              </a:r>
              <a:r>
                <a:rPr lang="ru-RU" sz="2200" dirty="0">
                  <a:solidFill>
                    <a:srgbClr val="373737"/>
                  </a:solidFill>
                  <a:latin typeface="+mj-lt"/>
                </a:rPr>
                <a:t> </a:t>
              </a:r>
              <a:r>
                <a:rPr lang="ru-RU" sz="2400" i="1" dirty="0"/>
                <a:t>Найдите значение выражения</a:t>
              </a:r>
              <a:r>
                <a:rPr lang="ru-RU" sz="2400" dirty="0"/>
                <a:t> </a:t>
              </a:r>
              <a:endParaRPr lang="ru-RU" sz="2200" i="1" dirty="0">
                <a:latin typeface="+mj-lt"/>
              </a:endParaRPr>
            </a:p>
          </p:txBody>
        </p:sp>
      </p:grpSp>
      <p:graphicFrame>
        <p:nvGraphicFramePr>
          <p:cNvPr id="26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2500734"/>
              </p:ext>
            </p:extLst>
          </p:nvPr>
        </p:nvGraphicFramePr>
        <p:xfrm>
          <a:off x="2081212" y="5075237"/>
          <a:ext cx="4981575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64" name="Уравнение" r:id="rId18" imgW="2145960" imgH="253800" progId="Equation.3">
                  <p:embed/>
                </p:oleObj>
              </mc:Choice>
              <mc:Fallback>
                <p:oleObj name="Уравнение" r:id="rId18" imgW="21459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1212" y="5075237"/>
                        <a:ext cx="4981575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Скругленный прямоугольник 26"/>
          <p:cNvSpPr/>
          <p:nvPr/>
        </p:nvSpPr>
        <p:spPr>
          <a:xfrm>
            <a:off x="5087940" y="4433368"/>
            <a:ext cx="594254" cy="398462"/>
          </a:xfrm>
          <a:prstGeom prst="roundRect">
            <a:avLst>
              <a:gd name="adj" fmla="val 4676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Дуга 27"/>
          <p:cNvSpPr/>
          <p:nvPr/>
        </p:nvSpPr>
        <p:spPr>
          <a:xfrm>
            <a:off x="3513084" y="4146031"/>
            <a:ext cx="1871135" cy="740294"/>
          </a:xfrm>
          <a:prstGeom prst="arc">
            <a:avLst>
              <a:gd name="adj1" fmla="val 10806286"/>
              <a:gd name="adj2" fmla="val 21283133"/>
            </a:avLst>
          </a:prstGeom>
          <a:ln w="19050">
            <a:solidFill>
              <a:srgbClr val="C00000"/>
            </a:solidFill>
            <a:headEnd type="stealth"/>
            <a:tailEnd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764741" y="4433368"/>
            <a:ext cx="585259" cy="398462"/>
          </a:xfrm>
          <a:prstGeom prst="roundRect">
            <a:avLst>
              <a:gd name="adj" fmla="val 46764"/>
            </a:avLst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Дуга 29"/>
          <p:cNvSpPr/>
          <p:nvPr/>
        </p:nvSpPr>
        <p:spPr>
          <a:xfrm flipV="1">
            <a:off x="4004733" y="4369280"/>
            <a:ext cx="2111323" cy="772631"/>
          </a:xfrm>
          <a:prstGeom prst="arc">
            <a:avLst>
              <a:gd name="adj1" fmla="val 10806286"/>
              <a:gd name="adj2" fmla="val 21283133"/>
            </a:avLst>
          </a:prstGeom>
          <a:ln w="19050">
            <a:solidFill>
              <a:srgbClr val="C00000"/>
            </a:solidFill>
            <a:headEnd type="stealth"/>
            <a:tailEnd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13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 defTabSz="685800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>Свойства </a:t>
            </a:r>
            <a:r>
              <a:rPr lang="ru-RU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>квадратных корней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6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5557704"/>
              </p:ext>
            </p:extLst>
          </p:nvPr>
        </p:nvGraphicFramePr>
        <p:xfrm>
          <a:off x="2887663" y="638175"/>
          <a:ext cx="3367087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63" name="Уравнение" r:id="rId3" imgW="1447560" imgH="203040" progId="Equation.3">
                  <p:embed/>
                </p:oleObj>
              </mc:Choice>
              <mc:Fallback>
                <p:oleObj name="Уравнение" r:id="rId3" imgW="14475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7663" y="638175"/>
                        <a:ext cx="3367087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6450297"/>
              </p:ext>
            </p:extLst>
          </p:nvPr>
        </p:nvGraphicFramePr>
        <p:xfrm>
          <a:off x="2654300" y="1398851"/>
          <a:ext cx="3835400" cy="424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64" name="Уравнение" r:id="rId5" imgW="1650960" imgH="1854000" progId="Equation.3">
                  <p:embed/>
                </p:oleObj>
              </mc:Choice>
              <mc:Fallback>
                <p:oleObj name="Уравнение" r:id="rId5" imgW="1650960" imgH="18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4300" y="1398851"/>
                        <a:ext cx="3835400" cy="4246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778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3375" y="676960"/>
            <a:ext cx="84772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0" indent="-361950">
              <a:buFont typeface="Arial" pitchFamily="34" charset="0"/>
              <a:buChar char="•"/>
            </a:pPr>
            <a:r>
              <a:rPr lang="en-US" sz="2000" i="1" dirty="0" smtClean="0">
                <a:hlinkClick r:id="rId2"/>
              </a:rPr>
              <a:t>http</a:t>
            </a:r>
            <a:r>
              <a:rPr lang="en-US" sz="2000" i="1" dirty="0">
                <a:hlinkClick r:id="rId2"/>
              </a:rPr>
              <a:t>://</a:t>
            </a:r>
            <a:r>
              <a:rPr lang="en-US" sz="2000" i="1" dirty="0" smtClean="0">
                <a:hlinkClick r:id="rId2"/>
              </a:rPr>
              <a:t>www.mathgia.ru/or/gia12/Main.html</a:t>
            </a:r>
            <a:r>
              <a:rPr lang="en-US" sz="2000" i="1" dirty="0" smtClean="0"/>
              <a:t> - </a:t>
            </a:r>
            <a:r>
              <a:rPr lang="ru-RU" sz="2000" i="1" dirty="0" smtClean="0"/>
              <a:t>открытый банк заданий ОГЭ по математике</a:t>
            </a:r>
          </a:p>
        </p:txBody>
      </p:sp>
      <p:sp>
        <p:nvSpPr>
          <p:cNvPr id="4" name="Заголовок 3"/>
          <p:cNvSpPr txBox="1">
            <a:spLocks/>
          </p:cNvSpPr>
          <p:nvPr/>
        </p:nvSpPr>
        <p:spPr>
          <a:xfrm>
            <a:off x="0" y="0"/>
            <a:ext cx="9144000" cy="638690"/>
          </a:xfrm>
          <a:prstGeom prst="rect">
            <a:avLst/>
          </a:prstGeom>
          <a:solidFill>
            <a:schemeClr val="bg1">
              <a:alpha val="69804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Bookman Old Style" panose="02050604050505020204" pitchFamily="18" charset="0"/>
              </a:rPr>
              <a:t>Использованы ресурсы</a:t>
            </a:r>
          </a:p>
        </p:txBody>
      </p:sp>
    </p:spTree>
    <p:extLst>
      <p:ext uri="{BB962C8B-B14F-4D97-AF65-F5344CB8AC3E}">
        <p14:creationId xmlns:p14="http://schemas.microsoft.com/office/powerpoint/2010/main" val="275497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Прямоугольник 106"/>
          <p:cNvSpPr/>
          <p:nvPr/>
        </p:nvSpPr>
        <p:spPr>
          <a:xfrm>
            <a:off x="1" y="457200"/>
            <a:ext cx="914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373737"/>
                </a:solidFill>
                <a:latin typeface="+mj-lt"/>
              </a:rPr>
              <a:t>Пример </a:t>
            </a:r>
            <a:r>
              <a:rPr lang="ru-RU" sz="2200" b="1" dirty="0" smtClean="0">
                <a:solidFill>
                  <a:srgbClr val="373737"/>
                </a:solidFill>
                <a:latin typeface="+mj-lt"/>
              </a:rPr>
              <a:t>1.</a:t>
            </a:r>
            <a:r>
              <a:rPr lang="ru-RU" sz="2200" dirty="0">
                <a:solidFill>
                  <a:srgbClr val="373737"/>
                </a:solidFill>
                <a:latin typeface="+mj-lt"/>
              </a:rPr>
              <a:t> </a:t>
            </a:r>
            <a:r>
              <a:rPr lang="ru-RU" sz="2200" i="1" dirty="0" smtClean="0">
                <a:latin typeface="+mj-lt"/>
              </a:rPr>
              <a:t>Расположите в порядке возрастания числа:</a:t>
            </a:r>
            <a:endParaRPr lang="ru-RU" sz="2200" i="1" dirty="0">
              <a:latin typeface="+mj-lt"/>
            </a:endParaRPr>
          </a:p>
        </p:txBody>
      </p:sp>
      <p:sp>
        <p:nvSpPr>
          <p:cNvPr id="30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graphicFrame>
        <p:nvGraphicFramePr>
          <p:cNvPr id="72721" name="Object 71"/>
          <p:cNvGraphicFramePr>
            <a:graphicFrameLocks noChangeAspect="1"/>
          </p:cNvGraphicFramePr>
          <p:nvPr/>
        </p:nvGraphicFramePr>
        <p:xfrm>
          <a:off x="1935163" y="3708400"/>
          <a:ext cx="454025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35" name="Формула" r:id="rId4" imgW="1955520" imgH="253800" progId="Equation.3">
                  <p:embed/>
                </p:oleObj>
              </mc:Choice>
              <mc:Fallback>
                <p:oleObj name="Формула" r:id="rId4" imgW="1955520" imgH="2538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5163" y="3708400"/>
                        <a:ext cx="4540250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22" name="Object 71"/>
          <p:cNvGraphicFramePr>
            <a:graphicFrameLocks noChangeAspect="1"/>
          </p:cNvGraphicFramePr>
          <p:nvPr/>
        </p:nvGraphicFramePr>
        <p:xfrm>
          <a:off x="1935163" y="2059131"/>
          <a:ext cx="1768475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36" name="Формула" r:id="rId6" imgW="761760" imgH="241200" progId="Equation.3">
                  <p:embed/>
                </p:oleObj>
              </mc:Choice>
              <mc:Fallback>
                <p:oleObj name="Формула" r:id="rId6" imgW="761760" imgH="24120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5163" y="2059131"/>
                        <a:ext cx="1768475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23" name="Object 71"/>
          <p:cNvGraphicFramePr>
            <a:graphicFrameLocks noChangeAspect="1"/>
          </p:cNvGraphicFramePr>
          <p:nvPr/>
        </p:nvGraphicFramePr>
        <p:xfrm>
          <a:off x="1920875" y="2794000"/>
          <a:ext cx="3211513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37" name="Формула" r:id="rId8" imgW="1384200" imgH="279360" progId="Equation.3">
                  <p:embed/>
                </p:oleObj>
              </mc:Choice>
              <mc:Fallback>
                <p:oleObj name="Формула" r:id="rId8" imgW="1384200" imgH="27936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2794000"/>
                        <a:ext cx="3211513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2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6600015"/>
              </p:ext>
            </p:extLst>
          </p:nvPr>
        </p:nvGraphicFramePr>
        <p:xfrm>
          <a:off x="2684462" y="5614987"/>
          <a:ext cx="3773487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38" name="Формула" r:id="rId10" imgW="1625400" imgH="241200" progId="Equation.3">
                  <p:embed/>
                </p:oleObj>
              </mc:Choice>
              <mc:Fallback>
                <p:oleObj name="Формула" r:id="rId10" imgW="1625400" imgH="241200" progId="Equation.3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4462" y="5614987"/>
                        <a:ext cx="3773487" cy="55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26" name="Object 71"/>
          <p:cNvGraphicFramePr>
            <a:graphicFrameLocks noChangeAspect="1"/>
          </p:cNvGraphicFramePr>
          <p:nvPr/>
        </p:nvGraphicFramePr>
        <p:xfrm>
          <a:off x="3378200" y="976313"/>
          <a:ext cx="2389188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39" name="Формула" r:id="rId12" imgW="1028520" imgH="241200" progId="Equation.3">
                  <p:embed/>
                </p:oleObj>
              </mc:Choice>
              <mc:Fallback>
                <p:oleObj name="Формула" r:id="rId12" imgW="1028520" imgH="24120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8200" y="976313"/>
                        <a:ext cx="2389188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Прямоугольник 33"/>
          <p:cNvSpPr/>
          <p:nvPr/>
        </p:nvSpPr>
        <p:spPr>
          <a:xfrm>
            <a:off x="6858000" y="3760955"/>
            <a:ext cx="622286" cy="5232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(1)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858000" y="2070700"/>
            <a:ext cx="622286" cy="5232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(2)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858000" y="2912130"/>
            <a:ext cx="622286" cy="5232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(3)</a:t>
            </a:r>
            <a:endParaRPr lang="ru-RU" sz="2800" dirty="0">
              <a:solidFill>
                <a:srgbClr val="C00000"/>
              </a:solidFill>
            </a:endParaRPr>
          </a:p>
        </p:txBody>
      </p:sp>
      <p:graphicFrame>
        <p:nvGraphicFramePr>
          <p:cNvPr id="1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4338818"/>
              </p:ext>
            </p:extLst>
          </p:nvPr>
        </p:nvGraphicFramePr>
        <p:xfrm>
          <a:off x="3025775" y="4700588"/>
          <a:ext cx="3090863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40" name="Уравнение" r:id="rId14" imgW="1333440" imgH="253800" progId="Equation.3">
                  <p:embed/>
                </p:oleObj>
              </mc:Choice>
              <mc:Fallback>
                <p:oleObj name="Уравнение" r:id="rId14" imgW="13334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5775" y="4700588"/>
                        <a:ext cx="3090863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228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2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Прямоугольник 106"/>
          <p:cNvSpPr/>
          <p:nvPr/>
        </p:nvSpPr>
        <p:spPr>
          <a:xfrm>
            <a:off x="1" y="457200"/>
            <a:ext cx="914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373737"/>
                </a:solidFill>
                <a:latin typeface="+mj-lt"/>
              </a:rPr>
              <a:t>Пример </a:t>
            </a:r>
            <a:r>
              <a:rPr lang="ru-RU" sz="2200" b="1" dirty="0" smtClean="0">
                <a:solidFill>
                  <a:srgbClr val="373737"/>
                </a:solidFill>
                <a:latin typeface="+mj-lt"/>
              </a:rPr>
              <a:t>2.</a:t>
            </a:r>
            <a:r>
              <a:rPr lang="ru-RU" sz="2200" dirty="0">
                <a:solidFill>
                  <a:srgbClr val="373737"/>
                </a:solidFill>
                <a:latin typeface="+mj-lt"/>
              </a:rPr>
              <a:t> </a:t>
            </a:r>
            <a:r>
              <a:rPr lang="ru-RU" sz="2200" i="1" dirty="0" smtClean="0">
                <a:latin typeface="+mj-lt"/>
              </a:rPr>
              <a:t>Расположите в порядке убывания числа:</a:t>
            </a:r>
            <a:endParaRPr lang="ru-RU" sz="2200" i="1" dirty="0">
              <a:latin typeface="+mj-lt"/>
            </a:endParaRPr>
          </a:p>
        </p:txBody>
      </p:sp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9422695"/>
              </p:ext>
            </p:extLst>
          </p:nvPr>
        </p:nvGraphicFramePr>
        <p:xfrm>
          <a:off x="3408363" y="976313"/>
          <a:ext cx="2328862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49" name="Формула" r:id="rId4" imgW="1002960" imgH="241200" progId="Equation.3">
                  <p:embed/>
                </p:oleObj>
              </mc:Choice>
              <mc:Fallback>
                <p:oleObj name="Формула" r:id="rId4" imgW="1002960" imgH="241200" progId="Equation.3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8363" y="976313"/>
                        <a:ext cx="2328862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21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8229335"/>
              </p:ext>
            </p:extLst>
          </p:nvPr>
        </p:nvGraphicFramePr>
        <p:xfrm>
          <a:off x="1150938" y="3755104"/>
          <a:ext cx="4600575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50" name="Формула" r:id="rId6" imgW="1981080" imgH="253800" progId="Equation.3">
                  <p:embed/>
                </p:oleObj>
              </mc:Choice>
              <mc:Fallback>
                <p:oleObj name="Формула" r:id="rId6" imgW="1981080" imgH="2538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938" y="3755104"/>
                        <a:ext cx="4600575" cy="582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2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0804842"/>
              </p:ext>
            </p:extLst>
          </p:nvPr>
        </p:nvGraphicFramePr>
        <p:xfrm>
          <a:off x="1150938" y="2824828"/>
          <a:ext cx="5099050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51" name="Формула" r:id="rId8" imgW="2197080" imgH="266400" progId="Equation.3">
                  <p:embed/>
                </p:oleObj>
              </mc:Choice>
              <mc:Fallback>
                <p:oleObj name="Формула" r:id="rId8" imgW="2197080" imgH="2664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938" y="2824828"/>
                        <a:ext cx="5099050" cy="61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23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291879"/>
              </p:ext>
            </p:extLst>
          </p:nvPr>
        </p:nvGraphicFramePr>
        <p:xfrm>
          <a:off x="1150938" y="2010441"/>
          <a:ext cx="2266950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52" name="Формула" r:id="rId10" imgW="977760" imgH="266400" progId="Equation.3">
                  <p:embed/>
                </p:oleObj>
              </mc:Choice>
              <mc:Fallback>
                <p:oleObj name="Формула" r:id="rId10" imgW="977760" imgH="2664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938" y="2010441"/>
                        <a:ext cx="2266950" cy="61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2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1085304"/>
              </p:ext>
            </p:extLst>
          </p:nvPr>
        </p:nvGraphicFramePr>
        <p:xfrm>
          <a:off x="2728118" y="5644484"/>
          <a:ext cx="3687762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53" name="Формула" r:id="rId12" imgW="1587240" imgH="241200" progId="Equation.3">
                  <p:embed/>
                </p:oleObj>
              </mc:Choice>
              <mc:Fallback>
                <p:oleObj name="Формула" r:id="rId12" imgW="1587240" imgH="241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8118" y="5644484"/>
                        <a:ext cx="3687762" cy="55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6858000" y="3829794"/>
            <a:ext cx="622286" cy="5232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(3)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858000" y="2098409"/>
            <a:ext cx="622286" cy="5232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(2)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858000" y="2912130"/>
            <a:ext cx="622286" cy="5232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(1)</a:t>
            </a:r>
            <a:endParaRPr lang="ru-RU" sz="2800" dirty="0">
              <a:solidFill>
                <a:srgbClr val="C00000"/>
              </a:solidFill>
            </a:endParaRPr>
          </a:p>
        </p:txBody>
      </p:sp>
      <p:graphicFrame>
        <p:nvGraphicFramePr>
          <p:cNvPr id="1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9154211"/>
              </p:ext>
            </p:extLst>
          </p:nvPr>
        </p:nvGraphicFramePr>
        <p:xfrm>
          <a:off x="3246438" y="4729163"/>
          <a:ext cx="2649537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54" name="Уравнение" r:id="rId14" imgW="1143000" imgH="228600" progId="Equation.3">
                  <p:embed/>
                </p:oleObj>
              </mc:Choice>
              <mc:Fallback>
                <p:oleObj name="Уравнение" r:id="rId14" imgW="1143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6438" y="4729163"/>
                        <a:ext cx="2649537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228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72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72315" y="370271"/>
            <a:ext cx="7599363" cy="1047750"/>
            <a:chOff x="829733" y="118679"/>
            <a:chExt cx="7599363" cy="1047750"/>
          </a:xfrm>
        </p:grpSpPr>
        <p:sp>
          <p:nvSpPr>
            <p:cNvPr id="107" name="Прямоугольник 106"/>
            <p:cNvSpPr/>
            <p:nvPr/>
          </p:nvSpPr>
          <p:spPr>
            <a:xfrm>
              <a:off x="829733" y="457200"/>
              <a:ext cx="6423025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200" b="1" dirty="0">
                  <a:solidFill>
                    <a:srgbClr val="373737"/>
                  </a:solidFill>
                  <a:latin typeface="+mj-lt"/>
                </a:rPr>
                <a:t>Пример </a:t>
              </a:r>
              <a:r>
                <a:rPr lang="ru-RU" sz="2200" b="1" dirty="0" smtClean="0">
                  <a:solidFill>
                    <a:srgbClr val="373737"/>
                  </a:solidFill>
                  <a:latin typeface="+mj-lt"/>
                </a:rPr>
                <a:t>3.</a:t>
              </a:r>
              <a:r>
                <a:rPr lang="ru-RU" sz="2200" dirty="0">
                  <a:solidFill>
                    <a:srgbClr val="373737"/>
                  </a:solidFill>
                  <a:latin typeface="+mj-lt"/>
                </a:rPr>
                <a:t> </a:t>
              </a:r>
              <a:r>
                <a:rPr lang="ru-RU" sz="2200" i="1" dirty="0">
                  <a:latin typeface="+mj-lt"/>
                </a:rPr>
                <a:t>Найдите значение </a:t>
              </a:r>
              <a:r>
                <a:rPr lang="ru-RU" sz="2200" i="1" dirty="0" smtClean="0">
                  <a:latin typeface="+mj-lt"/>
                </a:rPr>
                <a:t>выражения</a:t>
              </a:r>
              <a:endParaRPr lang="ru-RU" sz="2200" i="1" dirty="0">
                <a:latin typeface="+mj-lt"/>
              </a:endParaRPr>
            </a:p>
          </p:txBody>
        </p:sp>
        <p:graphicFrame>
          <p:nvGraphicFramePr>
            <p:cNvPr id="33" name="Объект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51739648"/>
                </p:ext>
              </p:extLst>
            </p:nvPr>
          </p:nvGraphicFramePr>
          <p:xfrm>
            <a:off x="7252758" y="118679"/>
            <a:ext cx="1176338" cy="10477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870" name="Уравнение" r:id="rId4" imgW="507960" imgH="457200" progId="Equation.3">
                    <p:embed/>
                  </p:oleObj>
                </mc:Choice>
                <mc:Fallback>
                  <p:oleObj name="Уравнение" r:id="rId4" imgW="50796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52758" y="118679"/>
                          <a:ext cx="1176338" cy="10477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272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053654"/>
              </p:ext>
            </p:extLst>
          </p:nvPr>
        </p:nvGraphicFramePr>
        <p:xfrm>
          <a:off x="1226343" y="1567775"/>
          <a:ext cx="6691313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71" name="Уравнение" r:id="rId6" imgW="2882880" imgH="457200" progId="Equation.3">
                  <p:embed/>
                </p:oleObj>
              </mc:Choice>
              <mc:Fallback>
                <p:oleObj name="Уравнение" r:id="rId6" imgW="28828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6343" y="1567775"/>
                        <a:ext cx="6691313" cy="1047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Группа 18"/>
          <p:cNvGrpSpPr/>
          <p:nvPr/>
        </p:nvGrpSpPr>
        <p:grpSpPr>
          <a:xfrm>
            <a:off x="772315" y="3414713"/>
            <a:ext cx="7614448" cy="1076325"/>
            <a:chOff x="829733" y="104392"/>
            <a:chExt cx="7614448" cy="1076325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829733" y="457200"/>
              <a:ext cx="6423025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200" b="1" dirty="0">
                  <a:solidFill>
                    <a:srgbClr val="373737"/>
                  </a:solidFill>
                  <a:latin typeface="+mj-lt"/>
                </a:rPr>
                <a:t>Пример </a:t>
              </a:r>
              <a:r>
                <a:rPr lang="ru-RU" sz="2200" b="1" dirty="0" smtClean="0">
                  <a:solidFill>
                    <a:srgbClr val="373737"/>
                  </a:solidFill>
                  <a:latin typeface="+mj-lt"/>
                </a:rPr>
                <a:t>4 .</a:t>
              </a:r>
              <a:r>
                <a:rPr lang="ru-RU" sz="2200" dirty="0">
                  <a:solidFill>
                    <a:srgbClr val="373737"/>
                  </a:solidFill>
                  <a:latin typeface="+mj-lt"/>
                </a:rPr>
                <a:t> </a:t>
              </a:r>
              <a:r>
                <a:rPr lang="ru-RU" sz="2200" i="1" dirty="0">
                  <a:latin typeface="+mj-lt"/>
                </a:rPr>
                <a:t>Найдите значение </a:t>
              </a:r>
              <a:r>
                <a:rPr lang="ru-RU" sz="2200" i="1" dirty="0" smtClean="0">
                  <a:latin typeface="+mj-lt"/>
                </a:rPr>
                <a:t>выражения</a:t>
              </a:r>
              <a:endParaRPr lang="ru-RU" sz="2200" i="1" dirty="0">
                <a:latin typeface="+mj-lt"/>
              </a:endParaRPr>
            </a:p>
          </p:txBody>
        </p:sp>
        <p:graphicFrame>
          <p:nvGraphicFramePr>
            <p:cNvPr id="21" name="Объект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1998788"/>
                </p:ext>
              </p:extLst>
            </p:nvPr>
          </p:nvGraphicFramePr>
          <p:xfrm>
            <a:off x="7237681" y="104392"/>
            <a:ext cx="1206500" cy="1076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872" name="Уравнение" r:id="rId8" imgW="520560" imgH="469800" progId="Equation.3">
                    <p:embed/>
                  </p:oleObj>
                </mc:Choice>
                <mc:Fallback>
                  <p:oleObj name="Уравнение" r:id="rId8" imgW="520560" imgH="469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37681" y="104392"/>
                          <a:ext cx="1206500" cy="10763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9498626"/>
              </p:ext>
            </p:extLst>
          </p:nvPr>
        </p:nvGraphicFramePr>
        <p:xfrm>
          <a:off x="1934368" y="4612217"/>
          <a:ext cx="5275263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73" name="Уравнение" r:id="rId10" imgW="2273040" imgH="469800" progId="Equation.3">
                  <p:embed/>
                </p:oleObj>
              </mc:Choice>
              <mc:Fallback>
                <p:oleObj name="Уравнение" r:id="rId10" imgW="227304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4368" y="4612217"/>
                        <a:ext cx="5275263" cy="1076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6168826"/>
              </p:ext>
            </p:extLst>
          </p:nvPr>
        </p:nvGraphicFramePr>
        <p:xfrm>
          <a:off x="3436143" y="2968333"/>
          <a:ext cx="2271712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74" name="Уравнение" r:id="rId12" imgW="977760" imgH="203040" progId="Equation.3">
                  <p:embed/>
                </p:oleObj>
              </mc:Choice>
              <mc:Fallback>
                <p:oleObj name="Уравнение" r:id="rId12" imgW="9777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6143" y="2968333"/>
                        <a:ext cx="2271712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6629429"/>
              </p:ext>
            </p:extLst>
          </p:nvPr>
        </p:nvGraphicFramePr>
        <p:xfrm>
          <a:off x="3539330" y="6102351"/>
          <a:ext cx="2065337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75" name="Уравнение" r:id="rId14" imgW="888840" imgH="203040" progId="Equation.3">
                  <p:embed/>
                </p:oleObj>
              </mc:Choice>
              <mc:Fallback>
                <p:oleObj name="Уравнение" r:id="rId14" imgW="8888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9330" y="6102351"/>
                        <a:ext cx="2065337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5181601" y="1744133"/>
            <a:ext cx="423066" cy="34713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5284789" y="2261056"/>
            <a:ext cx="423066" cy="34713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1445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86845" y="564621"/>
            <a:ext cx="7976130" cy="641350"/>
            <a:chOff x="734751" y="313029"/>
            <a:chExt cx="7976130" cy="641350"/>
          </a:xfrm>
        </p:grpSpPr>
        <p:sp>
          <p:nvSpPr>
            <p:cNvPr id="107" name="Прямоугольник 106"/>
            <p:cNvSpPr/>
            <p:nvPr/>
          </p:nvSpPr>
          <p:spPr>
            <a:xfrm>
              <a:off x="734751" y="457200"/>
              <a:ext cx="6518007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200" b="1" dirty="0">
                  <a:solidFill>
                    <a:srgbClr val="373737"/>
                  </a:solidFill>
                  <a:latin typeface="+mj-lt"/>
                </a:rPr>
                <a:t>Пример </a:t>
              </a:r>
              <a:r>
                <a:rPr lang="ru-RU" sz="2200" b="1" dirty="0" smtClean="0">
                  <a:solidFill>
                    <a:srgbClr val="373737"/>
                  </a:solidFill>
                  <a:latin typeface="+mj-lt"/>
                </a:rPr>
                <a:t>4.</a:t>
              </a:r>
              <a:r>
                <a:rPr lang="ru-RU" sz="2200" dirty="0">
                  <a:solidFill>
                    <a:srgbClr val="373737"/>
                  </a:solidFill>
                  <a:latin typeface="+mj-lt"/>
                </a:rPr>
                <a:t> </a:t>
              </a:r>
              <a:r>
                <a:rPr lang="ru-RU" sz="2200" i="1" dirty="0" smtClean="0">
                  <a:latin typeface="+mj-lt"/>
                </a:rPr>
                <a:t>Найдите значение выражения</a:t>
              </a:r>
              <a:endParaRPr lang="ru-RU" sz="2200" i="1" dirty="0">
                <a:latin typeface="+mj-lt"/>
              </a:endParaRPr>
            </a:p>
          </p:txBody>
        </p:sp>
        <p:graphicFrame>
          <p:nvGraphicFramePr>
            <p:cNvPr id="33" name="Объект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78943944"/>
                </p:ext>
              </p:extLst>
            </p:nvPr>
          </p:nvGraphicFramePr>
          <p:xfrm>
            <a:off x="7151956" y="313029"/>
            <a:ext cx="1558925" cy="641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855" name="Уравнение" r:id="rId4" imgW="672840" imgH="279360" progId="Equation.3">
                    <p:embed/>
                  </p:oleObj>
                </mc:Choice>
                <mc:Fallback>
                  <p:oleObj name="Уравнение" r:id="rId4" imgW="672840" imgH="2793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51956" y="313029"/>
                          <a:ext cx="1558925" cy="641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272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4071368"/>
              </p:ext>
            </p:extLst>
          </p:nvPr>
        </p:nvGraphicFramePr>
        <p:xfrm>
          <a:off x="661988" y="2499251"/>
          <a:ext cx="7900987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56" name="Уравнение" r:id="rId6" imgW="3403440" imgH="279360" progId="Equation.3">
                  <p:embed/>
                </p:oleObj>
              </mc:Choice>
              <mc:Fallback>
                <p:oleObj name="Уравнение" r:id="rId6" imgW="340344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8" y="2499251"/>
                        <a:ext cx="7900987" cy="639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81359" y="1582335"/>
            <a:ext cx="7779695" cy="5232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ru-RU" sz="2400" i="1" dirty="0" smtClean="0"/>
              <a:t>Используем формулу:</a:t>
            </a:r>
            <a:r>
              <a:rPr lang="en-US" sz="2400" i="1" dirty="0" smtClean="0"/>
              <a:t> </a:t>
            </a:r>
            <a:r>
              <a:rPr lang="ru-RU" sz="2400" i="1" dirty="0" smtClean="0"/>
              <a:t> </a:t>
            </a:r>
            <a:r>
              <a:rPr lang="ru-RU" sz="2800" dirty="0" smtClean="0">
                <a:solidFill>
                  <a:srgbClr val="C00000"/>
                </a:solidFill>
              </a:rPr>
              <a:t>(</a:t>
            </a:r>
            <a:r>
              <a:rPr lang="en-US" sz="2800" i="1" dirty="0" smtClean="0">
                <a:solidFill>
                  <a:srgbClr val="C00000"/>
                </a:solidFill>
              </a:rPr>
              <a:t>a </a:t>
            </a:r>
            <a:r>
              <a:rPr lang="en-US" sz="2800" i="1" dirty="0">
                <a:solidFill>
                  <a:srgbClr val="C00000"/>
                </a:solidFill>
              </a:rPr>
              <a:t>–</a:t>
            </a:r>
            <a:r>
              <a:rPr lang="en-US" sz="2800" i="1" dirty="0" smtClean="0">
                <a:solidFill>
                  <a:srgbClr val="C00000"/>
                </a:solidFill>
              </a:rPr>
              <a:t> b</a:t>
            </a:r>
            <a:r>
              <a:rPr lang="ru-RU" sz="2800" dirty="0" smtClean="0">
                <a:solidFill>
                  <a:srgbClr val="C00000"/>
                </a:solidFill>
              </a:rPr>
              <a:t>)</a:t>
            </a:r>
            <a:r>
              <a:rPr lang="en-US" sz="2800" baseline="30000" dirty="0" smtClean="0">
                <a:solidFill>
                  <a:srgbClr val="C00000"/>
                </a:solidFill>
              </a:rPr>
              <a:t>2</a:t>
            </a:r>
            <a:r>
              <a:rPr lang="en-US" sz="2800" i="1" dirty="0" smtClean="0">
                <a:solidFill>
                  <a:srgbClr val="C00000"/>
                </a:solidFill>
              </a:rPr>
              <a:t> = a</a:t>
            </a:r>
            <a:r>
              <a:rPr lang="en-US" sz="2800" baseline="30000" dirty="0" smtClean="0">
                <a:solidFill>
                  <a:srgbClr val="C00000"/>
                </a:solidFill>
              </a:rPr>
              <a:t>2</a:t>
            </a:r>
            <a:r>
              <a:rPr lang="en-US" sz="2800" i="1" dirty="0" smtClean="0">
                <a:solidFill>
                  <a:srgbClr val="C00000"/>
                </a:solidFill>
              </a:rPr>
              <a:t> – </a:t>
            </a:r>
            <a:r>
              <a:rPr lang="en-US" sz="2800" dirty="0" smtClean="0">
                <a:solidFill>
                  <a:srgbClr val="C00000"/>
                </a:solidFill>
              </a:rPr>
              <a:t>2</a:t>
            </a:r>
            <a:r>
              <a:rPr lang="en-US" sz="2800" i="1" dirty="0" smtClean="0">
                <a:solidFill>
                  <a:srgbClr val="C00000"/>
                </a:solidFill>
              </a:rPr>
              <a:t>ab + b</a:t>
            </a:r>
            <a:r>
              <a:rPr lang="en-US" sz="2800" baseline="30000" dirty="0" smtClean="0">
                <a:solidFill>
                  <a:srgbClr val="C00000"/>
                </a:solidFill>
              </a:rPr>
              <a:t>2</a:t>
            </a:r>
            <a:r>
              <a:rPr lang="ru-RU" sz="2400" dirty="0"/>
              <a:t>.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1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3033570"/>
              </p:ext>
            </p:extLst>
          </p:nvPr>
        </p:nvGraphicFramePr>
        <p:xfrm>
          <a:off x="2889248" y="4725814"/>
          <a:ext cx="3363913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57" name="Уравнение" r:id="rId8" imgW="1447560" imgH="241200" progId="Equation.3">
                  <p:embed/>
                </p:oleObj>
              </mc:Choice>
              <mc:Fallback>
                <p:oleObj name="Уравнение" r:id="rId8" imgW="14475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9248" y="4725814"/>
                        <a:ext cx="3363913" cy="55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4083709"/>
              </p:ext>
            </p:extLst>
          </p:nvPr>
        </p:nvGraphicFramePr>
        <p:xfrm>
          <a:off x="3479797" y="3429000"/>
          <a:ext cx="2182813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58" name="Уравнение" r:id="rId10" imgW="939600" imgH="228600" progId="Equation.3">
                  <p:embed/>
                </p:oleObj>
              </mc:Choice>
              <mc:Fallback>
                <p:oleObj name="Уравнение" r:id="rId10" imgW="939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9797" y="3429000"/>
                        <a:ext cx="2182813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Прямая соединительная линия 16"/>
          <p:cNvCxnSpPr/>
          <p:nvPr/>
        </p:nvCxnSpPr>
        <p:spPr>
          <a:xfrm>
            <a:off x="5886448" y="3116789"/>
            <a:ext cx="48101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7798856" y="3116789"/>
            <a:ext cx="48101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94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Прямоугольник 106"/>
          <p:cNvSpPr/>
          <p:nvPr/>
        </p:nvSpPr>
        <p:spPr>
          <a:xfrm>
            <a:off x="1" y="457200"/>
            <a:ext cx="914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373737"/>
                </a:solidFill>
                <a:latin typeface="+mj-lt"/>
              </a:rPr>
              <a:t>Пример </a:t>
            </a:r>
            <a:r>
              <a:rPr lang="ru-RU" sz="2200" b="1" dirty="0" smtClean="0">
                <a:solidFill>
                  <a:srgbClr val="373737"/>
                </a:solidFill>
                <a:latin typeface="+mj-lt"/>
              </a:rPr>
              <a:t>5.</a:t>
            </a:r>
            <a:r>
              <a:rPr lang="ru-RU" sz="2200" dirty="0">
                <a:solidFill>
                  <a:srgbClr val="373737"/>
                </a:solidFill>
                <a:latin typeface="+mj-lt"/>
              </a:rPr>
              <a:t> </a:t>
            </a:r>
            <a:r>
              <a:rPr lang="ru-RU" sz="2000" dirty="0"/>
              <a:t> </a:t>
            </a:r>
            <a:r>
              <a:rPr lang="ru-RU" sz="2200" i="1" dirty="0">
                <a:latin typeface="+mj-lt"/>
              </a:rPr>
              <a:t>Укажите наибольшее из </a:t>
            </a:r>
            <a:r>
              <a:rPr lang="ru-RU" sz="2200" i="1" dirty="0" smtClean="0">
                <a:latin typeface="+mj-lt"/>
              </a:rPr>
              <a:t>чисел:</a:t>
            </a:r>
            <a:endParaRPr lang="ru-RU" sz="2200" i="1" dirty="0">
              <a:latin typeface="+mj-lt"/>
            </a:endParaRPr>
          </a:p>
        </p:txBody>
      </p:sp>
      <p:graphicFrame>
        <p:nvGraphicFramePr>
          <p:cNvPr id="33" name="Объект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728378"/>
              </p:ext>
            </p:extLst>
          </p:nvPr>
        </p:nvGraphicFramePr>
        <p:xfrm>
          <a:off x="2981325" y="976313"/>
          <a:ext cx="3184525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28" name="Уравнение" r:id="rId4" imgW="1371600" imgH="241200" progId="Equation.3">
                  <p:embed/>
                </p:oleObj>
              </mc:Choice>
              <mc:Fallback>
                <p:oleObj name="Уравнение" r:id="rId4" imgW="1371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1325" y="976313"/>
                        <a:ext cx="3184525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21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270830"/>
              </p:ext>
            </p:extLst>
          </p:nvPr>
        </p:nvGraphicFramePr>
        <p:xfrm>
          <a:off x="1147763" y="4742988"/>
          <a:ext cx="4600575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29" name="Уравнение" r:id="rId6" imgW="1981080" imgH="253800" progId="Equation.3">
                  <p:embed/>
                </p:oleObj>
              </mc:Choice>
              <mc:Fallback>
                <p:oleObj name="Уравнение" r:id="rId6" imgW="19810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7763" y="4742988"/>
                        <a:ext cx="4600575" cy="582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2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2505266"/>
              </p:ext>
            </p:extLst>
          </p:nvPr>
        </p:nvGraphicFramePr>
        <p:xfrm>
          <a:off x="1157818" y="2863312"/>
          <a:ext cx="4597400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30" name="Уравнение" r:id="rId8" imgW="1981080" imgH="266400" progId="Equation.3">
                  <p:embed/>
                </p:oleObj>
              </mc:Choice>
              <mc:Fallback>
                <p:oleObj name="Уравнение" r:id="rId8" imgW="198108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7818" y="2863312"/>
                        <a:ext cx="4597400" cy="611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23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4182950"/>
              </p:ext>
            </p:extLst>
          </p:nvPr>
        </p:nvGraphicFramePr>
        <p:xfrm>
          <a:off x="1147763" y="1924267"/>
          <a:ext cx="2297113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31" name="Уравнение" r:id="rId10" imgW="990360" imgH="266400" progId="Equation.3">
                  <p:embed/>
                </p:oleObj>
              </mc:Choice>
              <mc:Fallback>
                <p:oleObj name="Уравнение" r:id="rId10" imgW="99036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7763" y="1924267"/>
                        <a:ext cx="2297113" cy="61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2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7044691"/>
              </p:ext>
            </p:extLst>
          </p:nvPr>
        </p:nvGraphicFramePr>
        <p:xfrm>
          <a:off x="3376613" y="5889625"/>
          <a:ext cx="2389187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32" name="Уравнение" r:id="rId12" imgW="1028520" imgH="241200" progId="Equation.3">
                  <p:embed/>
                </p:oleObj>
              </mc:Choice>
              <mc:Fallback>
                <p:oleObj name="Уравнение" r:id="rId12" imgW="10285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6613" y="5889625"/>
                        <a:ext cx="2389187" cy="55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6265334" y="3876830"/>
            <a:ext cx="2669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‒</a:t>
            </a:r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наибольшее</a:t>
            </a:r>
            <a:endParaRPr lang="ru-RU" sz="28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3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8316002"/>
              </p:ext>
            </p:extLst>
          </p:nvPr>
        </p:nvGraphicFramePr>
        <p:xfrm>
          <a:off x="1157818" y="3802356"/>
          <a:ext cx="504507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33" name="Уравнение" r:id="rId14" imgW="2171520" imgH="266400" progId="Equation.3">
                  <p:embed/>
                </p:oleObj>
              </mc:Choice>
              <mc:Fallback>
                <p:oleObj name="Уравнение" r:id="rId14" imgW="217152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7818" y="3802356"/>
                        <a:ext cx="5045075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647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2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50333" y="449773"/>
            <a:ext cx="8311193" cy="1080473"/>
            <a:chOff x="623461" y="392390"/>
            <a:chExt cx="8311193" cy="1080473"/>
          </a:xfrm>
        </p:grpSpPr>
        <p:sp>
          <p:nvSpPr>
            <p:cNvPr id="107" name="Прямоугольник 106"/>
            <p:cNvSpPr/>
            <p:nvPr/>
          </p:nvSpPr>
          <p:spPr>
            <a:xfrm>
              <a:off x="623461" y="457200"/>
              <a:ext cx="791094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b="1" dirty="0">
                  <a:solidFill>
                    <a:srgbClr val="373737"/>
                  </a:solidFill>
                  <a:latin typeface="+mj-lt"/>
                </a:rPr>
                <a:t>Пример </a:t>
              </a:r>
              <a:r>
                <a:rPr lang="ru-RU" sz="2400" b="1" dirty="0" smtClean="0">
                  <a:solidFill>
                    <a:srgbClr val="373737"/>
                  </a:solidFill>
                  <a:latin typeface="+mj-lt"/>
                </a:rPr>
                <a:t>6.</a:t>
              </a:r>
              <a:r>
                <a:rPr lang="ru-RU" sz="2400" dirty="0">
                  <a:solidFill>
                    <a:srgbClr val="373737"/>
                  </a:solidFill>
                  <a:latin typeface="+mj-lt"/>
                </a:rPr>
                <a:t> </a:t>
              </a:r>
              <a:r>
                <a:rPr lang="ru-RU" sz="2400" dirty="0"/>
                <a:t> </a:t>
              </a:r>
              <a:r>
                <a:rPr lang="ru-RU" sz="2400" i="1" dirty="0">
                  <a:latin typeface="+mj-lt"/>
                </a:rPr>
                <a:t>Какое из </a:t>
              </a:r>
              <a:r>
                <a:rPr lang="ru-RU" sz="2400" i="1" dirty="0" smtClean="0">
                  <a:latin typeface="+mj-lt"/>
                </a:rPr>
                <a:t>чисел</a:t>
              </a:r>
            </a:p>
            <a:p>
              <a:pPr algn="ctr">
                <a:lnSpc>
                  <a:spcPct val="150000"/>
                </a:lnSpc>
              </a:pPr>
              <a:r>
                <a:rPr lang="ru-RU" sz="2400" i="1" dirty="0" smtClean="0"/>
                <a:t>является иррациональным?</a:t>
              </a:r>
              <a:r>
                <a:rPr lang="ru-RU" sz="2400" i="1" dirty="0" smtClean="0">
                  <a:latin typeface="+mj-lt"/>
                </a:rPr>
                <a:t> </a:t>
              </a:r>
              <a:endParaRPr lang="ru-RU" sz="2400" i="1" dirty="0">
                <a:latin typeface="+mj-lt"/>
              </a:endParaRPr>
            </a:p>
          </p:txBody>
        </p:sp>
        <p:graphicFrame>
          <p:nvGraphicFramePr>
            <p:cNvPr id="33" name="Объект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8558257"/>
                </p:ext>
              </p:extLst>
            </p:nvPr>
          </p:nvGraphicFramePr>
          <p:xfrm>
            <a:off x="4894466" y="392390"/>
            <a:ext cx="4040188" cy="581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8934" name="Уравнение" r:id="rId4" imgW="1739880" imgH="253800" progId="Equation.3">
                    <p:embed/>
                  </p:oleObj>
                </mc:Choice>
                <mc:Fallback>
                  <p:oleObj name="Уравнение" r:id="rId4" imgW="1739880" imgH="253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94466" y="392390"/>
                          <a:ext cx="4040188" cy="5810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2723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0284361"/>
              </p:ext>
            </p:extLst>
          </p:nvPr>
        </p:nvGraphicFramePr>
        <p:xfrm>
          <a:off x="404018" y="1745873"/>
          <a:ext cx="8334375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35" name="Уравнение" r:id="rId6" imgW="3593880" imgH="266400" progId="Equation.3">
                  <p:embed/>
                </p:oleObj>
              </mc:Choice>
              <mc:Fallback>
                <p:oleObj name="Уравнение" r:id="rId6" imgW="359388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018" y="1745873"/>
                        <a:ext cx="8334375" cy="61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2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0165362"/>
              </p:ext>
            </p:extLst>
          </p:nvPr>
        </p:nvGraphicFramePr>
        <p:xfrm>
          <a:off x="3243263" y="5875338"/>
          <a:ext cx="2655887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36" name="Уравнение" r:id="rId8" imgW="1143000" imgH="253800" progId="Equation.3">
                  <p:embed/>
                </p:oleObj>
              </mc:Choice>
              <mc:Fallback>
                <p:oleObj name="Уравнение" r:id="rId8" imgW="11430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3263" y="5875338"/>
                        <a:ext cx="2655887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582804"/>
              </p:ext>
            </p:extLst>
          </p:nvPr>
        </p:nvGraphicFramePr>
        <p:xfrm>
          <a:off x="404018" y="2897701"/>
          <a:ext cx="8128000" cy="116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37" name="Уравнение" r:id="rId10" imgW="3504960" imgH="507960" progId="Equation.3">
                  <p:embed/>
                </p:oleObj>
              </mc:Choice>
              <mc:Fallback>
                <p:oleObj name="Уравнение" r:id="rId10" imgW="35049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018" y="2897701"/>
                        <a:ext cx="8128000" cy="1165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5651500"/>
              </p:ext>
            </p:extLst>
          </p:nvPr>
        </p:nvGraphicFramePr>
        <p:xfrm>
          <a:off x="404018" y="4482033"/>
          <a:ext cx="6891337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38" name="Уравнение" r:id="rId12" imgW="2971800" imgH="279360" progId="Equation.3">
                  <p:embed/>
                </p:oleObj>
              </mc:Choice>
              <mc:Fallback>
                <p:oleObj name="Уравнение" r:id="rId12" imgW="297180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018" y="4482033"/>
                        <a:ext cx="6891337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929467" y="3730078"/>
            <a:ext cx="32833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иррациональное</a:t>
            </a:r>
            <a:endParaRPr lang="ru-RU" sz="28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H="1" flipV="1">
            <a:off x="1905002" y="3847212"/>
            <a:ext cx="1026164" cy="144476"/>
          </a:xfrm>
          <a:prstGeom prst="straightConnector1">
            <a:avLst/>
          </a:prstGeom>
          <a:ln w="28575">
            <a:solidFill>
              <a:srgbClr val="C0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8906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29696" y="448935"/>
            <a:ext cx="8084608" cy="1080983"/>
            <a:chOff x="716595" y="391880"/>
            <a:chExt cx="8084608" cy="1080983"/>
          </a:xfrm>
        </p:grpSpPr>
        <p:sp>
          <p:nvSpPr>
            <p:cNvPr id="107" name="Прямоугольник 106"/>
            <p:cNvSpPr/>
            <p:nvPr/>
          </p:nvSpPr>
          <p:spPr>
            <a:xfrm>
              <a:off x="716595" y="457200"/>
              <a:ext cx="7817806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b="1" dirty="0">
                  <a:solidFill>
                    <a:srgbClr val="373737"/>
                  </a:solidFill>
                  <a:latin typeface="+mj-lt"/>
                </a:rPr>
                <a:t>Пример </a:t>
              </a:r>
              <a:r>
                <a:rPr lang="ru-RU" sz="2400" b="1" dirty="0" smtClean="0">
                  <a:solidFill>
                    <a:srgbClr val="373737"/>
                  </a:solidFill>
                  <a:latin typeface="+mj-lt"/>
                </a:rPr>
                <a:t>7.</a:t>
              </a:r>
              <a:r>
                <a:rPr lang="ru-RU" sz="2400" dirty="0">
                  <a:solidFill>
                    <a:srgbClr val="373737"/>
                  </a:solidFill>
                  <a:latin typeface="+mj-lt"/>
                </a:rPr>
                <a:t> </a:t>
              </a:r>
              <a:r>
                <a:rPr lang="ru-RU" sz="2400" dirty="0"/>
                <a:t> </a:t>
              </a:r>
              <a:r>
                <a:rPr lang="ru-RU" sz="2400" i="1" dirty="0">
                  <a:latin typeface="+mj-lt"/>
                </a:rPr>
                <a:t>Какое из </a:t>
              </a:r>
              <a:r>
                <a:rPr lang="ru-RU" sz="2400" i="1" dirty="0" smtClean="0">
                  <a:latin typeface="+mj-lt"/>
                </a:rPr>
                <a:t>чисел</a:t>
              </a:r>
            </a:p>
            <a:p>
              <a:pPr algn="ctr">
                <a:lnSpc>
                  <a:spcPct val="150000"/>
                </a:lnSpc>
              </a:pPr>
              <a:r>
                <a:rPr lang="ru-RU" sz="2400" i="1" dirty="0" smtClean="0"/>
                <a:t>является рациональным?</a:t>
              </a:r>
              <a:r>
                <a:rPr lang="ru-RU" sz="2400" i="1" dirty="0" smtClean="0">
                  <a:latin typeface="+mj-lt"/>
                </a:rPr>
                <a:t> </a:t>
              </a:r>
              <a:endParaRPr lang="ru-RU" sz="2400" i="1" dirty="0">
                <a:latin typeface="+mj-lt"/>
              </a:endParaRPr>
            </a:p>
          </p:txBody>
        </p:sp>
        <p:graphicFrame>
          <p:nvGraphicFramePr>
            <p:cNvPr id="33" name="Объект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38542251"/>
                </p:ext>
              </p:extLst>
            </p:nvPr>
          </p:nvGraphicFramePr>
          <p:xfrm>
            <a:off x="5026128" y="391880"/>
            <a:ext cx="3775075" cy="581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9949" name="Уравнение" r:id="rId4" imgW="1625400" imgH="253800" progId="Equation.3">
                    <p:embed/>
                  </p:oleObj>
                </mc:Choice>
                <mc:Fallback>
                  <p:oleObj name="Уравнение" r:id="rId4" imgW="1625400" imgH="2538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26128" y="391880"/>
                          <a:ext cx="3775075" cy="5810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2723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936978"/>
              </p:ext>
            </p:extLst>
          </p:nvPr>
        </p:nvGraphicFramePr>
        <p:xfrm>
          <a:off x="404018" y="1770575"/>
          <a:ext cx="7392988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50" name="Уравнение" r:id="rId6" imgW="3187440" imgH="241200" progId="Equation.3">
                  <p:embed/>
                </p:oleObj>
              </mc:Choice>
              <mc:Fallback>
                <p:oleObj name="Уравнение" r:id="rId6" imgW="31874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018" y="1770575"/>
                        <a:ext cx="7392988" cy="554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72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5798647"/>
              </p:ext>
            </p:extLst>
          </p:nvPr>
        </p:nvGraphicFramePr>
        <p:xfrm>
          <a:off x="3140075" y="5875338"/>
          <a:ext cx="2862263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51" name="Уравнение" r:id="rId8" imgW="1231560" imgH="253800" progId="Equation.3">
                  <p:embed/>
                </p:oleObj>
              </mc:Choice>
              <mc:Fallback>
                <p:oleObj name="Уравнение" r:id="rId8" imgW="123156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0075" y="5875338"/>
                        <a:ext cx="2862263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7595395"/>
              </p:ext>
            </p:extLst>
          </p:nvPr>
        </p:nvGraphicFramePr>
        <p:xfrm>
          <a:off x="404018" y="2867826"/>
          <a:ext cx="8274050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52" name="Уравнение" r:id="rId10" imgW="3568680" imgH="279360" progId="Equation.3">
                  <p:embed/>
                </p:oleObj>
              </mc:Choice>
              <mc:Fallback>
                <p:oleObj name="Уравнение" r:id="rId10" imgW="356868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018" y="2867826"/>
                        <a:ext cx="8274050" cy="639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5101681"/>
              </p:ext>
            </p:extLst>
          </p:nvPr>
        </p:nvGraphicFramePr>
        <p:xfrm>
          <a:off x="404018" y="4553069"/>
          <a:ext cx="7392988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53" name="Уравнение" r:id="rId12" imgW="3187440" imgH="253800" progId="Equation.3">
                  <p:embed/>
                </p:oleObj>
              </mc:Choice>
              <mc:Fallback>
                <p:oleObj name="Уравнение" r:id="rId12" imgW="31874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018" y="4553069"/>
                        <a:ext cx="7392988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203676" y="3789192"/>
            <a:ext cx="27366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рациональное</a:t>
            </a:r>
            <a:endParaRPr lang="ru-RU" sz="28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Прямая со стрелкой 10"/>
          <p:cNvCxnSpPr>
            <a:stCxn id="9" idx="3"/>
          </p:cNvCxnSpPr>
          <p:nvPr/>
        </p:nvCxnSpPr>
        <p:spPr>
          <a:xfrm flipV="1">
            <a:off x="5940323" y="3429000"/>
            <a:ext cx="2246944" cy="621802"/>
          </a:xfrm>
          <a:prstGeom prst="straightConnector1">
            <a:avLst/>
          </a:prstGeom>
          <a:ln w="28575">
            <a:solidFill>
              <a:srgbClr val="C00000"/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Заголовок 2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0" u="none" strike="noStrike" kern="120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99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Задания открытого банка ОГЭ</a:t>
            </a:r>
            <a:endParaRPr kumimoji="0" lang="ru-RU" sz="2200" b="1" i="0" u="none" strike="noStrike" kern="1200" cap="none" spc="0" normalizeH="0" baseline="0" noProof="0" dirty="0">
              <a:ln w="9525">
                <a:solidFill>
                  <a:schemeClr val="bg1"/>
                </a:solidFill>
                <a:prstDash val="solid"/>
              </a:ln>
              <a:solidFill>
                <a:srgbClr val="000099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uLnTx/>
              <a:uFillTx/>
              <a:latin typeface="Bookman Old Style" panose="020506040505050202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3926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2">
      <a:majorFont>
        <a:latin typeface="Bookman Old Style"/>
        <a:ea typeface=""/>
        <a:cs typeface=""/>
      </a:majorFont>
      <a:minorFont>
        <a:latin typeface="Bookman Old Styl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</TotalTime>
  <Words>238</Words>
  <Application>Microsoft Office PowerPoint</Application>
  <PresentationFormat>Экран (4:3)</PresentationFormat>
  <Paragraphs>76</Paragraphs>
  <Slides>20</Slides>
  <Notes>17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Bookman Old Style</vt:lpstr>
      <vt:lpstr>Calibri</vt:lpstr>
      <vt:lpstr>Times New Roman</vt:lpstr>
      <vt:lpstr>Тема Office</vt:lpstr>
      <vt:lpstr>Уравнение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Vinci Da</cp:lastModifiedBy>
  <cp:revision>151</cp:revision>
  <dcterms:created xsi:type="dcterms:W3CDTF">2014-11-21T11:00:06Z</dcterms:created>
  <dcterms:modified xsi:type="dcterms:W3CDTF">2016-12-04T22:14:14Z</dcterms:modified>
</cp:coreProperties>
</file>