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3" r:id="rId2"/>
    <p:sldId id="313" r:id="rId3"/>
    <p:sldId id="294" r:id="rId4"/>
    <p:sldId id="295" r:id="rId5"/>
    <p:sldId id="296" r:id="rId6"/>
    <p:sldId id="297" r:id="rId7"/>
    <p:sldId id="299" r:id="rId8"/>
    <p:sldId id="300" r:id="rId9"/>
    <p:sldId id="301" r:id="rId10"/>
    <p:sldId id="302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1519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  <p15:guide id="5" pos="5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FFFF00"/>
    <a:srgbClr val="000099"/>
    <a:srgbClr val="0033CC"/>
    <a:srgbClr val="D0E2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38"/>
      </p:cViewPr>
      <p:guideLst>
        <p:guide orient="horz" pos="2160"/>
        <p:guide pos="2880"/>
        <p:guide pos="1519"/>
        <p:guide orient="horz" pos="1253"/>
        <p:guide pos="5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4" Type="http://schemas.openxmlformats.org/officeDocument/2006/relationships/image" Target="../media/image80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3" Type="http://schemas.openxmlformats.org/officeDocument/2006/relationships/image" Target="../media/image97.wmf"/><Relationship Id="rId7" Type="http://schemas.openxmlformats.org/officeDocument/2006/relationships/image" Target="../media/image101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03A49-F87B-48D4-8409-DD91A4FD2A37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219F4-79BD-41DF-B6BF-002629835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85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004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046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03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813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710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584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3313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2595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411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004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445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724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143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924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093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239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18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gia.ru/or/gia12/Main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7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4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53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5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62.wmf"/><Relationship Id="rId5" Type="http://schemas.openxmlformats.org/officeDocument/2006/relationships/image" Target="../media/image59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6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67.wmf"/><Relationship Id="rId18" Type="http://schemas.openxmlformats.org/officeDocument/2006/relationships/oleObject" Target="../embeddings/oleObject68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64.w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6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7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6.wmf"/><Relationship Id="rId5" Type="http://schemas.openxmlformats.org/officeDocument/2006/relationships/image" Target="../media/image63.wmf"/><Relationship Id="rId15" Type="http://schemas.openxmlformats.org/officeDocument/2006/relationships/image" Target="../media/image68.wmf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70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5.wmf"/><Relationship Id="rId14" Type="http://schemas.openxmlformats.org/officeDocument/2006/relationships/oleObject" Target="../embeddings/oleObject6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image" Target="../media/image75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72.wmf"/><Relationship Id="rId12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74.wmf"/><Relationship Id="rId5" Type="http://schemas.openxmlformats.org/officeDocument/2006/relationships/image" Target="../media/image71.wmf"/><Relationship Id="rId15" Type="http://schemas.openxmlformats.org/officeDocument/2006/relationships/image" Target="../media/image76.wmf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73.wmf"/><Relationship Id="rId14" Type="http://schemas.openxmlformats.org/officeDocument/2006/relationships/oleObject" Target="../embeddings/oleObject7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7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80.wmf"/><Relationship Id="rId5" Type="http://schemas.openxmlformats.org/officeDocument/2006/relationships/image" Target="../media/image77.wmf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5.bin"/><Relationship Id="rId9" Type="http://schemas.openxmlformats.org/officeDocument/2006/relationships/image" Target="../media/image7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85.wmf"/><Relationship Id="rId18" Type="http://schemas.openxmlformats.org/officeDocument/2006/relationships/oleObject" Target="../embeddings/oleObject86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82.wmf"/><Relationship Id="rId12" Type="http://schemas.openxmlformats.org/officeDocument/2006/relationships/oleObject" Target="../embeddings/oleObject83.bin"/><Relationship Id="rId17" Type="http://schemas.openxmlformats.org/officeDocument/2006/relationships/image" Target="../media/image8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5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84.wmf"/><Relationship Id="rId5" Type="http://schemas.openxmlformats.org/officeDocument/2006/relationships/image" Target="../media/image81.wmf"/><Relationship Id="rId15" Type="http://schemas.openxmlformats.org/officeDocument/2006/relationships/image" Target="../media/image86.wmf"/><Relationship Id="rId10" Type="http://schemas.openxmlformats.org/officeDocument/2006/relationships/oleObject" Target="../embeddings/oleObject82.bin"/><Relationship Id="rId19" Type="http://schemas.openxmlformats.org/officeDocument/2006/relationships/image" Target="../media/image88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83.wmf"/><Relationship Id="rId14" Type="http://schemas.openxmlformats.org/officeDocument/2006/relationships/oleObject" Target="../embeddings/oleObject8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image" Target="../media/image93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90.wmf"/><Relationship Id="rId12" Type="http://schemas.openxmlformats.org/officeDocument/2006/relationships/oleObject" Target="../embeddings/oleObject9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92.wmf"/><Relationship Id="rId5" Type="http://schemas.openxmlformats.org/officeDocument/2006/relationships/image" Target="../media/image89.wmf"/><Relationship Id="rId15" Type="http://schemas.openxmlformats.org/officeDocument/2006/relationships/image" Target="../media/image94.wmf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7.bin"/><Relationship Id="rId9" Type="http://schemas.openxmlformats.org/officeDocument/2006/relationships/image" Target="../media/image91.wmf"/><Relationship Id="rId14" Type="http://schemas.openxmlformats.org/officeDocument/2006/relationships/oleObject" Target="../embeddings/oleObject9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image" Target="../media/image99.wmf"/><Relationship Id="rId18" Type="http://schemas.openxmlformats.org/officeDocument/2006/relationships/oleObject" Target="../embeddings/oleObject100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96.wmf"/><Relationship Id="rId12" Type="http://schemas.openxmlformats.org/officeDocument/2006/relationships/oleObject" Target="../embeddings/oleObject97.bin"/><Relationship Id="rId17" Type="http://schemas.openxmlformats.org/officeDocument/2006/relationships/image" Target="../media/image10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9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98.wmf"/><Relationship Id="rId5" Type="http://schemas.openxmlformats.org/officeDocument/2006/relationships/image" Target="../media/image95.wmf"/><Relationship Id="rId15" Type="http://schemas.openxmlformats.org/officeDocument/2006/relationships/image" Target="../media/image100.wmf"/><Relationship Id="rId10" Type="http://schemas.openxmlformats.org/officeDocument/2006/relationships/oleObject" Target="../embeddings/oleObject96.bin"/><Relationship Id="rId19" Type="http://schemas.openxmlformats.org/officeDocument/2006/relationships/image" Target="../media/image102.wmf"/><Relationship Id="rId4" Type="http://schemas.openxmlformats.org/officeDocument/2006/relationships/oleObject" Target="../embeddings/oleObject93.bin"/><Relationship Id="rId9" Type="http://schemas.openxmlformats.org/officeDocument/2006/relationships/image" Target="../media/image97.wmf"/><Relationship Id="rId14" Type="http://schemas.openxmlformats.org/officeDocument/2006/relationships/oleObject" Target="../embeddings/oleObject9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gia.ru/or/gia12/Main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1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7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42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6754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68578" y="854744"/>
            <a:ext cx="8606843" cy="33239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Решение заданий №3 </a:t>
            </a:r>
            <a:b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Свойства </a:t>
            </a:r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квадратных корней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Bookman Old Style" panose="02050604050505020204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по 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материалам открытого банка </a:t>
            </a:r>
            <a:b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задач ЕГЭ по математике 2016 года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</a:br>
            <a:r>
              <a:rPr lang="en-US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  <a:hlinkClick r:id="rId3"/>
              </a:rPr>
              <a:t>http://www.mathgia.ru/or/gia12/Main.html</a:t>
            </a:r>
            <a:r>
              <a:rPr lang="ru-RU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ru-RU" sz="28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76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83117" y="442273"/>
            <a:ext cx="8377766" cy="1689390"/>
            <a:chOff x="435079" y="384890"/>
            <a:chExt cx="8377766" cy="1689390"/>
          </a:xfrm>
        </p:grpSpPr>
        <p:sp>
          <p:nvSpPr>
            <p:cNvPr id="107" name="Прямоугольник 106"/>
            <p:cNvSpPr/>
            <p:nvPr/>
          </p:nvSpPr>
          <p:spPr>
            <a:xfrm>
              <a:off x="435079" y="384890"/>
              <a:ext cx="837776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rgbClr val="373737"/>
                  </a:solidFill>
                  <a:latin typeface="+mj-lt"/>
                </a:rPr>
                <a:t>Пример </a:t>
              </a:r>
              <a:r>
                <a:rPr lang="ru-RU" sz="2400" b="1" dirty="0" smtClean="0">
                  <a:solidFill>
                    <a:srgbClr val="373737"/>
                  </a:solidFill>
                  <a:latin typeface="+mj-lt"/>
                </a:rPr>
                <a:t>8.</a:t>
              </a:r>
              <a:r>
                <a:rPr lang="ru-RU" sz="2400" dirty="0">
                  <a:solidFill>
                    <a:srgbClr val="373737"/>
                  </a:solidFill>
                  <a:latin typeface="+mj-lt"/>
                </a:rPr>
                <a:t> </a:t>
              </a:r>
              <a:r>
                <a:rPr lang="ru-RU" sz="2400" i="1" dirty="0" smtClean="0"/>
                <a:t>Значение </a:t>
              </a:r>
              <a:r>
                <a:rPr lang="ru-RU" sz="2400" i="1" dirty="0"/>
                <a:t>какого из выражений является иррациональным? </a:t>
              </a:r>
              <a:endParaRPr lang="ru-RU" sz="2400" i="1" dirty="0">
                <a:latin typeface="+mj-lt"/>
              </a:endParaRPr>
            </a:p>
          </p:txBody>
        </p:sp>
        <p:graphicFrame>
          <p:nvGraphicFramePr>
            <p:cNvPr id="33" name="Объект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7218891"/>
                </p:ext>
              </p:extLst>
            </p:nvPr>
          </p:nvGraphicFramePr>
          <p:xfrm>
            <a:off x="1036212" y="1107493"/>
            <a:ext cx="7175500" cy="966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007" name="Уравнение" r:id="rId4" imgW="3340080" imgH="457200" progId="Equation.3">
                    <p:embed/>
                  </p:oleObj>
                </mc:Choice>
                <mc:Fallback>
                  <p:oleObj name="Уравнение" r:id="rId4" imgW="334008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6212" y="1107493"/>
                          <a:ext cx="7175500" cy="9667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272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165235"/>
              </p:ext>
            </p:extLst>
          </p:nvPr>
        </p:nvGraphicFramePr>
        <p:xfrm>
          <a:off x="2978944" y="6217661"/>
          <a:ext cx="3186112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08" name="Уравнение" r:id="rId6" imgW="1371600" imgH="241200" progId="Equation.3">
                  <p:embed/>
                </p:oleObj>
              </mc:Choice>
              <mc:Fallback>
                <p:oleObj name="Уравнение" r:id="rId6" imgW="1371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944" y="6217661"/>
                        <a:ext cx="3186112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834794" y="4317331"/>
            <a:ext cx="3174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иррациональное</a:t>
            </a: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Прямая со стрелкой 10"/>
          <p:cNvCxnSpPr>
            <a:stCxn id="9" idx="2"/>
          </p:cNvCxnSpPr>
          <p:nvPr/>
        </p:nvCxnSpPr>
        <p:spPr>
          <a:xfrm>
            <a:off x="7421928" y="4840551"/>
            <a:ext cx="1171739" cy="736974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378936"/>
              </p:ext>
            </p:extLst>
          </p:nvPr>
        </p:nvGraphicFramePr>
        <p:xfrm>
          <a:off x="881061" y="2830028"/>
          <a:ext cx="71469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09" name="Уравнение" r:id="rId8" imgW="3327120" imgH="279360" progId="Equation.3">
                  <p:embed/>
                </p:oleObj>
              </mc:Choice>
              <mc:Fallback>
                <p:oleObj name="Уравнение" r:id="rId8" imgW="33271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1" y="2830028"/>
                        <a:ext cx="7146925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344930"/>
              </p:ext>
            </p:extLst>
          </p:nvPr>
        </p:nvGraphicFramePr>
        <p:xfrm>
          <a:off x="935038" y="3646377"/>
          <a:ext cx="39274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0" name="Уравнение" r:id="rId10" imgW="1828800" imgH="241200" progId="Equation.3">
                  <p:embed/>
                </p:oleObj>
              </mc:Choice>
              <mc:Fallback>
                <p:oleObj name="Уравнение" r:id="rId10" imgW="1828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646377"/>
                        <a:ext cx="3927475" cy="511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394934"/>
              </p:ext>
            </p:extLst>
          </p:nvPr>
        </p:nvGraphicFramePr>
        <p:xfrm>
          <a:off x="935038" y="4383351"/>
          <a:ext cx="313531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1" name="Уравнение" r:id="rId12" imgW="1460160" imgH="457200" progId="Equation.3">
                  <p:embed/>
                </p:oleObj>
              </mc:Choice>
              <mc:Fallback>
                <p:oleObj name="Уравнение" r:id="rId12" imgW="1460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4383351"/>
                        <a:ext cx="3135312" cy="96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790435"/>
              </p:ext>
            </p:extLst>
          </p:nvPr>
        </p:nvGraphicFramePr>
        <p:xfrm>
          <a:off x="881061" y="5577525"/>
          <a:ext cx="81280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2" name="Уравнение" r:id="rId14" imgW="3784320" imgH="228600" progId="Equation.3">
                  <p:embed/>
                </p:oleObj>
              </mc:Choice>
              <mc:Fallback>
                <p:oleObj name="Уравнение" r:id="rId14" imgW="3784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1" y="5577525"/>
                        <a:ext cx="8128000" cy="484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60700" y="2089341"/>
            <a:ext cx="7622601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ru-RU" sz="2400" i="1" dirty="0" smtClean="0"/>
              <a:t>Используем формулу:</a:t>
            </a:r>
            <a:r>
              <a:rPr lang="en-US" sz="2400" i="1" dirty="0" smtClean="0"/>
              <a:t> </a:t>
            </a:r>
            <a:r>
              <a:rPr lang="ru-RU" sz="2400" i="1" dirty="0" smtClean="0"/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(</a:t>
            </a:r>
            <a:r>
              <a:rPr lang="en-US" sz="2800" i="1" dirty="0" smtClean="0">
                <a:solidFill>
                  <a:srgbClr val="C00000"/>
                </a:solidFill>
              </a:rPr>
              <a:t>a </a:t>
            </a:r>
            <a:r>
              <a:rPr lang="en-US" sz="2800" i="1" dirty="0">
                <a:solidFill>
                  <a:srgbClr val="C00000"/>
                </a:solidFill>
              </a:rPr>
              <a:t>–</a:t>
            </a:r>
            <a:r>
              <a:rPr lang="en-US" sz="2800" i="1" dirty="0" smtClean="0">
                <a:solidFill>
                  <a:srgbClr val="C00000"/>
                </a:solidFill>
              </a:rPr>
              <a:t> b</a:t>
            </a:r>
            <a:r>
              <a:rPr lang="ru-RU" sz="2800" dirty="0" smtClean="0">
                <a:solidFill>
                  <a:srgbClr val="C00000"/>
                </a:solidFill>
              </a:rPr>
              <a:t>)(</a:t>
            </a:r>
            <a:r>
              <a:rPr lang="en-US" sz="2800" i="1" dirty="0">
                <a:solidFill>
                  <a:srgbClr val="C00000"/>
                </a:solidFill>
              </a:rPr>
              <a:t>a </a:t>
            </a:r>
            <a:r>
              <a:rPr lang="ru-RU" sz="2800" i="1" dirty="0" smtClean="0">
                <a:solidFill>
                  <a:srgbClr val="C00000"/>
                </a:solidFill>
              </a:rPr>
              <a:t>+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>
                <a:solidFill>
                  <a:srgbClr val="C00000"/>
                </a:solidFill>
              </a:rPr>
              <a:t>b</a:t>
            </a:r>
            <a:r>
              <a:rPr lang="ru-RU" sz="2800" dirty="0">
                <a:solidFill>
                  <a:srgbClr val="C00000"/>
                </a:solidFill>
              </a:rPr>
              <a:t>)</a:t>
            </a:r>
            <a:r>
              <a:rPr lang="en-US" sz="2800" i="1" dirty="0" smtClean="0">
                <a:solidFill>
                  <a:srgbClr val="C00000"/>
                </a:solidFill>
              </a:rPr>
              <a:t> = a</a:t>
            </a:r>
            <a:r>
              <a:rPr lang="en-US" sz="2800" baseline="30000" dirty="0" smtClean="0">
                <a:solidFill>
                  <a:srgbClr val="C00000"/>
                </a:solidFill>
              </a:rPr>
              <a:t>2</a:t>
            </a:r>
            <a:r>
              <a:rPr lang="en-US" sz="2800" i="1" dirty="0" smtClean="0">
                <a:solidFill>
                  <a:srgbClr val="C00000"/>
                </a:solidFill>
              </a:rPr>
              <a:t> –</a:t>
            </a:r>
            <a:r>
              <a:rPr lang="ru-RU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</a:rPr>
              <a:t>b</a:t>
            </a:r>
            <a:r>
              <a:rPr lang="en-US" sz="2800" baseline="30000" dirty="0" smtClean="0">
                <a:solidFill>
                  <a:srgbClr val="C00000"/>
                </a:solidFill>
              </a:rPr>
              <a:t>2</a:t>
            </a:r>
            <a:r>
              <a:rPr lang="ru-RU" sz="2400" dirty="0"/>
              <a:t>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7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Задания открытого банка ОГЭ</a:t>
            </a:r>
            <a:endParaRPr kumimoji="0" lang="ru-RU" sz="22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31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78883" y="457200"/>
            <a:ext cx="8386233" cy="1685925"/>
            <a:chOff x="450160" y="399817"/>
            <a:chExt cx="8386233" cy="1685925"/>
          </a:xfrm>
        </p:grpSpPr>
        <p:sp>
          <p:nvSpPr>
            <p:cNvPr id="107" name="Прямоугольник 106"/>
            <p:cNvSpPr/>
            <p:nvPr/>
          </p:nvSpPr>
          <p:spPr>
            <a:xfrm>
              <a:off x="450160" y="399817"/>
              <a:ext cx="838623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rgbClr val="373737"/>
                  </a:solidFill>
                  <a:latin typeface="+mj-lt"/>
                </a:rPr>
                <a:t>Пример </a:t>
              </a:r>
              <a:r>
                <a:rPr lang="ru-RU" sz="2400" b="1" dirty="0" smtClean="0">
                  <a:solidFill>
                    <a:srgbClr val="373737"/>
                  </a:solidFill>
                  <a:latin typeface="+mj-lt"/>
                </a:rPr>
                <a:t>9.</a:t>
              </a:r>
              <a:r>
                <a:rPr lang="ru-RU" sz="2400" dirty="0">
                  <a:solidFill>
                    <a:srgbClr val="373737"/>
                  </a:solidFill>
                  <a:latin typeface="+mj-lt"/>
                </a:rPr>
                <a:t> </a:t>
              </a:r>
              <a:r>
                <a:rPr lang="ru-RU" sz="2400" i="1" dirty="0" smtClean="0"/>
                <a:t>Значение </a:t>
              </a:r>
              <a:r>
                <a:rPr lang="ru-RU" sz="2400" i="1" dirty="0"/>
                <a:t>какого из выражений является </a:t>
              </a:r>
              <a:r>
                <a:rPr lang="ru-RU" sz="2400" i="1" dirty="0" smtClean="0"/>
                <a:t>рациональным</a:t>
              </a:r>
              <a:r>
                <a:rPr lang="ru-RU" sz="2400" i="1" dirty="0"/>
                <a:t>? </a:t>
              </a:r>
              <a:endParaRPr lang="ru-RU" sz="2400" i="1" dirty="0">
                <a:latin typeface="+mj-lt"/>
              </a:endParaRPr>
            </a:p>
          </p:txBody>
        </p:sp>
        <p:graphicFrame>
          <p:nvGraphicFramePr>
            <p:cNvPr id="33" name="Объект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2661432"/>
                </p:ext>
              </p:extLst>
            </p:nvPr>
          </p:nvGraphicFramePr>
          <p:xfrm>
            <a:off x="893337" y="1118955"/>
            <a:ext cx="7502525" cy="966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5" name="Уравнение" r:id="rId4" imgW="3492360" imgH="457200" progId="Equation.3">
                    <p:embed/>
                  </p:oleObj>
                </mc:Choice>
                <mc:Fallback>
                  <p:oleObj name="Уравнение" r:id="rId4" imgW="349236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3337" y="1118955"/>
                          <a:ext cx="7502525" cy="9667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272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952145"/>
              </p:ext>
            </p:extLst>
          </p:nvPr>
        </p:nvGraphicFramePr>
        <p:xfrm>
          <a:off x="2022475" y="6218238"/>
          <a:ext cx="5100638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6" name="Уравнение" r:id="rId6" imgW="2197080" imgH="241200" progId="Equation.3">
                  <p:embed/>
                </p:oleObj>
              </mc:Choice>
              <mc:Fallback>
                <p:oleObj name="Уравнение" r:id="rId6" imgW="2197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2475" y="6218238"/>
                        <a:ext cx="5100638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053604" y="4317331"/>
            <a:ext cx="2736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рациональное</a:t>
            </a: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Прямая со стрелкой 10"/>
          <p:cNvCxnSpPr>
            <a:stCxn id="9" idx="0"/>
          </p:cNvCxnSpPr>
          <p:nvPr/>
        </p:nvCxnSpPr>
        <p:spPr>
          <a:xfrm flipV="1">
            <a:off x="7421928" y="3322363"/>
            <a:ext cx="833072" cy="994968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755844"/>
              </p:ext>
            </p:extLst>
          </p:nvPr>
        </p:nvGraphicFramePr>
        <p:xfrm>
          <a:off x="935038" y="2830399"/>
          <a:ext cx="76104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7" name="Уравнение" r:id="rId8" imgW="3543120" imgH="279360" progId="Equation.3">
                  <p:embed/>
                </p:oleObj>
              </mc:Choice>
              <mc:Fallback>
                <p:oleObj name="Уравнение" r:id="rId8" imgW="35431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2830399"/>
                        <a:ext cx="7610475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670853"/>
              </p:ext>
            </p:extLst>
          </p:nvPr>
        </p:nvGraphicFramePr>
        <p:xfrm>
          <a:off x="935038" y="3646562"/>
          <a:ext cx="387191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8" name="Уравнение" r:id="rId10" imgW="1803240" imgH="241200" progId="Equation.3">
                  <p:embed/>
                </p:oleObj>
              </mc:Choice>
              <mc:Fallback>
                <p:oleObj name="Уравнение" r:id="rId10" imgW="1803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646562"/>
                        <a:ext cx="3871913" cy="511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236306"/>
              </p:ext>
            </p:extLst>
          </p:nvPr>
        </p:nvGraphicFramePr>
        <p:xfrm>
          <a:off x="935038" y="4356363"/>
          <a:ext cx="248126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9" name="Уравнение" r:id="rId12" imgW="1155600" imgH="457200" progId="Equation.3">
                  <p:embed/>
                </p:oleObj>
              </mc:Choice>
              <mc:Fallback>
                <p:oleObj name="Уравнение" r:id="rId12" imgW="1155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4356363"/>
                        <a:ext cx="2481262" cy="96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583994"/>
              </p:ext>
            </p:extLst>
          </p:nvPr>
        </p:nvGraphicFramePr>
        <p:xfrm>
          <a:off x="935038" y="5544854"/>
          <a:ext cx="820896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0" name="Уравнение" r:id="rId14" imgW="3822480" imgH="228600" progId="Equation.3">
                  <p:embed/>
                </p:oleObj>
              </mc:Choice>
              <mc:Fallback>
                <p:oleObj name="Уравнение" r:id="rId14" imgW="3822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5544854"/>
                        <a:ext cx="8208963" cy="484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60700" y="2089341"/>
            <a:ext cx="7622601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ru-RU" sz="2400" i="1" dirty="0" smtClean="0"/>
              <a:t>Используем формулу:</a:t>
            </a:r>
            <a:r>
              <a:rPr lang="en-US" sz="2400" i="1" dirty="0" smtClean="0"/>
              <a:t> </a:t>
            </a:r>
            <a:r>
              <a:rPr lang="ru-RU" sz="2400" i="1" dirty="0" smtClean="0"/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(</a:t>
            </a:r>
            <a:r>
              <a:rPr lang="en-US" sz="2800" i="1" dirty="0" smtClean="0">
                <a:solidFill>
                  <a:srgbClr val="C00000"/>
                </a:solidFill>
              </a:rPr>
              <a:t>a </a:t>
            </a:r>
            <a:r>
              <a:rPr lang="en-US" sz="2800" i="1" dirty="0">
                <a:solidFill>
                  <a:srgbClr val="C00000"/>
                </a:solidFill>
              </a:rPr>
              <a:t>–</a:t>
            </a:r>
            <a:r>
              <a:rPr lang="en-US" sz="2800" i="1" dirty="0" smtClean="0">
                <a:solidFill>
                  <a:srgbClr val="C00000"/>
                </a:solidFill>
              </a:rPr>
              <a:t> b</a:t>
            </a:r>
            <a:r>
              <a:rPr lang="ru-RU" sz="2800" dirty="0" smtClean="0">
                <a:solidFill>
                  <a:srgbClr val="C00000"/>
                </a:solidFill>
              </a:rPr>
              <a:t>)(</a:t>
            </a:r>
            <a:r>
              <a:rPr lang="en-US" sz="2800" i="1" dirty="0">
                <a:solidFill>
                  <a:srgbClr val="C00000"/>
                </a:solidFill>
              </a:rPr>
              <a:t>a </a:t>
            </a:r>
            <a:r>
              <a:rPr lang="ru-RU" sz="2800" i="1" dirty="0" smtClean="0">
                <a:solidFill>
                  <a:srgbClr val="C00000"/>
                </a:solidFill>
              </a:rPr>
              <a:t>+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>
                <a:solidFill>
                  <a:srgbClr val="C00000"/>
                </a:solidFill>
              </a:rPr>
              <a:t>b</a:t>
            </a:r>
            <a:r>
              <a:rPr lang="ru-RU" sz="2800" dirty="0">
                <a:solidFill>
                  <a:srgbClr val="C00000"/>
                </a:solidFill>
              </a:rPr>
              <a:t>)</a:t>
            </a:r>
            <a:r>
              <a:rPr lang="en-US" sz="2800" i="1" dirty="0" smtClean="0">
                <a:solidFill>
                  <a:srgbClr val="C00000"/>
                </a:solidFill>
              </a:rPr>
              <a:t> = a</a:t>
            </a:r>
            <a:r>
              <a:rPr lang="en-US" sz="2800" baseline="30000" dirty="0" smtClean="0">
                <a:solidFill>
                  <a:srgbClr val="C00000"/>
                </a:solidFill>
              </a:rPr>
              <a:t>2</a:t>
            </a:r>
            <a:r>
              <a:rPr lang="en-US" sz="2800" i="1" dirty="0" smtClean="0">
                <a:solidFill>
                  <a:srgbClr val="C00000"/>
                </a:solidFill>
              </a:rPr>
              <a:t> –</a:t>
            </a:r>
            <a:r>
              <a:rPr lang="ru-RU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</a:rPr>
              <a:t>b</a:t>
            </a:r>
            <a:r>
              <a:rPr lang="en-US" sz="2800" baseline="30000" dirty="0" smtClean="0">
                <a:solidFill>
                  <a:srgbClr val="C00000"/>
                </a:solidFill>
              </a:rPr>
              <a:t>2</a:t>
            </a:r>
            <a:r>
              <a:rPr lang="ru-RU" sz="2400" dirty="0"/>
              <a:t>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1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Задания открытого банка ОГЭ</a:t>
            </a:r>
            <a:endParaRPr kumimoji="0" lang="ru-RU" sz="22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06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60095" y="457200"/>
            <a:ext cx="8422215" cy="1049338"/>
            <a:chOff x="495041" y="110358"/>
            <a:chExt cx="8422215" cy="1049338"/>
          </a:xfrm>
        </p:grpSpPr>
        <p:sp>
          <p:nvSpPr>
            <p:cNvPr id="107" name="Прямоугольник 106"/>
            <p:cNvSpPr/>
            <p:nvPr/>
          </p:nvSpPr>
          <p:spPr>
            <a:xfrm>
              <a:off x="495041" y="419583"/>
              <a:ext cx="677465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200" b="1" dirty="0">
                  <a:solidFill>
                    <a:srgbClr val="373737"/>
                  </a:solidFill>
                  <a:latin typeface="+mj-lt"/>
                </a:rPr>
                <a:t>Пример </a:t>
              </a:r>
              <a:r>
                <a:rPr lang="ru-RU" sz="2200" b="1" dirty="0" smtClean="0">
                  <a:solidFill>
                    <a:srgbClr val="373737"/>
                  </a:solidFill>
                  <a:latin typeface="+mj-lt"/>
                </a:rPr>
                <a:t>10.</a:t>
              </a:r>
              <a:r>
                <a:rPr lang="ru-RU" sz="2200" dirty="0">
                  <a:solidFill>
                    <a:srgbClr val="373737"/>
                  </a:solidFill>
                  <a:latin typeface="+mj-lt"/>
                </a:rPr>
                <a:t> </a:t>
              </a:r>
              <a:r>
                <a:rPr lang="ru-RU" sz="2200" i="1" dirty="0" smtClean="0">
                  <a:latin typeface="+mj-lt"/>
                </a:rPr>
                <a:t>Найдите значение выражения</a:t>
              </a:r>
              <a:endParaRPr lang="ru-RU" sz="2200" i="1" dirty="0">
                <a:latin typeface="+mj-lt"/>
              </a:endParaRPr>
            </a:p>
          </p:txBody>
        </p:sp>
        <p:graphicFrame>
          <p:nvGraphicFramePr>
            <p:cNvPr id="33" name="Объект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34644535"/>
                </p:ext>
              </p:extLst>
            </p:nvPr>
          </p:nvGraphicFramePr>
          <p:xfrm>
            <a:off x="6945581" y="110358"/>
            <a:ext cx="1971675" cy="1049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82" name="Уравнение" r:id="rId4" imgW="850680" imgH="457200" progId="Equation.3">
                    <p:embed/>
                  </p:oleObj>
                </mc:Choice>
                <mc:Fallback>
                  <p:oleObj name="Уравнение" r:id="rId4" imgW="85068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45581" y="110358"/>
                          <a:ext cx="1971675" cy="1049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272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921675"/>
              </p:ext>
            </p:extLst>
          </p:nvPr>
        </p:nvGraphicFramePr>
        <p:xfrm>
          <a:off x="1196181" y="2003425"/>
          <a:ext cx="675163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3" name="Уравнение" r:id="rId6" imgW="2908080" imgH="457200" progId="Equation.3">
                  <p:embed/>
                </p:oleObj>
              </mc:Choice>
              <mc:Fallback>
                <p:oleObj name="Уравнение" r:id="rId6" imgW="2908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181" y="2003425"/>
                        <a:ext cx="6751637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286314"/>
              </p:ext>
            </p:extLst>
          </p:nvPr>
        </p:nvGraphicFramePr>
        <p:xfrm>
          <a:off x="3436144" y="4919855"/>
          <a:ext cx="2271712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4" name="Уравнение" r:id="rId8" imgW="977760" imgH="241200" progId="Equation.3">
                  <p:embed/>
                </p:oleObj>
              </mc:Choice>
              <mc:Fallback>
                <p:oleObj name="Уравнение" r:id="rId8" imgW="977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144" y="4919855"/>
                        <a:ext cx="2271712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596401"/>
              </p:ext>
            </p:extLst>
          </p:nvPr>
        </p:nvGraphicFramePr>
        <p:xfrm>
          <a:off x="2625724" y="3429000"/>
          <a:ext cx="38925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5" name="Уравнение" r:id="rId10" imgW="1676160" imgH="393480" progId="Equation.3">
                  <p:embed/>
                </p:oleObj>
              </mc:Choice>
              <mc:Fallback>
                <p:oleObj name="Уравнение" r:id="rId10" imgW="1676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724" y="3429000"/>
                        <a:ext cx="389255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Задания открытого банка ОГЭ</a:t>
            </a:r>
            <a:endParaRPr kumimoji="0" lang="ru-RU" sz="22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104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57175" y="704850"/>
            <a:ext cx="8622242" cy="525462"/>
            <a:chOff x="392121" y="358008"/>
            <a:chExt cx="8622242" cy="525462"/>
          </a:xfrm>
        </p:grpSpPr>
        <p:sp>
          <p:nvSpPr>
            <p:cNvPr id="107" name="Прямоугольник 106"/>
            <p:cNvSpPr/>
            <p:nvPr/>
          </p:nvSpPr>
          <p:spPr>
            <a:xfrm>
              <a:off x="392121" y="419583"/>
              <a:ext cx="656695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200" b="1" dirty="0">
                  <a:solidFill>
                    <a:srgbClr val="373737"/>
                  </a:solidFill>
                  <a:latin typeface="+mj-lt"/>
                </a:rPr>
                <a:t>Пример </a:t>
              </a:r>
              <a:r>
                <a:rPr lang="ru-RU" sz="2200" b="1" dirty="0" smtClean="0">
                  <a:solidFill>
                    <a:srgbClr val="373737"/>
                  </a:solidFill>
                  <a:latin typeface="+mj-lt"/>
                </a:rPr>
                <a:t>11.</a:t>
              </a:r>
              <a:r>
                <a:rPr lang="ru-RU" sz="2200" dirty="0">
                  <a:solidFill>
                    <a:srgbClr val="373737"/>
                  </a:solidFill>
                  <a:latin typeface="+mj-lt"/>
                </a:rPr>
                <a:t> </a:t>
              </a:r>
              <a:r>
                <a:rPr lang="ru-RU" sz="2200" i="1" dirty="0" smtClean="0">
                  <a:latin typeface="+mj-lt"/>
                </a:rPr>
                <a:t>Найдите значение выражения</a:t>
              </a:r>
              <a:endParaRPr lang="ru-RU" sz="2200" i="1" dirty="0">
                <a:latin typeface="+mj-lt"/>
              </a:endParaRPr>
            </a:p>
          </p:txBody>
        </p:sp>
        <p:graphicFrame>
          <p:nvGraphicFramePr>
            <p:cNvPr id="33" name="Объект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3202474"/>
                </p:ext>
              </p:extLst>
            </p:nvPr>
          </p:nvGraphicFramePr>
          <p:xfrm>
            <a:off x="6866476" y="358008"/>
            <a:ext cx="2147887" cy="525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11" name="Уравнение" r:id="rId4" imgW="927000" imgH="228600" progId="Equation.3">
                    <p:embed/>
                  </p:oleObj>
                </mc:Choice>
                <mc:Fallback>
                  <p:oleObj name="Уравнение" r:id="rId4" imgW="9270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66476" y="358008"/>
                          <a:ext cx="2147887" cy="525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272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30701"/>
              </p:ext>
            </p:extLst>
          </p:nvPr>
        </p:nvGraphicFramePr>
        <p:xfrm>
          <a:off x="1063625" y="1989138"/>
          <a:ext cx="70167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2" name="Уравнение" r:id="rId6" imgW="3022560" imgH="228600" progId="Equation.3">
                  <p:embed/>
                </p:oleObj>
              </mc:Choice>
              <mc:Fallback>
                <p:oleObj name="Уравнение" r:id="rId6" imgW="3022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1989138"/>
                        <a:ext cx="70167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909777"/>
              </p:ext>
            </p:extLst>
          </p:nvPr>
        </p:nvGraphicFramePr>
        <p:xfrm>
          <a:off x="3569493" y="4056591"/>
          <a:ext cx="200501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3" name="Уравнение" r:id="rId8" imgW="863280" imgH="203040" progId="Equation.3">
                  <p:embed/>
                </p:oleObj>
              </mc:Choice>
              <mc:Fallback>
                <p:oleObj name="Уравнение" r:id="rId8" imgW="863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9493" y="4056591"/>
                        <a:ext cx="2005013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Задания открытого банка ОГЭ</a:t>
            </a:r>
            <a:endParaRPr kumimoji="0" lang="ru-RU" sz="22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graphicFrame>
        <p:nvGraphicFramePr>
          <p:cNvPr id="11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312622"/>
              </p:ext>
            </p:extLst>
          </p:nvPr>
        </p:nvGraphicFramePr>
        <p:xfrm>
          <a:off x="2936081" y="2905125"/>
          <a:ext cx="327183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4" name="Уравнение" r:id="rId10" imgW="1409400" imgH="228600" progId="Equation.3">
                  <p:embed/>
                </p:oleObj>
              </mc:Choice>
              <mc:Fallback>
                <p:oleObj name="Уравнение" r:id="rId10" imgW="1409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081" y="2905125"/>
                        <a:ext cx="3271838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851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75167" y="457200"/>
            <a:ext cx="8593666" cy="1674813"/>
            <a:chOff x="327129" y="399817"/>
            <a:chExt cx="8593666" cy="1674813"/>
          </a:xfrm>
        </p:grpSpPr>
        <p:sp>
          <p:nvSpPr>
            <p:cNvPr id="107" name="Прямоугольник 106"/>
            <p:cNvSpPr/>
            <p:nvPr/>
          </p:nvSpPr>
          <p:spPr>
            <a:xfrm>
              <a:off x="327129" y="399817"/>
              <a:ext cx="859366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rgbClr val="373737"/>
                  </a:solidFill>
                  <a:latin typeface="+mj-lt"/>
                </a:rPr>
                <a:t>Пример </a:t>
              </a:r>
              <a:r>
                <a:rPr lang="ru-RU" sz="2400" b="1" dirty="0" smtClean="0">
                  <a:solidFill>
                    <a:srgbClr val="373737"/>
                  </a:solidFill>
                  <a:latin typeface="+mj-lt"/>
                </a:rPr>
                <a:t>12.</a:t>
              </a:r>
              <a:r>
                <a:rPr lang="ru-RU" sz="2400" dirty="0">
                  <a:solidFill>
                    <a:srgbClr val="373737"/>
                  </a:solidFill>
                  <a:latin typeface="+mj-lt"/>
                </a:rPr>
                <a:t> </a:t>
              </a:r>
              <a:r>
                <a:rPr lang="ru-RU" sz="2400" i="1" dirty="0" smtClean="0"/>
                <a:t>Значение </a:t>
              </a:r>
              <a:r>
                <a:rPr lang="ru-RU" sz="2400" i="1" dirty="0"/>
                <a:t>какого из выражений является </a:t>
              </a:r>
              <a:r>
                <a:rPr lang="ru-RU" sz="2400" i="1" dirty="0" smtClean="0"/>
                <a:t>иррациональным числом? </a:t>
              </a:r>
              <a:endParaRPr lang="ru-RU" sz="2400" i="1" dirty="0">
                <a:latin typeface="+mj-lt"/>
              </a:endParaRPr>
            </a:p>
          </p:txBody>
        </p:sp>
        <p:graphicFrame>
          <p:nvGraphicFramePr>
            <p:cNvPr id="33" name="Объект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9690444"/>
                </p:ext>
              </p:extLst>
            </p:nvPr>
          </p:nvGraphicFramePr>
          <p:xfrm>
            <a:off x="2495125" y="1107842"/>
            <a:ext cx="4256087" cy="966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079" name="Уравнение" r:id="rId4" imgW="1981080" imgH="457200" progId="Equation.3">
                    <p:embed/>
                  </p:oleObj>
                </mc:Choice>
                <mc:Fallback>
                  <p:oleObj name="Уравнение" r:id="rId4" imgW="198108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5125" y="1107842"/>
                          <a:ext cx="4256087" cy="9667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272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446711"/>
              </p:ext>
            </p:extLst>
          </p:nvPr>
        </p:nvGraphicFramePr>
        <p:xfrm>
          <a:off x="3171031" y="6232754"/>
          <a:ext cx="2801937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80" name="Уравнение" r:id="rId6" imgW="1206360" imgH="241200" progId="Equation.3">
                  <p:embed/>
                </p:oleObj>
              </mc:Choice>
              <mc:Fallback>
                <p:oleObj name="Уравнение" r:id="rId6" imgW="1206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031" y="6232754"/>
                        <a:ext cx="2801937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694566" y="4510410"/>
            <a:ext cx="3174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иррациональное</a:t>
            </a: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Прямая со стрелкой 10"/>
          <p:cNvCxnSpPr>
            <a:stCxn id="9" idx="0"/>
          </p:cNvCxnSpPr>
          <p:nvPr/>
        </p:nvCxnSpPr>
        <p:spPr>
          <a:xfrm flipV="1">
            <a:off x="7281700" y="3889504"/>
            <a:ext cx="228233" cy="620906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15738"/>
              </p:ext>
            </p:extLst>
          </p:nvPr>
        </p:nvGraphicFramePr>
        <p:xfrm>
          <a:off x="935038" y="2152171"/>
          <a:ext cx="409098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81" name="Уравнение" r:id="rId8" imgW="1904760" imgH="279360" progId="Equation.3">
                  <p:embed/>
                </p:oleObj>
              </mc:Choice>
              <mc:Fallback>
                <p:oleObj name="Уравнение" r:id="rId8" imgW="19047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2152171"/>
                        <a:ext cx="4090987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54234"/>
              </p:ext>
            </p:extLst>
          </p:nvPr>
        </p:nvGraphicFramePr>
        <p:xfrm>
          <a:off x="867305" y="2828356"/>
          <a:ext cx="709136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82" name="Уравнение" r:id="rId10" imgW="3301920" imgH="241200" progId="Equation.3">
                  <p:embed/>
                </p:oleObj>
              </mc:Choice>
              <mc:Fallback>
                <p:oleObj name="Уравнение" r:id="rId10" imgW="3301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305" y="2828356"/>
                        <a:ext cx="7091363" cy="511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977648"/>
              </p:ext>
            </p:extLst>
          </p:nvPr>
        </p:nvGraphicFramePr>
        <p:xfrm>
          <a:off x="935038" y="3927441"/>
          <a:ext cx="307975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83" name="Уравнение" r:id="rId12" imgW="1434960" imgH="457200" progId="Equation.3">
                  <p:embed/>
                </p:oleObj>
              </mc:Choice>
              <mc:Fallback>
                <p:oleObj name="Уравнение" r:id="rId12" imgW="1434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927441"/>
                        <a:ext cx="3079750" cy="96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890587"/>
              </p:ext>
            </p:extLst>
          </p:nvPr>
        </p:nvGraphicFramePr>
        <p:xfrm>
          <a:off x="935038" y="4983305"/>
          <a:ext cx="5919788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84" name="Уравнение" r:id="rId14" imgW="2755800" imgH="304560" progId="Equation.3">
                  <p:embed/>
                </p:oleObj>
              </mc:Choice>
              <mc:Fallback>
                <p:oleObj name="Уравнение" r:id="rId14" imgW="275580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4983305"/>
                        <a:ext cx="5919788" cy="646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Задания открытого банка ОГЭ</a:t>
            </a:r>
            <a:endParaRPr kumimoji="0" lang="ru-RU" sz="22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781565"/>
              </p:ext>
            </p:extLst>
          </p:nvPr>
        </p:nvGraphicFramePr>
        <p:xfrm>
          <a:off x="2873376" y="5580115"/>
          <a:ext cx="39814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85" name="Уравнение" r:id="rId16" imgW="1854000" imgH="266400" progId="Equation.3">
                  <p:embed/>
                </p:oleObj>
              </mc:Choice>
              <mc:Fallback>
                <p:oleObj name="Уравнение" r:id="rId16" imgW="18540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6" y="5580115"/>
                        <a:ext cx="3981450" cy="565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759850"/>
              </p:ext>
            </p:extLst>
          </p:nvPr>
        </p:nvGraphicFramePr>
        <p:xfrm>
          <a:off x="935038" y="3378329"/>
          <a:ext cx="700881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86" name="Уравнение" r:id="rId18" imgW="3263760" imgH="241200" progId="Equation.3">
                  <p:embed/>
                </p:oleObj>
              </mc:Choice>
              <mc:Fallback>
                <p:oleObj name="Уравнение" r:id="rId18" imgW="3263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378329"/>
                        <a:ext cx="7008812" cy="511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901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Прямоугольник 106"/>
          <p:cNvSpPr/>
          <p:nvPr/>
        </p:nvSpPr>
        <p:spPr>
          <a:xfrm>
            <a:off x="1" y="45720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373737"/>
                </a:solidFill>
                <a:latin typeface="+mj-lt"/>
              </a:rPr>
              <a:t>Пример </a:t>
            </a:r>
            <a:r>
              <a:rPr lang="ru-RU" sz="2200" b="1" dirty="0" smtClean="0">
                <a:solidFill>
                  <a:srgbClr val="373737"/>
                </a:solidFill>
                <a:latin typeface="+mj-lt"/>
              </a:rPr>
              <a:t>13.</a:t>
            </a:r>
            <a:r>
              <a:rPr lang="ru-RU" sz="2200" dirty="0">
                <a:solidFill>
                  <a:srgbClr val="373737"/>
                </a:solidFill>
                <a:latin typeface="+mj-lt"/>
              </a:rPr>
              <a:t> </a:t>
            </a:r>
            <a:r>
              <a:rPr lang="ru-RU" sz="2200" i="1" dirty="0" smtClean="0"/>
              <a:t>Значение </a:t>
            </a:r>
            <a:r>
              <a:rPr lang="ru-RU" sz="2200" i="1" dirty="0"/>
              <a:t>какого из чисел </a:t>
            </a:r>
            <a:r>
              <a:rPr lang="ru-RU" sz="2200" i="1" dirty="0" smtClean="0"/>
              <a:t>является наибольшим? </a:t>
            </a:r>
            <a:endParaRPr lang="ru-RU" sz="2200" i="1" dirty="0">
              <a:latin typeface="+mj-lt"/>
            </a:endParaRPr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382186"/>
              </p:ext>
            </p:extLst>
          </p:nvPr>
        </p:nvGraphicFramePr>
        <p:xfrm>
          <a:off x="2212181" y="827590"/>
          <a:ext cx="471805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0" name="Уравнение" r:id="rId4" imgW="2031840" imgH="444240" progId="Equation.3">
                  <p:embed/>
                </p:oleObj>
              </mc:Choice>
              <mc:Fallback>
                <p:oleObj name="Уравнение" r:id="rId4" imgW="20318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181" y="827590"/>
                        <a:ext cx="4718050" cy="1017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1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4848"/>
              </p:ext>
            </p:extLst>
          </p:nvPr>
        </p:nvGraphicFramePr>
        <p:xfrm>
          <a:off x="935038" y="4698508"/>
          <a:ext cx="489585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1" name="Уравнение" r:id="rId6" imgW="2108160" imgH="444240" progId="Equation.3">
                  <p:embed/>
                </p:oleObj>
              </mc:Choice>
              <mc:Fallback>
                <p:oleObj name="Уравнение" r:id="rId6" imgW="21081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4698508"/>
                        <a:ext cx="4895850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584552"/>
              </p:ext>
            </p:extLst>
          </p:nvPr>
        </p:nvGraphicFramePr>
        <p:xfrm>
          <a:off x="935038" y="2749248"/>
          <a:ext cx="530542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2" name="Уравнение" r:id="rId8" imgW="2286000" imgH="279360" progId="Equation.3">
                  <p:embed/>
                </p:oleObj>
              </mc:Choice>
              <mc:Fallback>
                <p:oleObj name="Уравнение" r:id="rId8" imgW="22860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2749248"/>
                        <a:ext cx="5305425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3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463821"/>
              </p:ext>
            </p:extLst>
          </p:nvPr>
        </p:nvGraphicFramePr>
        <p:xfrm>
          <a:off x="935038" y="2007981"/>
          <a:ext cx="19431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3" name="Уравнение" r:id="rId10" imgW="838080" imgH="253800" progId="Equation.3">
                  <p:embed/>
                </p:oleObj>
              </mc:Choice>
              <mc:Fallback>
                <p:oleObj name="Уравнение" r:id="rId10" imgW="838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2007981"/>
                        <a:ext cx="1943100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294458"/>
              </p:ext>
            </p:extLst>
          </p:nvPr>
        </p:nvGraphicFramePr>
        <p:xfrm>
          <a:off x="3348038" y="6111875"/>
          <a:ext cx="244792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4" name="Уравнение" r:id="rId12" imgW="1054080" imgH="253800" progId="Equation.3">
                  <p:embed/>
                </p:oleObj>
              </mc:Choice>
              <mc:Fallback>
                <p:oleObj name="Уравнение" r:id="rId12" imgW="1054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6111875"/>
                        <a:ext cx="2447925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333068" y="2854905"/>
            <a:ext cx="2669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наибольшее</a:t>
            </a: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414616"/>
              </p:ext>
            </p:extLst>
          </p:nvPr>
        </p:nvGraphicFramePr>
        <p:xfrm>
          <a:off x="935038" y="3547665"/>
          <a:ext cx="5900737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5" name="Уравнение" r:id="rId14" imgW="2539800" imgH="431640" progId="Equation.3">
                  <p:embed/>
                </p:oleObj>
              </mc:Choice>
              <mc:Fallback>
                <p:oleObj name="Уравнение" r:id="rId14" imgW="2539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547665"/>
                        <a:ext cx="5900737" cy="992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Задания открытого банка ОГЭ</a:t>
            </a:r>
            <a:endParaRPr kumimoji="0" lang="ru-RU" sz="22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629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201332" y="457200"/>
            <a:ext cx="4741333" cy="1050925"/>
            <a:chOff x="2217745" y="110358"/>
            <a:chExt cx="4741333" cy="1050925"/>
          </a:xfrm>
        </p:grpSpPr>
        <p:sp>
          <p:nvSpPr>
            <p:cNvPr id="107" name="Прямоугольник 106"/>
            <p:cNvSpPr/>
            <p:nvPr/>
          </p:nvSpPr>
          <p:spPr>
            <a:xfrm>
              <a:off x="2217745" y="419583"/>
              <a:ext cx="4741333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200" b="1" dirty="0">
                  <a:solidFill>
                    <a:srgbClr val="373737"/>
                  </a:solidFill>
                  <a:latin typeface="+mj-lt"/>
                </a:rPr>
                <a:t>Пример </a:t>
              </a:r>
              <a:r>
                <a:rPr lang="ru-RU" sz="2200" b="1" dirty="0" smtClean="0">
                  <a:solidFill>
                    <a:srgbClr val="373737"/>
                  </a:solidFill>
                  <a:latin typeface="+mj-lt"/>
                </a:rPr>
                <a:t>14.</a:t>
              </a:r>
              <a:r>
                <a:rPr lang="ru-RU" sz="2200" dirty="0">
                  <a:solidFill>
                    <a:srgbClr val="373737"/>
                  </a:solidFill>
                  <a:latin typeface="+mj-lt"/>
                </a:rPr>
                <a:t> </a:t>
              </a:r>
              <a:r>
                <a:rPr lang="ru-RU" sz="2200" i="1" dirty="0" smtClean="0">
                  <a:latin typeface="+mj-lt"/>
                </a:rPr>
                <a:t>Вычислите</a:t>
              </a:r>
              <a:endParaRPr lang="ru-RU" sz="2200" i="1" dirty="0">
                <a:latin typeface="+mj-lt"/>
              </a:endParaRPr>
            </a:p>
          </p:txBody>
        </p:sp>
        <p:graphicFrame>
          <p:nvGraphicFramePr>
            <p:cNvPr id="33" name="Объект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4274577"/>
                </p:ext>
              </p:extLst>
            </p:nvPr>
          </p:nvGraphicFramePr>
          <p:xfrm>
            <a:off x="5901540" y="110358"/>
            <a:ext cx="882650" cy="1050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79" name="Уравнение" r:id="rId4" imgW="380880" imgH="457200" progId="Equation.3">
                    <p:embed/>
                  </p:oleObj>
                </mc:Choice>
                <mc:Fallback>
                  <p:oleObj name="Уравнение" r:id="rId4" imgW="38088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01540" y="110358"/>
                          <a:ext cx="882650" cy="1050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272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596049"/>
              </p:ext>
            </p:extLst>
          </p:nvPr>
        </p:nvGraphicFramePr>
        <p:xfrm>
          <a:off x="1312863" y="1713706"/>
          <a:ext cx="48641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0" name="Уравнение" r:id="rId6" imgW="2095200" imgH="457200" progId="Equation.3">
                  <p:embed/>
                </p:oleObj>
              </mc:Choice>
              <mc:Fallback>
                <p:oleObj name="Уравнение" r:id="rId6" imgW="2095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1713706"/>
                        <a:ext cx="4864100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671009"/>
              </p:ext>
            </p:extLst>
          </p:nvPr>
        </p:nvGraphicFramePr>
        <p:xfrm>
          <a:off x="3658393" y="4810654"/>
          <a:ext cx="182721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1" name="Уравнение" r:id="rId8" imgW="787320" imgH="203040" progId="Equation.3">
                  <p:embed/>
                </p:oleObj>
              </mc:Choice>
              <mc:Fallback>
                <p:oleObj name="Уравнение" r:id="rId8" imgW="787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8393" y="4810654"/>
                        <a:ext cx="1827213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Задания открытого банка ОГЭ</a:t>
            </a:r>
            <a:endParaRPr kumimoji="0" lang="ru-RU" sz="22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graphicFrame>
        <p:nvGraphicFramePr>
          <p:cNvPr id="10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474493"/>
              </p:ext>
            </p:extLst>
          </p:nvPr>
        </p:nvGraphicFramePr>
        <p:xfrm>
          <a:off x="1312863" y="2970212"/>
          <a:ext cx="651986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2" name="Уравнение" r:id="rId10" imgW="2806560" imgH="457200" progId="Equation.3">
                  <p:embed/>
                </p:oleObj>
              </mc:Choice>
              <mc:Fallback>
                <p:oleObj name="Уравнение" r:id="rId10" imgW="2806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2970212"/>
                        <a:ext cx="6519862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6037259" y="3071656"/>
            <a:ext cx="423066" cy="34713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698995" y="3576559"/>
            <a:ext cx="423066" cy="34713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0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43693" y="628914"/>
            <a:ext cx="8456614" cy="584200"/>
            <a:chOff x="212734" y="319114"/>
            <a:chExt cx="8582026" cy="584200"/>
          </a:xfrm>
        </p:grpSpPr>
        <p:sp>
          <p:nvSpPr>
            <p:cNvPr id="107" name="Прямоугольник 106"/>
            <p:cNvSpPr/>
            <p:nvPr/>
          </p:nvSpPr>
          <p:spPr>
            <a:xfrm>
              <a:off x="212734" y="419583"/>
              <a:ext cx="787241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200" b="1" dirty="0">
                  <a:solidFill>
                    <a:srgbClr val="373737"/>
                  </a:solidFill>
                  <a:latin typeface="+mj-lt"/>
                </a:rPr>
                <a:t>Пример </a:t>
              </a:r>
              <a:r>
                <a:rPr lang="ru-RU" sz="2200" b="1" dirty="0" smtClean="0">
                  <a:solidFill>
                    <a:srgbClr val="373737"/>
                  </a:solidFill>
                  <a:latin typeface="+mj-lt"/>
                </a:rPr>
                <a:t>15.</a:t>
              </a:r>
              <a:r>
                <a:rPr lang="ru-RU" sz="2200" dirty="0">
                  <a:solidFill>
                    <a:srgbClr val="373737"/>
                  </a:solidFill>
                  <a:latin typeface="+mj-lt"/>
                </a:rPr>
                <a:t> </a:t>
              </a:r>
              <a:r>
                <a:rPr lang="ru-RU" sz="2400" i="1" dirty="0"/>
                <a:t>Найдите значение выражения</a:t>
              </a:r>
              <a:r>
                <a:rPr lang="ru-RU" sz="2400" dirty="0"/>
                <a:t> </a:t>
              </a:r>
              <a:endParaRPr lang="ru-RU" sz="2200" i="1" dirty="0">
                <a:latin typeface="+mj-lt"/>
              </a:endParaRPr>
            </a:p>
          </p:txBody>
        </p:sp>
        <p:graphicFrame>
          <p:nvGraphicFramePr>
            <p:cNvPr id="33" name="Объект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4344348"/>
                </p:ext>
              </p:extLst>
            </p:nvPr>
          </p:nvGraphicFramePr>
          <p:xfrm>
            <a:off x="7059622" y="319114"/>
            <a:ext cx="1735138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135" name="Уравнение" r:id="rId4" imgW="749160" imgH="253800" progId="Equation.3">
                    <p:embed/>
                  </p:oleObj>
                </mc:Choice>
                <mc:Fallback>
                  <p:oleObj name="Уравнение" r:id="rId4" imgW="74916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59622" y="319114"/>
                          <a:ext cx="1735138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272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031112"/>
              </p:ext>
            </p:extLst>
          </p:nvPr>
        </p:nvGraphicFramePr>
        <p:xfrm>
          <a:off x="629444" y="1639888"/>
          <a:ext cx="7931151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6" name="Уравнение" r:id="rId6" imgW="3416040" imgH="304560" progId="Equation.3">
                  <p:embed/>
                </p:oleObj>
              </mc:Choice>
              <mc:Fallback>
                <p:oleObj name="Уравнение" r:id="rId6" imgW="341604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444" y="1639888"/>
                        <a:ext cx="7931151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769855"/>
              </p:ext>
            </p:extLst>
          </p:nvPr>
        </p:nvGraphicFramePr>
        <p:xfrm>
          <a:off x="3481386" y="6294921"/>
          <a:ext cx="21812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7" name="Уравнение" r:id="rId8" imgW="939600" imgH="203040" progId="Equation.3">
                  <p:embed/>
                </p:oleObj>
              </mc:Choice>
              <mc:Fallback>
                <p:oleObj name="Уравнение" r:id="rId8" imgW="939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1386" y="6294921"/>
                        <a:ext cx="218122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Задания открытого банка ОГЭ</a:t>
            </a:r>
            <a:endParaRPr kumimoji="0" lang="ru-RU" sz="22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graphicFrame>
        <p:nvGraphicFramePr>
          <p:cNvPr id="10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496006"/>
              </p:ext>
            </p:extLst>
          </p:nvPr>
        </p:nvGraphicFramePr>
        <p:xfrm>
          <a:off x="629444" y="4071673"/>
          <a:ext cx="8170862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8" name="Уравнение" r:id="rId10" imgW="3517560" imgH="266400" progId="Equation.3">
                  <p:embed/>
                </p:oleObj>
              </mc:Choice>
              <mc:Fallback>
                <p:oleObj name="Уравнение" r:id="rId10" imgW="35175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444" y="4071673"/>
                        <a:ext cx="8170862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361180"/>
              </p:ext>
            </p:extLst>
          </p:nvPr>
        </p:nvGraphicFramePr>
        <p:xfrm>
          <a:off x="3391694" y="4940144"/>
          <a:ext cx="2360612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9" name="Уравнение" r:id="rId12" imgW="1015920" imgH="177480" progId="Equation.3">
                  <p:embed/>
                </p:oleObj>
              </mc:Choice>
              <mc:Fallback>
                <p:oleObj name="Уравнение" r:id="rId12" imgW="10159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1694" y="4940144"/>
                        <a:ext cx="2360612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081708"/>
              </p:ext>
            </p:extLst>
          </p:nvPr>
        </p:nvGraphicFramePr>
        <p:xfrm>
          <a:off x="629444" y="2510926"/>
          <a:ext cx="616267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0" name="Уравнение" r:id="rId14" imgW="2654280" imgH="266400" progId="Equation.3">
                  <p:embed/>
                </p:oleObj>
              </mc:Choice>
              <mc:Fallback>
                <p:oleObj name="Уравнение" r:id="rId14" imgW="26542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444" y="2510926"/>
                        <a:ext cx="6162675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906568"/>
              </p:ext>
            </p:extLst>
          </p:nvPr>
        </p:nvGraphicFramePr>
        <p:xfrm>
          <a:off x="1977231" y="3226781"/>
          <a:ext cx="518953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1" name="Уравнение" r:id="rId16" imgW="2234880" imgH="304560" progId="Equation.3">
                  <p:embed/>
                </p:oleObj>
              </mc:Choice>
              <mc:Fallback>
                <p:oleObj name="Уравнение" r:id="rId16" imgW="22348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7231" y="3226781"/>
                        <a:ext cx="5189537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46399"/>
              </p:ext>
            </p:extLst>
          </p:nvPr>
        </p:nvGraphicFramePr>
        <p:xfrm>
          <a:off x="629444" y="5436130"/>
          <a:ext cx="79883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2" name="Уравнение" r:id="rId18" imgW="3441600" imgH="266400" progId="Equation.3">
                  <p:embed/>
                </p:oleObj>
              </mc:Choice>
              <mc:Fallback>
                <p:oleObj name="Уравнение" r:id="rId18" imgW="34416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444" y="5436130"/>
                        <a:ext cx="7988300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320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2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988331"/>
              </p:ext>
            </p:extLst>
          </p:nvPr>
        </p:nvGraphicFramePr>
        <p:xfrm>
          <a:off x="208756" y="1676771"/>
          <a:ext cx="8726488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8" name="Уравнение" r:id="rId4" imgW="3759120" imgH="266400" progId="Equation.3">
                  <p:embed/>
                </p:oleObj>
              </mc:Choice>
              <mc:Fallback>
                <p:oleObj name="Уравнение" r:id="rId4" imgW="37591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" y="1676771"/>
                        <a:ext cx="8726488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772252"/>
              </p:ext>
            </p:extLst>
          </p:nvPr>
        </p:nvGraphicFramePr>
        <p:xfrm>
          <a:off x="3259929" y="5484442"/>
          <a:ext cx="262413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9" name="Уравнение" r:id="rId6" imgW="1130040" imgH="241200" progId="Equation.3">
                  <p:embed/>
                </p:oleObj>
              </mc:Choice>
              <mc:Fallback>
                <p:oleObj name="Уравнение" r:id="rId6" imgW="11300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9929" y="5484442"/>
                        <a:ext cx="2624137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Задания открытого банка ОГЭ</a:t>
            </a:r>
            <a:endParaRPr kumimoji="0" lang="ru-RU" sz="22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43693" y="657225"/>
            <a:ext cx="8487570" cy="533823"/>
            <a:chOff x="212734" y="347425"/>
            <a:chExt cx="8613441" cy="533823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212734" y="419583"/>
              <a:ext cx="787241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200" b="1" dirty="0">
                  <a:solidFill>
                    <a:srgbClr val="373737"/>
                  </a:solidFill>
                  <a:latin typeface="+mj-lt"/>
                </a:rPr>
                <a:t>Пример </a:t>
              </a:r>
              <a:r>
                <a:rPr lang="ru-RU" sz="2200" b="1" dirty="0" smtClean="0">
                  <a:solidFill>
                    <a:srgbClr val="373737"/>
                  </a:solidFill>
                  <a:latin typeface="+mj-lt"/>
                </a:rPr>
                <a:t>16.</a:t>
              </a:r>
              <a:r>
                <a:rPr lang="ru-RU" sz="2200" dirty="0">
                  <a:solidFill>
                    <a:srgbClr val="373737"/>
                  </a:solidFill>
                  <a:latin typeface="+mj-lt"/>
                </a:rPr>
                <a:t> </a:t>
              </a:r>
              <a:r>
                <a:rPr lang="ru-RU" sz="2400" i="1" dirty="0"/>
                <a:t>Найдите значение выражения</a:t>
              </a:r>
              <a:r>
                <a:rPr lang="ru-RU" sz="2400" dirty="0"/>
                <a:t> </a:t>
              </a:r>
              <a:endParaRPr lang="ru-RU" sz="2200" i="1" dirty="0">
                <a:latin typeface="+mj-lt"/>
              </a:endParaRPr>
            </a:p>
          </p:txBody>
        </p:sp>
        <p:graphicFrame>
          <p:nvGraphicFramePr>
            <p:cNvPr id="13" name="Объект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9305206"/>
                </p:ext>
              </p:extLst>
            </p:nvPr>
          </p:nvGraphicFramePr>
          <p:xfrm>
            <a:off x="7029862" y="347425"/>
            <a:ext cx="1796313" cy="527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40" name="Уравнение" r:id="rId8" imgW="774360" imgH="228600" progId="Equation.3">
                    <p:embed/>
                  </p:oleObj>
                </mc:Choice>
                <mc:Fallback>
                  <p:oleObj name="Уравнение" r:id="rId8" imgW="7743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9862" y="347425"/>
                          <a:ext cx="1796313" cy="527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606342"/>
              </p:ext>
            </p:extLst>
          </p:nvPr>
        </p:nvGraphicFramePr>
        <p:xfrm>
          <a:off x="798511" y="2410619"/>
          <a:ext cx="75469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41" name="Уравнение" r:id="rId10" imgW="3251160" imgH="266400" progId="Equation.3">
                  <p:embed/>
                </p:oleObj>
              </mc:Choice>
              <mc:Fallback>
                <p:oleObj name="Уравнение" r:id="rId10" imgW="3251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1" y="2410619"/>
                        <a:ext cx="754697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77752"/>
              </p:ext>
            </p:extLst>
          </p:nvPr>
        </p:nvGraphicFramePr>
        <p:xfrm>
          <a:off x="357188" y="3579813"/>
          <a:ext cx="84296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42" name="Уравнение" r:id="rId12" imgW="3632040" imgH="266400" progId="Equation.3">
                  <p:embed/>
                </p:oleObj>
              </mc:Choice>
              <mc:Fallback>
                <p:oleObj name="Уравнение" r:id="rId12" imgW="36320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579813"/>
                        <a:ext cx="842962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478774"/>
              </p:ext>
            </p:extLst>
          </p:nvPr>
        </p:nvGraphicFramePr>
        <p:xfrm>
          <a:off x="1608137" y="4668652"/>
          <a:ext cx="59277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43" name="Уравнение" r:id="rId14" imgW="2552400" imgH="266400" progId="Equation.3">
                  <p:embed/>
                </p:oleObj>
              </mc:Choice>
              <mc:Fallback>
                <p:oleObj name="Уравнение" r:id="rId14" imgW="25524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7" y="4668652"/>
                        <a:ext cx="592772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4343400" y="3716338"/>
            <a:ext cx="785813" cy="398462"/>
          </a:xfrm>
          <a:prstGeom prst="roundRect">
            <a:avLst>
              <a:gd name="adj" fmla="val 4676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уга 3"/>
          <p:cNvSpPr/>
          <p:nvPr/>
        </p:nvSpPr>
        <p:spPr>
          <a:xfrm>
            <a:off x="2586039" y="3429001"/>
            <a:ext cx="2210278" cy="762794"/>
          </a:xfrm>
          <a:prstGeom prst="arc">
            <a:avLst>
              <a:gd name="adj1" fmla="val 10806286"/>
              <a:gd name="adj2" fmla="val 21283133"/>
            </a:avLst>
          </a:prstGeom>
          <a:ln w="19050">
            <a:solidFill>
              <a:srgbClr val="C00000"/>
            </a:solidFill>
            <a:headEnd type="stealth"/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5467" y="3716338"/>
            <a:ext cx="1117600" cy="398462"/>
          </a:xfrm>
          <a:prstGeom prst="roundRect">
            <a:avLst>
              <a:gd name="adj" fmla="val 4676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flipV="1">
            <a:off x="3344333" y="3580604"/>
            <a:ext cx="2446815" cy="885032"/>
          </a:xfrm>
          <a:prstGeom prst="arc">
            <a:avLst>
              <a:gd name="adj1" fmla="val 10806286"/>
              <a:gd name="adj2" fmla="val 21283133"/>
            </a:avLst>
          </a:prstGeom>
          <a:ln w="19050">
            <a:solidFill>
              <a:srgbClr val="C00000"/>
            </a:solidFill>
            <a:headEnd type="stealth"/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46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8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2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694407"/>
              </p:ext>
            </p:extLst>
          </p:nvPr>
        </p:nvGraphicFramePr>
        <p:xfrm>
          <a:off x="1353846" y="1359272"/>
          <a:ext cx="642778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7" name="Уравнение" r:id="rId4" imgW="2768400" imgH="253800" progId="Equation.3">
                  <p:embed/>
                </p:oleObj>
              </mc:Choice>
              <mc:Fallback>
                <p:oleObj name="Уравнение" r:id="rId4" imgW="2768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3846" y="1359272"/>
                        <a:ext cx="6427788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600314"/>
              </p:ext>
            </p:extLst>
          </p:nvPr>
        </p:nvGraphicFramePr>
        <p:xfrm>
          <a:off x="3495675" y="2935630"/>
          <a:ext cx="21526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8" name="Уравнение" r:id="rId6" imgW="927000" imgH="203040" progId="Equation.3">
                  <p:embed/>
                </p:oleObj>
              </mc:Choice>
              <mc:Fallback>
                <p:oleObj name="Уравнение" r:id="rId6" imgW="927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675" y="2935630"/>
                        <a:ext cx="215265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Задания открытого банка ОГЭ</a:t>
            </a:r>
            <a:endParaRPr kumimoji="0" lang="ru-RU" sz="22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13506" y="616136"/>
            <a:ext cx="8916988" cy="584200"/>
            <a:chOff x="101600" y="628650"/>
            <a:chExt cx="8916988" cy="584200"/>
          </a:xfrm>
        </p:grpSpPr>
        <p:graphicFrame>
          <p:nvGraphicFramePr>
            <p:cNvPr id="19" name="Объект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5273320"/>
                </p:ext>
              </p:extLst>
            </p:nvPr>
          </p:nvGraphicFramePr>
          <p:xfrm>
            <a:off x="6872288" y="628650"/>
            <a:ext cx="214630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59" name="Уравнение" r:id="rId8" imgW="939600" imgH="253800" progId="Equation.3">
                    <p:embed/>
                  </p:oleObj>
                </mc:Choice>
                <mc:Fallback>
                  <p:oleObj name="Уравнение" r:id="rId8" imgW="9396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72288" y="628650"/>
                          <a:ext cx="2146300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Прямоугольник 11"/>
            <p:cNvSpPr/>
            <p:nvPr/>
          </p:nvSpPr>
          <p:spPr>
            <a:xfrm>
              <a:off x="101600" y="729383"/>
              <a:ext cx="799946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200" b="1" dirty="0">
                  <a:solidFill>
                    <a:srgbClr val="373737"/>
                  </a:solidFill>
                  <a:latin typeface="+mj-lt"/>
                </a:rPr>
                <a:t>Пример </a:t>
              </a:r>
              <a:r>
                <a:rPr lang="ru-RU" sz="2200" b="1" dirty="0" smtClean="0">
                  <a:solidFill>
                    <a:srgbClr val="373737"/>
                  </a:solidFill>
                  <a:latin typeface="+mj-lt"/>
                </a:rPr>
                <a:t>17.</a:t>
              </a:r>
              <a:r>
                <a:rPr lang="ru-RU" sz="2200" dirty="0">
                  <a:solidFill>
                    <a:srgbClr val="373737"/>
                  </a:solidFill>
                  <a:latin typeface="+mj-lt"/>
                </a:rPr>
                <a:t> </a:t>
              </a:r>
              <a:r>
                <a:rPr lang="ru-RU" sz="2400" i="1" dirty="0"/>
                <a:t>Найдите значение выражения</a:t>
              </a:r>
              <a:r>
                <a:rPr lang="ru-RU" sz="2400" dirty="0"/>
                <a:t> </a:t>
              </a:r>
              <a:endParaRPr lang="ru-RU" sz="2200" i="1" dirty="0">
                <a:latin typeface="+mj-lt"/>
              </a:endParaRPr>
            </a:p>
          </p:txBody>
        </p:sp>
      </p:grpSp>
      <p:graphicFrame>
        <p:nvGraphicFramePr>
          <p:cNvPr id="14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025457"/>
              </p:ext>
            </p:extLst>
          </p:nvPr>
        </p:nvGraphicFramePr>
        <p:xfrm>
          <a:off x="2032502" y="1996255"/>
          <a:ext cx="50704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0" name="Уравнение" r:id="rId10" imgW="2184120" imgH="304560" progId="Equation.3">
                  <p:embed/>
                </p:oleObj>
              </mc:Choice>
              <mc:Fallback>
                <p:oleObj name="Уравнение" r:id="rId10" imgW="218412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502" y="1996255"/>
                        <a:ext cx="5070475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637619"/>
              </p:ext>
            </p:extLst>
          </p:nvPr>
        </p:nvGraphicFramePr>
        <p:xfrm>
          <a:off x="690563" y="4305300"/>
          <a:ext cx="775493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1" name="Уравнение" r:id="rId12" imgW="3340080" imgH="253800" progId="Equation.3">
                  <p:embed/>
                </p:oleObj>
              </mc:Choice>
              <mc:Fallback>
                <p:oleObj name="Уравнение" r:id="rId12" imgW="3340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4305300"/>
                        <a:ext cx="7754937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860979"/>
              </p:ext>
            </p:extLst>
          </p:nvPr>
        </p:nvGraphicFramePr>
        <p:xfrm>
          <a:off x="3362325" y="5838825"/>
          <a:ext cx="24193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2" name="Уравнение" r:id="rId14" imgW="1041120" imgH="241200" progId="Equation.3">
                  <p:embed/>
                </p:oleObj>
              </mc:Choice>
              <mc:Fallback>
                <p:oleObj name="Уравнение" r:id="rId14" imgW="1041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25" y="5838825"/>
                        <a:ext cx="2419350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Группа 22"/>
          <p:cNvGrpSpPr/>
          <p:nvPr/>
        </p:nvGrpSpPr>
        <p:grpSpPr>
          <a:xfrm>
            <a:off x="113506" y="3590925"/>
            <a:ext cx="8757444" cy="534009"/>
            <a:chOff x="101600" y="657039"/>
            <a:chExt cx="8757444" cy="534009"/>
          </a:xfrm>
        </p:grpSpPr>
        <p:graphicFrame>
          <p:nvGraphicFramePr>
            <p:cNvPr id="24" name="Объект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6129591"/>
                </p:ext>
              </p:extLst>
            </p:nvPr>
          </p:nvGraphicFramePr>
          <p:xfrm>
            <a:off x="7031832" y="657039"/>
            <a:ext cx="1827212" cy="525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63" name="Уравнение" r:id="rId16" imgW="799920" imgH="228600" progId="Equation.3">
                    <p:embed/>
                  </p:oleObj>
                </mc:Choice>
                <mc:Fallback>
                  <p:oleObj name="Уравнение" r:id="rId16" imgW="7999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1832" y="657039"/>
                          <a:ext cx="1827212" cy="525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Прямоугольник 24"/>
            <p:cNvSpPr/>
            <p:nvPr/>
          </p:nvSpPr>
          <p:spPr>
            <a:xfrm>
              <a:off x="101600" y="729383"/>
              <a:ext cx="799946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200" b="1" dirty="0">
                  <a:solidFill>
                    <a:srgbClr val="373737"/>
                  </a:solidFill>
                  <a:latin typeface="+mj-lt"/>
                </a:rPr>
                <a:t>Пример </a:t>
              </a:r>
              <a:r>
                <a:rPr lang="ru-RU" sz="2200" b="1" dirty="0" smtClean="0">
                  <a:solidFill>
                    <a:srgbClr val="373737"/>
                  </a:solidFill>
                  <a:latin typeface="+mj-lt"/>
                </a:rPr>
                <a:t>18.</a:t>
              </a:r>
              <a:r>
                <a:rPr lang="ru-RU" sz="2200" dirty="0">
                  <a:solidFill>
                    <a:srgbClr val="373737"/>
                  </a:solidFill>
                  <a:latin typeface="+mj-lt"/>
                </a:rPr>
                <a:t> </a:t>
              </a:r>
              <a:r>
                <a:rPr lang="ru-RU" sz="2400" i="1" dirty="0"/>
                <a:t>Найдите значение выражения</a:t>
              </a:r>
              <a:r>
                <a:rPr lang="ru-RU" sz="2400" dirty="0"/>
                <a:t> </a:t>
              </a:r>
              <a:endParaRPr lang="ru-RU" sz="2200" i="1" dirty="0">
                <a:latin typeface="+mj-lt"/>
              </a:endParaRPr>
            </a:p>
          </p:txBody>
        </p:sp>
      </p:grpSp>
      <p:graphicFrame>
        <p:nvGraphicFramePr>
          <p:cNvPr id="26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500734"/>
              </p:ext>
            </p:extLst>
          </p:nvPr>
        </p:nvGraphicFramePr>
        <p:xfrm>
          <a:off x="2081212" y="5075237"/>
          <a:ext cx="49815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4" name="Уравнение" r:id="rId18" imgW="2145960" imgH="253800" progId="Equation.3">
                  <p:embed/>
                </p:oleObj>
              </mc:Choice>
              <mc:Fallback>
                <p:oleObj name="Уравнение" r:id="rId18" imgW="21459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2" y="5075237"/>
                        <a:ext cx="4981575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Скругленный прямоугольник 26"/>
          <p:cNvSpPr/>
          <p:nvPr/>
        </p:nvSpPr>
        <p:spPr>
          <a:xfrm>
            <a:off x="5087940" y="4433368"/>
            <a:ext cx="594254" cy="398462"/>
          </a:xfrm>
          <a:prstGeom prst="roundRect">
            <a:avLst>
              <a:gd name="adj" fmla="val 4676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>
            <a:off x="3513084" y="4146031"/>
            <a:ext cx="1871135" cy="740294"/>
          </a:xfrm>
          <a:prstGeom prst="arc">
            <a:avLst>
              <a:gd name="adj1" fmla="val 10806286"/>
              <a:gd name="adj2" fmla="val 21283133"/>
            </a:avLst>
          </a:prstGeom>
          <a:ln w="19050">
            <a:solidFill>
              <a:srgbClr val="C00000"/>
            </a:solidFill>
            <a:headEnd type="stealth"/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764741" y="4433368"/>
            <a:ext cx="585259" cy="398462"/>
          </a:xfrm>
          <a:prstGeom prst="roundRect">
            <a:avLst>
              <a:gd name="adj" fmla="val 4676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 flipV="1">
            <a:off x="4004733" y="4369280"/>
            <a:ext cx="2111323" cy="772631"/>
          </a:xfrm>
          <a:prstGeom prst="arc">
            <a:avLst>
              <a:gd name="adj1" fmla="val 10806286"/>
              <a:gd name="adj2" fmla="val 21283133"/>
            </a:avLst>
          </a:prstGeom>
          <a:ln w="19050">
            <a:solidFill>
              <a:srgbClr val="C00000"/>
            </a:solidFill>
            <a:headEnd type="stealth"/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13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Свойства 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квадратных корней</a:t>
            </a:r>
            <a:endParaRPr kumimoji="0" lang="ru-RU" sz="22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6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557704"/>
              </p:ext>
            </p:extLst>
          </p:nvPr>
        </p:nvGraphicFramePr>
        <p:xfrm>
          <a:off x="2887663" y="638175"/>
          <a:ext cx="336708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3" name="Уравнение" r:id="rId3" imgW="1447560" imgH="203040" progId="Equation.3">
                  <p:embed/>
                </p:oleObj>
              </mc:Choice>
              <mc:Fallback>
                <p:oleObj name="Уравнение" r:id="rId3" imgW="1447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663" y="638175"/>
                        <a:ext cx="3367087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450297"/>
              </p:ext>
            </p:extLst>
          </p:nvPr>
        </p:nvGraphicFramePr>
        <p:xfrm>
          <a:off x="2654300" y="1398851"/>
          <a:ext cx="3835400" cy="424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4" name="Уравнение" r:id="rId5" imgW="1650960" imgH="1854000" progId="Equation.3">
                  <p:embed/>
                </p:oleObj>
              </mc:Choice>
              <mc:Fallback>
                <p:oleObj name="Уравнение" r:id="rId5" imgW="165096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1398851"/>
                        <a:ext cx="3835400" cy="424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778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3375" y="676960"/>
            <a:ext cx="84772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0" indent="-361950">
              <a:buFont typeface="Arial" pitchFamily="34" charset="0"/>
              <a:buChar char="•"/>
            </a:pPr>
            <a:r>
              <a:rPr lang="en-US" sz="2000" i="1" dirty="0" smtClean="0">
                <a:hlinkClick r:id="rId2"/>
              </a:rPr>
              <a:t>http</a:t>
            </a:r>
            <a:r>
              <a:rPr lang="en-US" sz="2000" i="1" dirty="0">
                <a:hlinkClick r:id="rId2"/>
              </a:rPr>
              <a:t>://</a:t>
            </a:r>
            <a:r>
              <a:rPr lang="en-US" sz="2000" i="1" dirty="0" smtClean="0">
                <a:hlinkClick r:id="rId2"/>
              </a:rPr>
              <a:t>www.mathgia.ru/or/gia12/Main.html</a:t>
            </a:r>
            <a:r>
              <a:rPr lang="en-US" sz="2000" i="1" dirty="0" smtClean="0"/>
              <a:t> - </a:t>
            </a:r>
            <a:r>
              <a:rPr lang="ru-RU" sz="2000" i="1" dirty="0" smtClean="0"/>
              <a:t>открытый банк заданий ОГЭ по математике</a:t>
            </a: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9144000" cy="638690"/>
          </a:xfrm>
          <a:prstGeom prst="rect">
            <a:avLst/>
          </a:prstGeom>
          <a:solidFill>
            <a:schemeClr val="bg1">
              <a:alpha val="69804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Использованы ресурсы</a:t>
            </a:r>
          </a:p>
        </p:txBody>
      </p:sp>
    </p:spTree>
    <p:extLst>
      <p:ext uri="{BB962C8B-B14F-4D97-AF65-F5344CB8AC3E}">
        <p14:creationId xmlns:p14="http://schemas.microsoft.com/office/powerpoint/2010/main" val="27549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Прямоугольник 106"/>
          <p:cNvSpPr/>
          <p:nvPr/>
        </p:nvSpPr>
        <p:spPr>
          <a:xfrm>
            <a:off x="1" y="45720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373737"/>
                </a:solidFill>
                <a:latin typeface="+mj-lt"/>
              </a:rPr>
              <a:t>Пример </a:t>
            </a:r>
            <a:r>
              <a:rPr lang="ru-RU" sz="2200" b="1" dirty="0" smtClean="0">
                <a:solidFill>
                  <a:srgbClr val="373737"/>
                </a:solidFill>
                <a:latin typeface="+mj-lt"/>
              </a:rPr>
              <a:t>1.</a:t>
            </a:r>
            <a:r>
              <a:rPr lang="ru-RU" sz="2200" dirty="0">
                <a:solidFill>
                  <a:srgbClr val="373737"/>
                </a:solidFill>
                <a:latin typeface="+mj-lt"/>
              </a:rPr>
              <a:t> </a:t>
            </a:r>
            <a:r>
              <a:rPr lang="ru-RU" sz="2200" i="1" dirty="0" smtClean="0">
                <a:latin typeface="+mj-lt"/>
              </a:rPr>
              <a:t>Расположите в порядке возрастания числа:</a:t>
            </a:r>
            <a:endParaRPr lang="ru-RU" sz="2200" i="1" dirty="0">
              <a:latin typeface="+mj-lt"/>
            </a:endParaRPr>
          </a:p>
        </p:txBody>
      </p:sp>
      <p:sp>
        <p:nvSpPr>
          <p:cNvPr id="30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Задания открытого банка ОГЭ</a:t>
            </a:r>
            <a:endParaRPr kumimoji="0" lang="ru-RU" sz="22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graphicFrame>
        <p:nvGraphicFramePr>
          <p:cNvPr id="72721" name="Object 71"/>
          <p:cNvGraphicFramePr>
            <a:graphicFrameLocks noChangeAspect="1"/>
          </p:cNvGraphicFramePr>
          <p:nvPr/>
        </p:nvGraphicFramePr>
        <p:xfrm>
          <a:off x="1935163" y="3708400"/>
          <a:ext cx="45402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5" name="Формула" r:id="rId4" imgW="1955520" imgH="253800" progId="Equation.3">
                  <p:embed/>
                </p:oleObj>
              </mc:Choice>
              <mc:Fallback>
                <p:oleObj name="Формула" r:id="rId4" imgW="1955520" imgH="2538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163" y="3708400"/>
                        <a:ext cx="454025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2" name="Object 71"/>
          <p:cNvGraphicFramePr>
            <a:graphicFrameLocks noChangeAspect="1"/>
          </p:cNvGraphicFramePr>
          <p:nvPr/>
        </p:nvGraphicFramePr>
        <p:xfrm>
          <a:off x="1935163" y="2059131"/>
          <a:ext cx="17684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6" name="Формула" r:id="rId6" imgW="761760" imgH="241200" progId="Equation.3">
                  <p:embed/>
                </p:oleObj>
              </mc:Choice>
              <mc:Fallback>
                <p:oleObj name="Формула" r:id="rId6" imgW="761760" imgH="2412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163" y="2059131"/>
                        <a:ext cx="1768475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3" name="Object 71"/>
          <p:cNvGraphicFramePr>
            <a:graphicFrameLocks noChangeAspect="1"/>
          </p:cNvGraphicFramePr>
          <p:nvPr/>
        </p:nvGraphicFramePr>
        <p:xfrm>
          <a:off x="1920875" y="2794000"/>
          <a:ext cx="3211513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7" name="Формула" r:id="rId8" imgW="1384200" imgH="279360" progId="Equation.3">
                  <p:embed/>
                </p:oleObj>
              </mc:Choice>
              <mc:Fallback>
                <p:oleObj name="Формула" r:id="rId8" imgW="1384200" imgH="27936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794000"/>
                        <a:ext cx="3211513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600015"/>
              </p:ext>
            </p:extLst>
          </p:nvPr>
        </p:nvGraphicFramePr>
        <p:xfrm>
          <a:off x="2684462" y="5614987"/>
          <a:ext cx="377348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8" name="Формула" r:id="rId10" imgW="1625400" imgH="241200" progId="Equation.3">
                  <p:embed/>
                </p:oleObj>
              </mc:Choice>
              <mc:Fallback>
                <p:oleObj name="Формула" r:id="rId10" imgW="1625400" imgH="24120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4462" y="5614987"/>
                        <a:ext cx="3773487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6" name="Object 71"/>
          <p:cNvGraphicFramePr>
            <a:graphicFrameLocks noChangeAspect="1"/>
          </p:cNvGraphicFramePr>
          <p:nvPr/>
        </p:nvGraphicFramePr>
        <p:xfrm>
          <a:off x="3378200" y="976313"/>
          <a:ext cx="238918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9" name="Формула" r:id="rId12" imgW="1028520" imgH="241200" progId="Equation.3">
                  <p:embed/>
                </p:oleObj>
              </mc:Choice>
              <mc:Fallback>
                <p:oleObj name="Формула" r:id="rId12" imgW="1028520" imgH="2412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976313"/>
                        <a:ext cx="2389188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6858000" y="3760955"/>
            <a:ext cx="622286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(1)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858000" y="2070700"/>
            <a:ext cx="622286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(2)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858000" y="2912130"/>
            <a:ext cx="622286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(3)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1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338818"/>
              </p:ext>
            </p:extLst>
          </p:nvPr>
        </p:nvGraphicFramePr>
        <p:xfrm>
          <a:off x="3025775" y="4700588"/>
          <a:ext cx="309086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0" name="Уравнение" r:id="rId14" imgW="1333440" imgH="253800" progId="Equation.3">
                  <p:embed/>
                </p:oleObj>
              </mc:Choice>
              <mc:Fallback>
                <p:oleObj name="Уравнение" r:id="rId14" imgW="1333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775" y="4700588"/>
                        <a:ext cx="3090863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228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Прямоугольник 106"/>
          <p:cNvSpPr/>
          <p:nvPr/>
        </p:nvSpPr>
        <p:spPr>
          <a:xfrm>
            <a:off x="1" y="45720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373737"/>
                </a:solidFill>
                <a:latin typeface="+mj-lt"/>
              </a:rPr>
              <a:t>Пример </a:t>
            </a:r>
            <a:r>
              <a:rPr lang="ru-RU" sz="2200" b="1" dirty="0" smtClean="0">
                <a:solidFill>
                  <a:srgbClr val="373737"/>
                </a:solidFill>
                <a:latin typeface="+mj-lt"/>
              </a:rPr>
              <a:t>2.</a:t>
            </a:r>
            <a:r>
              <a:rPr lang="ru-RU" sz="2200" dirty="0">
                <a:solidFill>
                  <a:srgbClr val="373737"/>
                </a:solidFill>
                <a:latin typeface="+mj-lt"/>
              </a:rPr>
              <a:t> </a:t>
            </a:r>
            <a:r>
              <a:rPr lang="ru-RU" sz="2200" i="1" dirty="0" smtClean="0">
                <a:latin typeface="+mj-lt"/>
              </a:rPr>
              <a:t>Расположите в порядке убывания числа:</a:t>
            </a:r>
            <a:endParaRPr lang="ru-RU" sz="2200" i="1" dirty="0">
              <a:latin typeface="+mj-lt"/>
            </a:endParaRPr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422695"/>
              </p:ext>
            </p:extLst>
          </p:nvPr>
        </p:nvGraphicFramePr>
        <p:xfrm>
          <a:off x="3408363" y="976313"/>
          <a:ext cx="232886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9" name="Формула" r:id="rId4" imgW="1002960" imgH="241200" progId="Equation.3">
                  <p:embed/>
                </p:oleObj>
              </mc:Choice>
              <mc:Fallback>
                <p:oleObj name="Формула" r:id="rId4" imgW="1002960" imgH="24120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8363" y="976313"/>
                        <a:ext cx="2328862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1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229335"/>
              </p:ext>
            </p:extLst>
          </p:nvPr>
        </p:nvGraphicFramePr>
        <p:xfrm>
          <a:off x="1150938" y="3755104"/>
          <a:ext cx="4600575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0" name="Формула" r:id="rId6" imgW="1981080" imgH="253800" progId="Equation.3">
                  <p:embed/>
                </p:oleObj>
              </mc:Choice>
              <mc:Fallback>
                <p:oleObj name="Формула" r:id="rId6" imgW="1981080" imgH="253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3755104"/>
                        <a:ext cx="4600575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804842"/>
              </p:ext>
            </p:extLst>
          </p:nvPr>
        </p:nvGraphicFramePr>
        <p:xfrm>
          <a:off x="1150938" y="2824828"/>
          <a:ext cx="50990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1" name="Формула" r:id="rId8" imgW="2197080" imgH="266400" progId="Equation.3">
                  <p:embed/>
                </p:oleObj>
              </mc:Choice>
              <mc:Fallback>
                <p:oleObj name="Формула" r:id="rId8" imgW="2197080" imgH="266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2824828"/>
                        <a:ext cx="5099050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3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91879"/>
              </p:ext>
            </p:extLst>
          </p:nvPr>
        </p:nvGraphicFramePr>
        <p:xfrm>
          <a:off x="1150938" y="2010441"/>
          <a:ext cx="22669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2" name="Формула" r:id="rId10" imgW="977760" imgH="266400" progId="Equation.3">
                  <p:embed/>
                </p:oleObj>
              </mc:Choice>
              <mc:Fallback>
                <p:oleObj name="Формула" r:id="rId10" imgW="977760" imgH="2664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2010441"/>
                        <a:ext cx="2266950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085304"/>
              </p:ext>
            </p:extLst>
          </p:nvPr>
        </p:nvGraphicFramePr>
        <p:xfrm>
          <a:off x="2728118" y="5644484"/>
          <a:ext cx="3687762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3" name="Формула" r:id="rId12" imgW="1587240" imgH="241200" progId="Equation.3">
                  <p:embed/>
                </p:oleObj>
              </mc:Choice>
              <mc:Fallback>
                <p:oleObj name="Формула" r:id="rId12" imgW="158724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118" y="5644484"/>
                        <a:ext cx="3687762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858000" y="3829794"/>
            <a:ext cx="622286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(3)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58000" y="2098409"/>
            <a:ext cx="622286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(2)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58000" y="2912130"/>
            <a:ext cx="622286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(1)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1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154211"/>
              </p:ext>
            </p:extLst>
          </p:nvPr>
        </p:nvGraphicFramePr>
        <p:xfrm>
          <a:off x="3246438" y="4729163"/>
          <a:ext cx="264953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4" name="Уравнение" r:id="rId14" imgW="1143000" imgH="228600" progId="Equation.3">
                  <p:embed/>
                </p:oleObj>
              </mc:Choice>
              <mc:Fallback>
                <p:oleObj name="Уравнение" r:id="rId14" imgW="1143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438" y="4729163"/>
                        <a:ext cx="2649537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Задания открытого банка ОГЭ</a:t>
            </a:r>
            <a:endParaRPr kumimoji="0" lang="ru-RU" sz="22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228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72315" y="370271"/>
            <a:ext cx="7599363" cy="1047750"/>
            <a:chOff x="829733" y="118679"/>
            <a:chExt cx="7599363" cy="1047750"/>
          </a:xfrm>
        </p:grpSpPr>
        <p:sp>
          <p:nvSpPr>
            <p:cNvPr id="107" name="Прямоугольник 106"/>
            <p:cNvSpPr/>
            <p:nvPr/>
          </p:nvSpPr>
          <p:spPr>
            <a:xfrm>
              <a:off x="829733" y="457200"/>
              <a:ext cx="642302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200" b="1" dirty="0">
                  <a:solidFill>
                    <a:srgbClr val="373737"/>
                  </a:solidFill>
                  <a:latin typeface="+mj-lt"/>
                </a:rPr>
                <a:t>Пример </a:t>
              </a:r>
              <a:r>
                <a:rPr lang="ru-RU" sz="2200" b="1" dirty="0" smtClean="0">
                  <a:solidFill>
                    <a:srgbClr val="373737"/>
                  </a:solidFill>
                  <a:latin typeface="+mj-lt"/>
                </a:rPr>
                <a:t>3.</a:t>
              </a:r>
              <a:r>
                <a:rPr lang="ru-RU" sz="2200" dirty="0">
                  <a:solidFill>
                    <a:srgbClr val="373737"/>
                  </a:solidFill>
                  <a:latin typeface="+mj-lt"/>
                </a:rPr>
                <a:t> </a:t>
              </a:r>
              <a:r>
                <a:rPr lang="ru-RU" sz="2200" i="1" dirty="0">
                  <a:latin typeface="+mj-lt"/>
                </a:rPr>
                <a:t>Найдите значение </a:t>
              </a:r>
              <a:r>
                <a:rPr lang="ru-RU" sz="2200" i="1" dirty="0" smtClean="0">
                  <a:latin typeface="+mj-lt"/>
                </a:rPr>
                <a:t>выражения</a:t>
              </a:r>
              <a:endParaRPr lang="ru-RU" sz="2200" i="1" dirty="0">
                <a:latin typeface="+mj-lt"/>
              </a:endParaRPr>
            </a:p>
          </p:txBody>
        </p:sp>
        <p:graphicFrame>
          <p:nvGraphicFramePr>
            <p:cNvPr id="33" name="Объект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1739648"/>
                </p:ext>
              </p:extLst>
            </p:nvPr>
          </p:nvGraphicFramePr>
          <p:xfrm>
            <a:off x="7252758" y="118679"/>
            <a:ext cx="1176338" cy="1047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70" name="Уравнение" r:id="rId4" imgW="507960" imgH="457200" progId="Equation.3">
                    <p:embed/>
                  </p:oleObj>
                </mc:Choice>
                <mc:Fallback>
                  <p:oleObj name="Уравнение" r:id="rId4" imgW="50796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2758" y="118679"/>
                          <a:ext cx="1176338" cy="1047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272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053654"/>
              </p:ext>
            </p:extLst>
          </p:nvPr>
        </p:nvGraphicFramePr>
        <p:xfrm>
          <a:off x="1226343" y="1567775"/>
          <a:ext cx="6691313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71" name="Уравнение" r:id="rId6" imgW="2882880" imgH="457200" progId="Equation.3">
                  <p:embed/>
                </p:oleObj>
              </mc:Choice>
              <mc:Fallback>
                <p:oleObj name="Уравнение" r:id="rId6" imgW="2882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6343" y="1567775"/>
                        <a:ext cx="6691313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Группа 18"/>
          <p:cNvGrpSpPr/>
          <p:nvPr/>
        </p:nvGrpSpPr>
        <p:grpSpPr>
          <a:xfrm>
            <a:off x="772315" y="3414713"/>
            <a:ext cx="7614448" cy="1076325"/>
            <a:chOff x="829733" y="104392"/>
            <a:chExt cx="7614448" cy="1076325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829733" y="457200"/>
              <a:ext cx="642302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200" b="1" dirty="0">
                  <a:solidFill>
                    <a:srgbClr val="373737"/>
                  </a:solidFill>
                  <a:latin typeface="+mj-lt"/>
                </a:rPr>
                <a:t>Пример </a:t>
              </a:r>
              <a:r>
                <a:rPr lang="ru-RU" sz="2200" b="1" dirty="0" smtClean="0">
                  <a:solidFill>
                    <a:srgbClr val="373737"/>
                  </a:solidFill>
                  <a:latin typeface="+mj-lt"/>
                </a:rPr>
                <a:t>4 .</a:t>
              </a:r>
              <a:r>
                <a:rPr lang="ru-RU" sz="2200" dirty="0">
                  <a:solidFill>
                    <a:srgbClr val="373737"/>
                  </a:solidFill>
                  <a:latin typeface="+mj-lt"/>
                </a:rPr>
                <a:t> </a:t>
              </a:r>
              <a:r>
                <a:rPr lang="ru-RU" sz="2200" i="1" dirty="0">
                  <a:latin typeface="+mj-lt"/>
                </a:rPr>
                <a:t>Найдите значение </a:t>
              </a:r>
              <a:r>
                <a:rPr lang="ru-RU" sz="2200" i="1" dirty="0" smtClean="0">
                  <a:latin typeface="+mj-lt"/>
                </a:rPr>
                <a:t>выражения</a:t>
              </a:r>
              <a:endParaRPr lang="ru-RU" sz="2200" i="1" dirty="0">
                <a:latin typeface="+mj-lt"/>
              </a:endParaRPr>
            </a:p>
          </p:txBody>
        </p:sp>
        <p:graphicFrame>
          <p:nvGraphicFramePr>
            <p:cNvPr id="21" name="Объект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998788"/>
                </p:ext>
              </p:extLst>
            </p:nvPr>
          </p:nvGraphicFramePr>
          <p:xfrm>
            <a:off x="7237681" y="104392"/>
            <a:ext cx="1206500" cy="1076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72" name="Уравнение" r:id="rId8" imgW="520560" imgH="469800" progId="Equation.3">
                    <p:embed/>
                  </p:oleObj>
                </mc:Choice>
                <mc:Fallback>
                  <p:oleObj name="Уравнение" r:id="rId8" imgW="520560" imgH="469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7681" y="104392"/>
                          <a:ext cx="1206500" cy="1076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498626"/>
              </p:ext>
            </p:extLst>
          </p:nvPr>
        </p:nvGraphicFramePr>
        <p:xfrm>
          <a:off x="1934368" y="4612217"/>
          <a:ext cx="5275263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73" name="Уравнение" r:id="rId10" imgW="2273040" imgH="469800" progId="Equation.3">
                  <p:embed/>
                </p:oleObj>
              </mc:Choice>
              <mc:Fallback>
                <p:oleObj name="Уравнение" r:id="rId10" imgW="22730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4368" y="4612217"/>
                        <a:ext cx="5275263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168826"/>
              </p:ext>
            </p:extLst>
          </p:nvPr>
        </p:nvGraphicFramePr>
        <p:xfrm>
          <a:off x="3436143" y="2968333"/>
          <a:ext cx="227171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74" name="Уравнение" r:id="rId12" imgW="977760" imgH="203040" progId="Equation.3">
                  <p:embed/>
                </p:oleObj>
              </mc:Choice>
              <mc:Fallback>
                <p:oleObj name="Уравнение" r:id="rId12" imgW="977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143" y="2968333"/>
                        <a:ext cx="2271712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629429"/>
              </p:ext>
            </p:extLst>
          </p:nvPr>
        </p:nvGraphicFramePr>
        <p:xfrm>
          <a:off x="3539330" y="6102351"/>
          <a:ext cx="206533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75" name="Уравнение" r:id="rId14" imgW="888840" imgH="203040" progId="Equation.3">
                  <p:embed/>
                </p:oleObj>
              </mc:Choice>
              <mc:Fallback>
                <p:oleObj name="Уравнение" r:id="rId14" imgW="888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9330" y="6102351"/>
                        <a:ext cx="2065337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Задания открытого банка ОГЭ</a:t>
            </a:r>
            <a:endParaRPr kumimoji="0" lang="ru-RU" sz="22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5181601" y="1744133"/>
            <a:ext cx="423066" cy="34713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284789" y="2261056"/>
            <a:ext cx="423066" cy="34713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44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86845" y="564621"/>
            <a:ext cx="7976130" cy="641350"/>
            <a:chOff x="734751" y="313029"/>
            <a:chExt cx="7976130" cy="641350"/>
          </a:xfrm>
        </p:grpSpPr>
        <p:sp>
          <p:nvSpPr>
            <p:cNvPr id="107" name="Прямоугольник 106"/>
            <p:cNvSpPr/>
            <p:nvPr/>
          </p:nvSpPr>
          <p:spPr>
            <a:xfrm>
              <a:off x="734751" y="457200"/>
              <a:ext cx="6518007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200" b="1" dirty="0">
                  <a:solidFill>
                    <a:srgbClr val="373737"/>
                  </a:solidFill>
                  <a:latin typeface="+mj-lt"/>
                </a:rPr>
                <a:t>Пример </a:t>
              </a:r>
              <a:r>
                <a:rPr lang="ru-RU" sz="2200" b="1" dirty="0" smtClean="0">
                  <a:solidFill>
                    <a:srgbClr val="373737"/>
                  </a:solidFill>
                  <a:latin typeface="+mj-lt"/>
                </a:rPr>
                <a:t>4.</a:t>
              </a:r>
              <a:r>
                <a:rPr lang="ru-RU" sz="2200" dirty="0">
                  <a:solidFill>
                    <a:srgbClr val="373737"/>
                  </a:solidFill>
                  <a:latin typeface="+mj-lt"/>
                </a:rPr>
                <a:t> </a:t>
              </a:r>
              <a:r>
                <a:rPr lang="ru-RU" sz="2200" i="1" dirty="0" smtClean="0">
                  <a:latin typeface="+mj-lt"/>
                </a:rPr>
                <a:t>Найдите значение выражения</a:t>
              </a:r>
              <a:endParaRPr lang="ru-RU" sz="2200" i="1" dirty="0">
                <a:latin typeface="+mj-lt"/>
              </a:endParaRPr>
            </a:p>
          </p:txBody>
        </p:sp>
        <p:graphicFrame>
          <p:nvGraphicFramePr>
            <p:cNvPr id="33" name="Объект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8943944"/>
                </p:ext>
              </p:extLst>
            </p:nvPr>
          </p:nvGraphicFramePr>
          <p:xfrm>
            <a:off x="7151956" y="313029"/>
            <a:ext cx="1558925" cy="641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55" name="Уравнение" r:id="rId4" imgW="672840" imgH="279360" progId="Equation.3">
                    <p:embed/>
                  </p:oleObj>
                </mc:Choice>
                <mc:Fallback>
                  <p:oleObj name="Уравнение" r:id="rId4" imgW="67284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1956" y="313029"/>
                          <a:ext cx="1558925" cy="641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272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071368"/>
              </p:ext>
            </p:extLst>
          </p:nvPr>
        </p:nvGraphicFramePr>
        <p:xfrm>
          <a:off x="661988" y="2499251"/>
          <a:ext cx="7900987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6" name="Уравнение" r:id="rId6" imgW="3403440" imgH="279360" progId="Equation.3">
                  <p:embed/>
                </p:oleObj>
              </mc:Choice>
              <mc:Fallback>
                <p:oleObj name="Уравнение" r:id="rId6" imgW="34034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2499251"/>
                        <a:ext cx="7900987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1359" y="1582335"/>
            <a:ext cx="7779695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ru-RU" sz="2400" i="1" dirty="0" smtClean="0"/>
              <a:t>Используем формулу:</a:t>
            </a:r>
            <a:r>
              <a:rPr lang="en-US" sz="2400" i="1" dirty="0" smtClean="0"/>
              <a:t> </a:t>
            </a:r>
            <a:r>
              <a:rPr lang="ru-RU" sz="2400" i="1" dirty="0" smtClean="0"/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(</a:t>
            </a:r>
            <a:r>
              <a:rPr lang="en-US" sz="2800" i="1" dirty="0" smtClean="0">
                <a:solidFill>
                  <a:srgbClr val="C00000"/>
                </a:solidFill>
              </a:rPr>
              <a:t>a </a:t>
            </a:r>
            <a:r>
              <a:rPr lang="en-US" sz="2800" i="1" dirty="0">
                <a:solidFill>
                  <a:srgbClr val="C00000"/>
                </a:solidFill>
              </a:rPr>
              <a:t>–</a:t>
            </a:r>
            <a:r>
              <a:rPr lang="en-US" sz="2800" i="1" dirty="0" smtClean="0">
                <a:solidFill>
                  <a:srgbClr val="C00000"/>
                </a:solidFill>
              </a:rPr>
              <a:t> b</a:t>
            </a:r>
            <a:r>
              <a:rPr lang="ru-RU" sz="2800" dirty="0" smtClean="0">
                <a:solidFill>
                  <a:srgbClr val="C00000"/>
                </a:solidFill>
              </a:rPr>
              <a:t>)</a:t>
            </a:r>
            <a:r>
              <a:rPr lang="en-US" sz="2800" baseline="30000" dirty="0" smtClean="0">
                <a:solidFill>
                  <a:srgbClr val="C00000"/>
                </a:solidFill>
              </a:rPr>
              <a:t>2</a:t>
            </a:r>
            <a:r>
              <a:rPr lang="en-US" sz="2800" i="1" dirty="0" smtClean="0">
                <a:solidFill>
                  <a:srgbClr val="C00000"/>
                </a:solidFill>
              </a:rPr>
              <a:t> = a</a:t>
            </a:r>
            <a:r>
              <a:rPr lang="en-US" sz="2800" baseline="30000" dirty="0" smtClean="0">
                <a:solidFill>
                  <a:srgbClr val="C00000"/>
                </a:solidFill>
              </a:rPr>
              <a:t>2</a:t>
            </a:r>
            <a:r>
              <a:rPr lang="en-US" sz="2800" i="1" dirty="0" smtClean="0">
                <a:solidFill>
                  <a:srgbClr val="C00000"/>
                </a:solidFill>
              </a:rPr>
              <a:t> – </a:t>
            </a:r>
            <a:r>
              <a:rPr lang="en-US" sz="2800" dirty="0" smtClean="0">
                <a:solidFill>
                  <a:srgbClr val="C00000"/>
                </a:solidFill>
              </a:rPr>
              <a:t>2</a:t>
            </a:r>
            <a:r>
              <a:rPr lang="en-US" sz="2800" i="1" dirty="0" smtClean="0">
                <a:solidFill>
                  <a:srgbClr val="C00000"/>
                </a:solidFill>
              </a:rPr>
              <a:t>ab + b</a:t>
            </a:r>
            <a:r>
              <a:rPr lang="en-US" sz="2800" baseline="30000" dirty="0" smtClean="0">
                <a:solidFill>
                  <a:srgbClr val="C00000"/>
                </a:solidFill>
              </a:rPr>
              <a:t>2</a:t>
            </a:r>
            <a:r>
              <a:rPr lang="ru-RU" sz="2400" dirty="0"/>
              <a:t>.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1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033570"/>
              </p:ext>
            </p:extLst>
          </p:nvPr>
        </p:nvGraphicFramePr>
        <p:xfrm>
          <a:off x="2889248" y="4725814"/>
          <a:ext cx="3363913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7" name="Уравнение" r:id="rId8" imgW="1447560" imgH="241200" progId="Equation.3">
                  <p:embed/>
                </p:oleObj>
              </mc:Choice>
              <mc:Fallback>
                <p:oleObj name="Уравнение" r:id="rId8" imgW="1447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48" y="4725814"/>
                        <a:ext cx="3363913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083709"/>
              </p:ext>
            </p:extLst>
          </p:nvPr>
        </p:nvGraphicFramePr>
        <p:xfrm>
          <a:off x="3479797" y="3429000"/>
          <a:ext cx="21828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8" name="Уравнение" r:id="rId10" imgW="939600" imgH="228600" progId="Equation.3">
                  <p:embed/>
                </p:oleObj>
              </mc:Choice>
              <mc:Fallback>
                <p:oleObj name="Уравнение" r:id="rId10" imgW="939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797" y="3429000"/>
                        <a:ext cx="2182813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>
            <a:off x="5886448" y="3116789"/>
            <a:ext cx="48101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798856" y="3116789"/>
            <a:ext cx="48101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Задания открытого банка ОГЭ</a:t>
            </a:r>
            <a:endParaRPr kumimoji="0" lang="ru-RU" sz="22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94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Прямоугольник 106"/>
          <p:cNvSpPr/>
          <p:nvPr/>
        </p:nvSpPr>
        <p:spPr>
          <a:xfrm>
            <a:off x="1" y="45720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373737"/>
                </a:solidFill>
                <a:latin typeface="+mj-lt"/>
              </a:rPr>
              <a:t>Пример </a:t>
            </a:r>
            <a:r>
              <a:rPr lang="ru-RU" sz="2200" b="1" dirty="0" smtClean="0">
                <a:solidFill>
                  <a:srgbClr val="373737"/>
                </a:solidFill>
                <a:latin typeface="+mj-lt"/>
              </a:rPr>
              <a:t>5.</a:t>
            </a:r>
            <a:r>
              <a:rPr lang="ru-RU" sz="2200" dirty="0">
                <a:solidFill>
                  <a:srgbClr val="373737"/>
                </a:solidFill>
                <a:latin typeface="+mj-lt"/>
              </a:rPr>
              <a:t> </a:t>
            </a:r>
            <a:r>
              <a:rPr lang="ru-RU" sz="2000" dirty="0"/>
              <a:t> </a:t>
            </a:r>
            <a:r>
              <a:rPr lang="ru-RU" sz="2200" i="1" dirty="0">
                <a:latin typeface="+mj-lt"/>
              </a:rPr>
              <a:t>Укажите наибольшее из </a:t>
            </a:r>
            <a:r>
              <a:rPr lang="ru-RU" sz="2200" i="1" dirty="0" smtClean="0">
                <a:latin typeface="+mj-lt"/>
              </a:rPr>
              <a:t>чисел:</a:t>
            </a:r>
            <a:endParaRPr lang="ru-RU" sz="2200" i="1" dirty="0">
              <a:latin typeface="+mj-lt"/>
            </a:endParaRPr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728378"/>
              </p:ext>
            </p:extLst>
          </p:nvPr>
        </p:nvGraphicFramePr>
        <p:xfrm>
          <a:off x="2981325" y="976313"/>
          <a:ext cx="31845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28" name="Уравнение" r:id="rId4" imgW="1371600" imgH="241200" progId="Equation.3">
                  <p:embed/>
                </p:oleObj>
              </mc:Choice>
              <mc:Fallback>
                <p:oleObj name="Уравнение" r:id="rId4" imgW="1371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976313"/>
                        <a:ext cx="3184525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1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70830"/>
              </p:ext>
            </p:extLst>
          </p:nvPr>
        </p:nvGraphicFramePr>
        <p:xfrm>
          <a:off x="1147763" y="4742988"/>
          <a:ext cx="4600575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29" name="Уравнение" r:id="rId6" imgW="1981080" imgH="253800" progId="Equation.3">
                  <p:embed/>
                </p:oleObj>
              </mc:Choice>
              <mc:Fallback>
                <p:oleObj name="Уравнение" r:id="rId6" imgW="1981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4742988"/>
                        <a:ext cx="4600575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505266"/>
              </p:ext>
            </p:extLst>
          </p:nvPr>
        </p:nvGraphicFramePr>
        <p:xfrm>
          <a:off x="1157818" y="2863312"/>
          <a:ext cx="45974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0" name="Уравнение" r:id="rId8" imgW="1981080" imgH="266400" progId="Equation.3">
                  <p:embed/>
                </p:oleObj>
              </mc:Choice>
              <mc:Fallback>
                <p:oleObj name="Уравнение" r:id="rId8" imgW="1981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818" y="2863312"/>
                        <a:ext cx="4597400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3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182950"/>
              </p:ext>
            </p:extLst>
          </p:nvPr>
        </p:nvGraphicFramePr>
        <p:xfrm>
          <a:off x="1147763" y="1924267"/>
          <a:ext cx="229711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1" name="Уравнение" r:id="rId10" imgW="990360" imgH="266400" progId="Equation.3">
                  <p:embed/>
                </p:oleObj>
              </mc:Choice>
              <mc:Fallback>
                <p:oleObj name="Уравнение" r:id="rId10" imgW="9903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1924267"/>
                        <a:ext cx="2297113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044691"/>
              </p:ext>
            </p:extLst>
          </p:nvPr>
        </p:nvGraphicFramePr>
        <p:xfrm>
          <a:off x="3376613" y="5889625"/>
          <a:ext cx="238918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2" name="Уравнение" r:id="rId12" imgW="1028520" imgH="241200" progId="Equation.3">
                  <p:embed/>
                </p:oleObj>
              </mc:Choice>
              <mc:Fallback>
                <p:oleObj name="Уравнение" r:id="rId12" imgW="1028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3" y="5889625"/>
                        <a:ext cx="2389187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265334" y="3876830"/>
            <a:ext cx="2669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наибольшее</a:t>
            </a: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316002"/>
              </p:ext>
            </p:extLst>
          </p:nvPr>
        </p:nvGraphicFramePr>
        <p:xfrm>
          <a:off x="1157818" y="3802356"/>
          <a:ext cx="50450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3" name="Уравнение" r:id="rId14" imgW="2171520" imgH="266400" progId="Equation.3">
                  <p:embed/>
                </p:oleObj>
              </mc:Choice>
              <mc:Fallback>
                <p:oleObj name="Уравнение" r:id="rId14" imgW="21715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818" y="3802356"/>
                        <a:ext cx="504507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Задания открытого банка ОГЭ</a:t>
            </a:r>
            <a:endParaRPr kumimoji="0" lang="ru-RU" sz="22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647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50333" y="449773"/>
            <a:ext cx="8311193" cy="1080473"/>
            <a:chOff x="623461" y="392390"/>
            <a:chExt cx="8311193" cy="1080473"/>
          </a:xfrm>
        </p:grpSpPr>
        <p:sp>
          <p:nvSpPr>
            <p:cNvPr id="107" name="Прямоугольник 106"/>
            <p:cNvSpPr/>
            <p:nvPr/>
          </p:nvSpPr>
          <p:spPr>
            <a:xfrm>
              <a:off x="623461" y="457200"/>
              <a:ext cx="791094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rgbClr val="373737"/>
                  </a:solidFill>
                  <a:latin typeface="+mj-lt"/>
                </a:rPr>
                <a:t>Пример </a:t>
              </a:r>
              <a:r>
                <a:rPr lang="ru-RU" sz="2400" b="1" dirty="0" smtClean="0">
                  <a:solidFill>
                    <a:srgbClr val="373737"/>
                  </a:solidFill>
                  <a:latin typeface="+mj-lt"/>
                </a:rPr>
                <a:t>6.</a:t>
              </a:r>
              <a:r>
                <a:rPr lang="ru-RU" sz="2400" dirty="0">
                  <a:solidFill>
                    <a:srgbClr val="373737"/>
                  </a:solidFill>
                  <a:latin typeface="+mj-lt"/>
                </a:rPr>
                <a:t> </a:t>
              </a:r>
              <a:r>
                <a:rPr lang="ru-RU" sz="2400" dirty="0"/>
                <a:t> </a:t>
              </a:r>
              <a:r>
                <a:rPr lang="ru-RU" sz="2400" i="1" dirty="0">
                  <a:latin typeface="+mj-lt"/>
                </a:rPr>
                <a:t>Какое из </a:t>
              </a:r>
              <a:r>
                <a:rPr lang="ru-RU" sz="2400" i="1" dirty="0" smtClean="0">
                  <a:latin typeface="+mj-lt"/>
                </a:rPr>
                <a:t>чисел</a:t>
              </a:r>
            </a:p>
            <a:p>
              <a:pPr algn="ctr">
                <a:lnSpc>
                  <a:spcPct val="150000"/>
                </a:lnSpc>
              </a:pPr>
              <a:r>
                <a:rPr lang="ru-RU" sz="2400" i="1" dirty="0" smtClean="0"/>
                <a:t>является иррациональным?</a:t>
              </a:r>
              <a:r>
                <a:rPr lang="ru-RU" sz="2400" i="1" dirty="0" smtClean="0">
                  <a:latin typeface="+mj-lt"/>
                </a:rPr>
                <a:t> </a:t>
              </a:r>
              <a:endParaRPr lang="ru-RU" sz="2400" i="1" dirty="0">
                <a:latin typeface="+mj-lt"/>
              </a:endParaRPr>
            </a:p>
          </p:txBody>
        </p:sp>
        <p:graphicFrame>
          <p:nvGraphicFramePr>
            <p:cNvPr id="33" name="Объект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558257"/>
                </p:ext>
              </p:extLst>
            </p:nvPr>
          </p:nvGraphicFramePr>
          <p:xfrm>
            <a:off x="4894466" y="392390"/>
            <a:ext cx="4040188" cy="581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934" name="Уравнение" r:id="rId4" imgW="1739880" imgH="253800" progId="Equation.3">
                    <p:embed/>
                  </p:oleObj>
                </mc:Choice>
                <mc:Fallback>
                  <p:oleObj name="Уравнение" r:id="rId4" imgW="173988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4466" y="392390"/>
                          <a:ext cx="4040188" cy="581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2723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284361"/>
              </p:ext>
            </p:extLst>
          </p:nvPr>
        </p:nvGraphicFramePr>
        <p:xfrm>
          <a:off x="404018" y="1745873"/>
          <a:ext cx="833437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35" name="Уравнение" r:id="rId6" imgW="3593880" imgH="266400" progId="Equation.3">
                  <p:embed/>
                </p:oleObj>
              </mc:Choice>
              <mc:Fallback>
                <p:oleObj name="Уравнение" r:id="rId6" imgW="35938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" y="1745873"/>
                        <a:ext cx="8334375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165362"/>
              </p:ext>
            </p:extLst>
          </p:nvPr>
        </p:nvGraphicFramePr>
        <p:xfrm>
          <a:off x="3243263" y="5875338"/>
          <a:ext cx="265588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36" name="Уравнение" r:id="rId8" imgW="1143000" imgH="253800" progId="Equation.3">
                  <p:embed/>
                </p:oleObj>
              </mc:Choice>
              <mc:Fallback>
                <p:oleObj name="Уравнение" r:id="rId8" imgW="11430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5875338"/>
                        <a:ext cx="265588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82804"/>
              </p:ext>
            </p:extLst>
          </p:nvPr>
        </p:nvGraphicFramePr>
        <p:xfrm>
          <a:off x="404018" y="2897701"/>
          <a:ext cx="81280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37" name="Уравнение" r:id="rId10" imgW="3504960" imgH="507960" progId="Equation.3">
                  <p:embed/>
                </p:oleObj>
              </mc:Choice>
              <mc:Fallback>
                <p:oleObj name="Уравнение" r:id="rId10" imgW="35049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" y="2897701"/>
                        <a:ext cx="8128000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651500"/>
              </p:ext>
            </p:extLst>
          </p:nvPr>
        </p:nvGraphicFramePr>
        <p:xfrm>
          <a:off x="404018" y="4482033"/>
          <a:ext cx="689133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38" name="Уравнение" r:id="rId12" imgW="2971800" imgH="279360" progId="Equation.3">
                  <p:embed/>
                </p:oleObj>
              </mc:Choice>
              <mc:Fallback>
                <p:oleObj name="Уравнение" r:id="rId12" imgW="29718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" y="4482033"/>
                        <a:ext cx="6891337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929467" y="3730078"/>
            <a:ext cx="32833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иррациональное</a:t>
            </a: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 flipV="1">
            <a:off x="1905002" y="3847212"/>
            <a:ext cx="1026164" cy="144476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Задания открытого банка ОГЭ</a:t>
            </a:r>
            <a:endParaRPr kumimoji="0" lang="ru-RU" sz="22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890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29696" y="448935"/>
            <a:ext cx="8084608" cy="1080983"/>
            <a:chOff x="716595" y="391880"/>
            <a:chExt cx="8084608" cy="1080983"/>
          </a:xfrm>
        </p:grpSpPr>
        <p:sp>
          <p:nvSpPr>
            <p:cNvPr id="107" name="Прямоугольник 106"/>
            <p:cNvSpPr/>
            <p:nvPr/>
          </p:nvSpPr>
          <p:spPr>
            <a:xfrm>
              <a:off x="716595" y="457200"/>
              <a:ext cx="781780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rgbClr val="373737"/>
                  </a:solidFill>
                  <a:latin typeface="+mj-lt"/>
                </a:rPr>
                <a:t>Пример </a:t>
              </a:r>
              <a:r>
                <a:rPr lang="ru-RU" sz="2400" b="1" dirty="0" smtClean="0">
                  <a:solidFill>
                    <a:srgbClr val="373737"/>
                  </a:solidFill>
                  <a:latin typeface="+mj-lt"/>
                </a:rPr>
                <a:t>7.</a:t>
              </a:r>
              <a:r>
                <a:rPr lang="ru-RU" sz="2400" dirty="0">
                  <a:solidFill>
                    <a:srgbClr val="373737"/>
                  </a:solidFill>
                  <a:latin typeface="+mj-lt"/>
                </a:rPr>
                <a:t> </a:t>
              </a:r>
              <a:r>
                <a:rPr lang="ru-RU" sz="2400" dirty="0"/>
                <a:t> </a:t>
              </a:r>
              <a:r>
                <a:rPr lang="ru-RU" sz="2400" i="1" dirty="0">
                  <a:latin typeface="+mj-lt"/>
                </a:rPr>
                <a:t>Какое из </a:t>
              </a:r>
              <a:r>
                <a:rPr lang="ru-RU" sz="2400" i="1" dirty="0" smtClean="0">
                  <a:latin typeface="+mj-lt"/>
                </a:rPr>
                <a:t>чисел</a:t>
              </a:r>
            </a:p>
            <a:p>
              <a:pPr algn="ctr">
                <a:lnSpc>
                  <a:spcPct val="150000"/>
                </a:lnSpc>
              </a:pPr>
              <a:r>
                <a:rPr lang="ru-RU" sz="2400" i="1" dirty="0" smtClean="0"/>
                <a:t>является рациональным?</a:t>
              </a:r>
              <a:r>
                <a:rPr lang="ru-RU" sz="2400" i="1" dirty="0" smtClean="0">
                  <a:latin typeface="+mj-lt"/>
                </a:rPr>
                <a:t> </a:t>
              </a:r>
              <a:endParaRPr lang="ru-RU" sz="2400" i="1" dirty="0">
                <a:latin typeface="+mj-lt"/>
              </a:endParaRPr>
            </a:p>
          </p:txBody>
        </p:sp>
        <p:graphicFrame>
          <p:nvGraphicFramePr>
            <p:cNvPr id="33" name="Объект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8542251"/>
                </p:ext>
              </p:extLst>
            </p:nvPr>
          </p:nvGraphicFramePr>
          <p:xfrm>
            <a:off x="5026128" y="391880"/>
            <a:ext cx="3775075" cy="581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949" name="Уравнение" r:id="rId4" imgW="1625400" imgH="253800" progId="Equation.3">
                    <p:embed/>
                  </p:oleObj>
                </mc:Choice>
                <mc:Fallback>
                  <p:oleObj name="Уравнение" r:id="rId4" imgW="16254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6128" y="391880"/>
                          <a:ext cx="3775075" cy="581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2723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936978"/>
              </p:ext>
            </p:extLst>
          </p:nvPr>
        </p:nvGraphicFramePr>
        <p:xfrm>
          <a:off x="404018" y="1770575"/>
          <a:ext cx="739298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0" name="Уравнение" r:id="rId6" imgW="3187440" imgH="241200" progId="Equation.3">
                  <p:embed/>
                </p:oleObj>
              </mc:Choice>
              <mc:Fallback>
                <p:oleObj name="Уравнение" r:id="rId6" imgW="3187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" y="1770575"/>
                        <a:ext cx="7392988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798647"/>
              </p:ext>
            </p:extLst>
          </p:nvPr>
        </p:nvGraphicFramePr>
        <p:xfrm>
          <a:off x="3140075" y="5875338"/>
          <a:ext cx="28622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1" name="Уравнение" r:id="rId8" imgW="1231560" imgH="253800" progId="Equation.3">
                  <p:embed/>
                </p:oleObj>
              </mc:Choice>
              <mc:Fallback>
                <p:oleObj name="Уравнение" r:id="rId8" imgW="12315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5875338"/>
                        <a:ext cx="2862263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595395"/>
              </p:ext>
            </p:extLst>
          </p:nvPr>
        </p:nvGraphicFramePr>
        <p:xfrm>
          <a:off x="404018" y="2867826"/>
          <a:ext cx="827405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2" name="Уравнение" r:id="rId10" imgW="3568680" imgH="279360" progId="Equation.3">
                  <p:embed/>
                </p:oleObj>
              </mc:Choice>
              <mc:Fallback>
                <p:oleObj name="Уравнение" r:id="rId10" imgW="35686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" y="2867826"/>
                        <a:ext cx="8274050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101681"/>
              </p:ext>
            </p:extLst>
          </p:nvPr>
        </p:nvGraphicFramePr>
        <p:xfrm>
          <a:off x="404018" y="4553069"/>
          <a:ext cx="739298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3" name="Уравнение" r:id="rId12" imgW="3187440" imgH="253800" progId="Equation.3">
                  <p:embed/>
                </p:oleObj>
              </mc:Choice>
              <mc:Fallback>
                <p:oleObj name="Уравнение" r:id="rId12" imgW="3187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" y="4553069"/>
                        <a:ext cx="7392988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203676" y="3789192"/>
            <a:ext cx="2736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рациональное</a:t>
            </a: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Прямая со стрелкой 10"/>
          <p:cNvCxnSpPr>
            <a:stCxn id="9" idx="3"/>
          </p:cNvCxnSpPr>
          <p:nvPr/>
        </p:nvCxnSpPr>
        <p:spPr>
          <a:xfrm flipV="1">
            <a:off x="5940323" y="3429000"/>
            <a:ext cx="2246944" cy="621802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Задания открытого банка ОГЭ</a:t>
            </a:r>
            <a:endParaRPr kumimoji="0" lang="ru-RU" sz="22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92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2">
      <a:majorFont>
        <a:latin typeface="Bookman Old Style"/>
        <a:ea typeface=""/>
        <a:cs typeface=""/>
      </a:majorFont>
      <a:minorFont>
        <a:latin typeface="Bookman Old Sty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238</Words>
  <Application>Microsoft Office PowerPoint</Application>
  <PresentationFormat>Экран (4:3)</PresentationFormat>
  <Paragraphs>76</Paragraphs>
  <Slides>20</Slides>
  <Notes>17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Bookman Old Style</vt:lpstr>
      <vt:lpstr>Calibri</vt:lpstr>
      <vt:lpstr>Times New Roman</vt:lpstr>
      <vt:lpstr>Тема Office</vt:lpstr>
      <vt:lpstr>Уравнение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Vinci Da</cp:lastModifiedBy>
  <cp:revision>151</cp:revision>
  <dcterms:created xsi:type="dcterms:W3CDTF">2014-11-21T11:00:06Z</dcterms:created>
  <dcterms:modified xsi:type="dcterms:W3CDTF">2016-12-04T22:14:14Z</dcterms:modified>
</cp:coreProperties>
</file>