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297" r:id="rId2"/>
    <p:sldId id="292" r:id="rId3"/>
    <p:sldId id="294" r:id="rId4"/>
    <p:sldId id="299" r:id="rId5"/>
    <p:sldId id="303" r:id="rId6"/>
    <p:sldId id="302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5">
          <p15:clr>
            <a:srgbClr val="A4A3A4"/>
          </p15:clr>
        </p15:guide>
        <p15:guide id="2" pos="6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C000"/>
    <a:srgbClr val="F07F09"/>
    <a:srgbClr val="725828"/>
    <a:srgbClr val="008000"/>
    <a:srgbClr val="666633"/>
    <a:srgbClr val="000066"/>
    <a:srgbClr val="FF6600"/>
    <a:srgbClr val="0033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0" autoAdjust="0"/>
    <p:restoredTop sz="94050" autoAdjust="0"/>
  </p:normalViewPr>
  <p:slideViewPr>
    <p:cSldViewPr snapToGrid="0" showGuides="1">
      <p:cViewPr varScale="1">
        <p:scale>
          <a:sx n="104" d="100"/>
          <a:sy n="104" d="100"/>
        </p:scale>
        <p:origin x="126" y="132"/>
      </p:cViewPr>
      <p:guideLst>
        <p:guide orient="horz" pos="145"/>
        <p:guide pos="6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"/>
    </p:cViewPr>
  </p:sorterViewPr>
  <p:notesViewPr>
    <p:cSldViewPr snapToGrid="0" showGuides="1">
      <p:cViewPr varScale="1">
        <p:scale>
          <a:sx n="54" d="100"/>
          <a:sy n="54" d="100"/>
        </p:scale>
        <p:origin x="-1236" y="-102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fld id="{43222F6C-CC15-4A22-BC1F-75B789650B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629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Ctr="1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768B38-0E22-434C-8E66-112693CB82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78964-B85A-4840-B1EA-EC382882F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8900" y="381000"/>
            <a:ext cx="20193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55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EA080-76AE-4CC8-9B14-B5E194B9DB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6A0A6-AB0D-4729-8615-5746BA89F8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3810000" cy="2247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3810000" cy="2247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2E3CA-9BE6-4B2F-9CFA-642FC465DA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81000" y="381000"/>
            <a:ext cx="8077200" cy="556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00695-17A8-4B0B-84ED-BE77B3A888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86B73-ED31-4A39-BFD5-48D4A8B71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341C0-695D-4AC0-9461-D2659C5E73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D9838-5EAC-4DBB-AF12-55977F9775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8EDC6-9B9B-4BF5-BA67-32CEABFD5D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9F63E-A4BD-4DDF-A404-4BE943235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A2CAA-987C-4824-89DF-34D6FD0E2E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77253-23FA-453C-9298-0DB6270F9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DB329-0B88-4074-A315-D65434F992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F9AAEEFE-F65B-4A73-8425-5250E2D34A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1032" name="Group 10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4" name="Group 16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8" y="111"/>
            <a:chExt cx="5509" cy="102"/>
          </a:xfrm>
        </p:grpSpPr>
        <p:sp>
          <p:nvSpPr>
            <p:cNvPr id="4116" name="Rectangle 20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7" name="Rectangle 21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athege.ru/or/ege/Main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athege.ru/or/ege/Mai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3"/>
          <p:cNvSpPr>
            <a:spLocks noGrp="1"/>
          </p:cNvSpPr>
          <p:nvPr>
            <p:ph type="title"/>
          </p:nvPr>
        </p:nvSpPr>
        <p:spPr>
          <a:xfrm>
            <a:off x="0" y="1183951"/>
            <a:ext cx="9144000" cy="3834343"/>
          </a:xfrm>
        </p:spPr>
        <p:txBody>
          <a:bodyPr/>
          <a:lstStyle/>
          <a:p>
            <a:pPr algn="ctr">
              <a:defRPr/>
            </a:pPr>
            <a: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Решение  заданий  </a:t>
            </a:r>
            <a:b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60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 </a:t>
            </a:r>
            <a:r>
              <a:rPr lang="ru-RU" sz="60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части</a:t>
            </a:r>
            <a:br>
              <a:rPr lang="ru-RU" sz="60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Квадратный корень</a:t>
            </a:r>
            <a:r>
              <a:rPr lang="ru-RU" cap="none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cap="none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 материалам открытого банка </a:t>
            </a:r>
            <a:br>
              <a:rPr lang="ru-RU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задач </a:t>
            </a:r>
            <a:r>
              <a:rPr lang="ru-RU" sz="2800" cap="none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ЕГЭ по </a:t>
            </a:r>
            <a:r>
              <a:rPr lang="ru-RU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математике 2016 года</a:t>
            </a:r>
            <a:r>
              <a:rPr lang="en-US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2800" cap="none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3"/>
              </a:rPr>
              <a:t>http://</a:t>
            </a:r>
            <a:r>
              <a:rPr lang="en-US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3"/>
              </a:rPr>
              <a:t>mathege.ru/or/ege/Main.html</a:t>
            </a:r>
            <a:r>
              <a:rPr lang="ru-RU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ru-RU" sz="2800" cap="none" dirty="0" smtClean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489500" y="1038230"/>
            <a:ext cx="7967133" cy="461665"/>
            <a:chOff x="-25400" y="1063630"/>
            <a:chExt cx="7967133" cy="461665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-25400" y="1063630"/>
              <a:ext cx="79671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9" name="Объект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38296509"/>
                </p:ext>
              </p:extLst>
            </p:nvPr>
          </p:nvGraphicFramePr>
          <p:xfrm>
            <a:off x="5403830" y="1066800"/>
            <a:ext cx="1716087" cy="4238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310" name="Уравнение" r:id="rId3" imgW="1028520" imgH="253800" progId="Equation.3">
                    <p:embed/>
                  </p:oleObj>
                </mc:Choice>
                <mc:Fallback>
                  <p:oleObj name="Уравнение" r:id="rId3" imgW="1028520" imgH="2538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03830" y="1066800"/>
                          <a:ext cx="1716087" cy="4238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Прямоугольник 12"/>
          <p:cNvSpPr/>
          <p:nvPr/>
        </p:nvSpPr>
        <p:spPr>
          <a:xfrm>
            <a:off x="489500" y="1537763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4768984"/>
              </p:ext>
            </p:extLst>
          </p:nvPr>
        </p:nvGraphicFramePr>
        <p:xfrm>
          <a:off x="569913" y="1981729"/>
          <a:ext cx="8316912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11" name="Уравнение" r:id="rId5" imgW="4800600" imgH="279360" progId="Equation.3">
                  <p:embed/>
                </p:oleObj>
              </mc:Choice>
              <mc:Fallback>
                <p:oleObj name="Уравнение" r:id="rId5" imgW="4800600" imgH="2793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1981729"/>
                        <a:ext cx="8316912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Группа 14"/>
          <p:cNvGrpSpPr/>
          <p:nvPr/>
        </p:nvGrpSpPr>
        <p:grpSpPr>
          <a:xfrm>
            <a:off x="489500" y="2794000"/>
            <a:ext cx="7967133" cy="763587"/>
            <a:chOff x="0" y="896413"/>
            <a:chExt cx="7967133" cy="763587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0" y="1063630"/>
              <a:ext cx="79671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2. Найдите значение выражения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7" name="Объект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30564386"/>
                </p:ext>
              </p:extLst>
            </p:nvPr>
          </p:nvGraphicFramePr>
          <p:xfrm>
            <a:off x="5338764" y="896413"/>
            <a:ext cx="847725" cy="763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312" name="Уравнение" r:id="rId7" imgW="507960" imgH="457200" progId="Equation.3">
                    <p:embed/>
                  </p:oleObj>
                </mc:Choice>
                <mc:Fallback>
                  <p:oleObj name="Уравнение" r:id="rId7" imgW="507960" imgH="4572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38764" y="896413"/>
                          <a:ext cx="847725" cy="7635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" name="Прямоугольник 17"/>
          <p:cNvSpPr/>
          <p:nvPr/>
        </p:nvSpPr>
        <p:spPr>
          <a:xfrm>
            <a:off x="489500" y="3349100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049553"/>
              </p:ext>
            </p:extLst>
          </p:nvPr>
        </p:nvGraphicFramePr>
        <p:xfrm>
          <a:off x="569913" y="3761788"/>
          <a:ext cx="3773487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13" name="Уравнение" r:id="rId9" imgW="2260440" imgH="457200" progId="Equation.3">
                  <p:embed/>
                </p:oleObj>
              </mc:Choice>
              <mc:Fallback>
                <p:oleObj name="Уравнение" r:id="rId9" imgW="2260440" imgH="4572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3761788"/>
                        <a:ext cx="3773487" cy="763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Группа 20"/>
          <p:cNvGrpSpPr/>
          <p:nvPr/>
        </p:nvGrpSpPr>
        <p:grpSpPr>
          <a:xfrm>
            <a:off x="489500" y="4831296"/>
            <a:ext cx="8654500" cy="461665"/>
            <a:chOff x="-23383" y="1063630"/>
            <a:chExt cx="7967133" cy="461665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-23383" y="1063630"/>
              <a:ext cx="79671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3. Найдите значение выражения                             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3" name="Объект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77127093"/>
                </p:ext>
              </p:extLst>
            </p:nvPr>
          </p:nvGraphicFramePr>
          <p:xfrm>
            <a:off x="4820705" y="1094847"/>
            <a:ext cx="2522404" cy="403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314" name="Уравнение" r:id="rId11" imgW="1511280" imgH="241200" progId="Equation.3">
                    <p:embed/>
                  </p:oleObj>
                </mc:Choice>
                <mc:Fallback>
                  <p:oleObj name="Уравнение" r:id="rId11" imgW="1511280" imgH="241200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20705" y="1094847"/>
                          <a:ext cx="2522404" cy="403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4658824"/>
              </p:ext>
            </p:extLst>
          </p:nvPr>
        </p:nvGraphicFramePr>
        <p:xfrm>
          <a:off x="569913" y="5681850"/>
          <a:ext cx="60833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15" name="Уравнение" r:id="rId13" imgW="3644640" imgH="279360" progId="Equation.3">
                  <p:embed/>
                </p:oleObj>
              </mc:Choice>
              <mc:Fallback>
                <p:oleObj name="Уравнение" r:id="rId13" imgW="3644640" imgH="27936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5681850"/>
                        <a:ext cx="608330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489500" y="5237696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1" name="Группа 14"/>
          <p:cNvGrpSpPr/>
          <p:nvPr/>
        </p:nvGrpSpPr>
        <p:grpSpPr>
          <a:xfrm>
            <a:off x="433388" y="1198563"/>
            <a:ext cx="7034212" cy="806450"/>
            <a:chOff x="1" y="943518"/>
            <a:chExt cx="7034212" cy="806450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1" y="1063630"/>
              <a:ext cx="703421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4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                 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34" name="Объект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62215690"/>
                </p:ext>
              </p:extLst>
            </p:nvPr>
          </p:nvGraphicFramePr>
          <p:xfrm>
            <a:off x="5405438" y="943518"/>
            <a:ext cx="1463675" cy="806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54" name="Уравнение" r:id="rId3" imgW="876240" imgH="482400" progId="Equation.3">
                    <p:embed/>
                  </p:oleObj>
                </mc:Choice>
                <mc:Fallback>
                  <p:oleObj name="Уравнение" r:id="rId3" imgW="876240" imgH="482400" progId="Equation.3">
                    <p:embed/>
                    <p:pic>
                      <p:nvPicPr>
                        <p:cNvPr id="0" name="Picture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05438" y="943518"/>
                          <a:ext cx="1463675" cy="8064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" name="Прямоугольник 34"/>
          <p:cNvSpPr/>
          <p:nvPr/>
        </p:nvSpPr>
        <p:spPr>
          <a:xfrm>
            <a:off x="433387" y="1706558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37" name="Объект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341258"/>
              </p:ext>
            </p:extLst>
          </p:nvPr>
        </p:nvGraphicFramePr>
        <p:xfrm>
          <a:off x="569913" y="2156364"/>
          <a:ext cx="5367338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55" name="Формула" r:id="rId5" imgW="3213000" imgH="482400" progId="Equation.3">
                  <p:embed/>
                </p:oleObj>
              </mc:Choice>
              <mc:Fallback>
                <p:oleObj name="Формула" r:id="rId5" imgW="3213000" imgH="48240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2156364"/>
                        <a:ext cx="5367338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" name="Группа 11"/>
          <p:cNvGrpSpPr/>
          <p:nvPr/>
        </p:nvGrpSpPr>
        <p:grpSpPr>
          <a:xfrm>
            <a:off x="423332" y="3217863"/>
            <a:ext cx="8466667" cy="847725"/>
            <a:chOff x="-25401" y="881059"/>
            <a:chExt cx="8171419" cy="847725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-25401" y="1063630"/>
              <a:ext cx="817141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5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  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      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7" name="Объект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81090653"/>
                </p:ext>
              </p:extLst>
            </p:nvPr>
          </p:nvGraphicFramePr>
          <p:xfrm>
            <a:off x="5211969" y="881059"/>
            <a:ext cx="2459086" cy="847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56" name="Уравнение" r:id="rId7" imgW="1473120" imgH="507960" progId="Equation.3">
                    <p:embed/>
                  </p:oleObj>
                </mc:Choice>
                <mc:Fallback>
                  <p:oleObj name="Уравнение" r:id="rId7" imgW="1473120" imgH="507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1969" y="881059"/>
                          <a:ext cx="2459086" cy="8477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3" name="Прямоугольник 32"/>
          <p:cNvSpPr/>
          <p:nvPr/>
        </p:nvSpPr>
        <p:spPr>
          <a:xfrm>
            <a:off x="433387" y="3894176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36" name="Объект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723215"/>
              </p:ext>
            </p:extLst>
          </p:nvPr>
        </p:nvGraphicFramePr>
        <p:xfrm>
          <a:off x="569913" y="4372514"/>
          <a:ext cx="747077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57" name="Формула" r:id="rId9" imgW="4635360" imgH="507960" progId="Equation.3">
                  <p:embed/>
                </p:oleObj>
              </mc:Choice>
              <mc:Fallback>
                <p:oleObj name="Формула" r:id="rId9" imgW="46353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4372514"/>
                        <a:ext cx="7470775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9894060"/>
              </p:ext>
            </p:extLst>
          </p:nvPr>
        </p:nvGraphicFramePr>
        <p:xfrm>
          <a:off x="385762" y="5311249"/>
          <a:ext cx="8412162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58" name="Формула" r:id="rId11" imgW="5219640" imgH="444240" progId="Equation.3">
                  <p:embed/>
                </p:oleObj>
              </mc:Choice>
              <mc:Fallback>
                <p:oleObj name="Формула" r:id="rId11" imgW="52196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2" y="5311249"/>
                        <a:ext cx="8412162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utoUpdateAnimBg="0"/>
      <p:bldP spid="3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569913" y="144532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1" name="Группа 20"/>
          <p:cNvGrpSpPr/>
          <p:nvPr/>
        </p:nvGrpSpPr>
        <p:grpSpPr>
          <a:xfrm>
            <a:off x="569912" y="3611033"/>
            <a:ext cx="8635999" cy="957711"/>
            <a:chOff x="491226" y="1141378"/>
            <a:chExt cx="8635999" cy="957711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6" y="1268092"/>
              <a:ext cx="8635999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7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   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</a:t>
              </a:r>
              <a:endParaRPr lang="en-US" sz="2400" i="1" dirty="0" smtClean="0">
                <a:solidFill>
                  <a:prstClr val="black"/>
                </a:solidFill>
                <a:latin typeface="Bookman Old Style" pitchFamily="18" charset="0"/>
              </a:endParaRPr>
            </a:p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при х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en-US" sz="2400" dirty="0" smtClean="0">
                  <a:solidFill>
                    <a:prstClr val="black"/>
                  </a:solidFill>
                  <a:latin typeface="Bookman Old Style" pitchFamily="18" charset="0"/>
                </a:rPr>
                <a:t>&gt; 0.</a:t>
              </a:r>
              <a:endParaRPr lang="en-US" sz="2400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66054269"/>
                </p:ext>
              </p:extLst>
            </p:nvPr>
          </p:nvGraphicFramePr>
          <p:xfrm>
            <a:off x="5896135" y="1141378"/>
            <a:ext cx="1819275" cy="763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462" name="Уравнение" r:id="rId3" imgW="1091880" imgH="457200" progId="Equation.3">
                    <p:embed/>
                  </p:oleObj>
                </mc:Choice>
                <mc:Fallback>
                  <p:oleObj name="Уравнение" r:id="rId3" imgW="1091880" imgH="45720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96135" y="1141378"/>
                          <a:ext cx="1819275" cy="7635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940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497250"/>
              </p:ext>
            </p:extLst>
          </p:nvPr>
        </p:nvGraphicFramePr>
        <p:xfrm>
          <a:off x="569912" y="1845587"/>
          <a:ext cx="6926262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63" name="Уравнение" r:id="rId5" imgW="4152600" imgH="482400" progId="Equation.3">
                  <p:embed/>
                </p:oleObj>
              </mc:Choice>
              <mc:Fallback>
                <p:oleObj name="Уравнение" r:id="rId5" imgW="4152600" imgH="4824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2" y="1845587"/>
                        <a:ext cx="6926262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8656243"/>
              </p:ext>
            </p:extLst>
          </p:nvPr>
        </p:nvGraphicFramePr>
        <p:xfrm>
          <a:off x="569913" y="2763079"/>
          <a:ext cx="3686175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64" name="Уравнение" r:id="rId7" imgW="2209680" imgH="457200" progId="Equation.3">
                  <p:embed/>
                </p:oleObj>
              </mc:Choice>
              <mc:Fallback>
                <p:oleObj name="Уравнение" r:id="rId7" imgW="2209680" imgH="4572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2763079"/>
                        <a:ext cx="3686175" cy="763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Группа 19"/>
          <p:cNvGrpSpPr/>
          <p:nvPr/>
        </p:nvGrpSpPr>
        <p:grpSpPr>
          <a:xfrm>
            <a:off x="598303" y="905594"/>
            <a:ext cx="7594440" cy="763587"/>
            <a:chOff x="491227" y="1141414"/>
            <a:chExt cx="7594440" cy="763587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6. Найдите значение выражения 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5" name="Объект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75977522"/>
                </p:ext>
              </p:extLst>
            </p:nvPr>
          </p:nvGraphicFramePr>
          <p:xfrm>
            <a:off x="5962650" y="1141414"/>
            <a:ext cx="1566863" cy="763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465" name="Уравнение" r:id="rId9" imgW="939600" imgH="457200" progId="Equation.3">
                    <p:embed/>
                  </p:oleObj>
                </mc:Choice>
                <mc:Fallback>
                  <p:oleObj name="Уравнение" r:id="rId9" imgW="93960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62650" y="1141414"/>
                          <a:ext cx="1566863" cy="7635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6" name="Объект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654765"/>
              </p:ext>
            </p:extLst>
          </p:nvPr>
        </p:nvGraphicFramePr>
        <p:xfrm>
          <a:off x="598303" y="4981303"/>
          <a:ext cx="7727950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66" name="Уравнение" r:id="rId11" imgW="4635360" imgH="507960" progId="Equation.3">
                  <p:embed/>
                </p:oleObj>
              </mc:Choice>
              <mc:Fallback>
                <p:oleObj name="Уравнение" r:id="rId11" imgW="46353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303" y="4981303"/>
                        <a:ext cx="7727950" cy="849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9961649"/>
              </p:ext>
            </p:extLst>
          </p:nvPr>
        </p:nvGraphicFramePr>
        <p:xfrm>
          <a:off x="603410" y="5814066"/>
          <a:ext cx="13335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67" name="Уравнение" r:id="rId13" imgW="799920" imgH="457200" progId="Equation.3">
                  <p:embed/>
                </p:oleObj>
              </mc:Choice>
              <mc:Fallback>
                <p:oleObj name="Уравнение" r:id="rId13" imgW="7999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410" y="5814066"/>
                        <a:ext cx="1333500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569912" y="4504740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1" name="Группа 20"/>
          <p:cNvGrpSpPr/>
          <p:nvPr/>
        </p:nvGrpSpPr>
        <p:grpSpPr>
          <a:xfrm>
            <a:off x="569912" y="996950"/>
            <a:ext cx="8635999" cy="947121"/>
            <a:chOff x="491226" y="1151968"/>
            <a:chExt cx="8635999" cy="947121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6" y="1268092"/>
              <a:ext cx="8635999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8. Найдите значение выражения   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</a:t>
              </a:r>
              <a:endParaRPr lang="en-US" sz="2400" i="1" dirty="0" smtClean="0">
                <a:solidFill>
                  <a:prstClr val="black"/>
                </a:solidFill>
                <a:latin typeface="Bookman Old Style" pitchFamily="18" charset="0"/>
              </a:endParaRPr>
            </a:p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при х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en-US" sz="2400" dirty="0" smtClean="0">
                  <a:solidFill>
                    <a:prstClr val="black"/>
                  </a:solidFill>
                  <a:latin typeface="Bookman Old Style" pitchFamily="18" charset="0"/>
                </a:rPr>
                <a:t>= 3.</a:t>
              </a:r>
              <a:endParaRPr lang="en-US" sz="2400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82182963"/>
                </p:ext>
              </p:extLst>
            </p:nvPr>
          </p:nvGraphicFramePr>
          <p:xfrm>
            <a:off x="5798239" y="1151968"/>
            <a:ext cx="2897188" cy="763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88" name="Уравнение" r:id="rId3" imgW="1739880" imgH="457200" progId="Equation.3">
                    <p:embed/>
                  </p:oleObj>
                </mc:Choice>
                <mc:Fallback>
                  <p:oleObj name="Уравнение" r:id="rId3" imgW="173988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98239" y="1151968"/>
                          <a:ext cx="2897188" cy="7635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6" name="Объект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1391305"/>
              </p:ext>
            </p:extLst>
          </p:nvPr>
        </p:nvGraphicFramePr>
        <p:xfrm>
          <a:off x="569912" y="2366971"/>
          <a:ext cx="6310313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9" name="Уравнение" r:id="rId5" imgW="3784320" imgH="507960" progId="Equation.3">
                  <p:embed/>
                </p:oleObj>
              </mc:Choice>
              <mc:Fallback>
                <p:oleObj name="Уравнение" r:id="rId5" imgW="378432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2" y="2366971"/>
                        <a:ext cx="6310313" cy="849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61077"/>
              </p:ext>
            </p:extLst>
          </p:nvPr>
        </p:nvGraphicFramePr>
        <p:xfrm>
          <a:off x="569912" y="3265438"/>
          <a:ext cx="7789862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0" name="Уравнение" r:id="rId7" imgW="4673520" imgH="457200" progId="Equation.3">
                  <p:embed/>
                </p:oleObj>
              </mc:Choice>
              <mc:Fallback>
                <p:oleObj name="Уравнение" r:id="rId7" imgW="46735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2" y="3265438"/>
                        <a:ext cx="7789862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569912" y="1880067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1061368"/>
              </p:ext>
            </p:extLst>
          </p:nvPr>
        </p:nvGraphicFramePr>
        <p:xfrm>
          <a:off x="569912" y="4196338"/>
          <a:ext cx="2668588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1" name="Уравнение" r:id="rId9" imgW="1600200" imgH="203040" progId="Equation.3">
                  <p:embed/>
                </p:oleObj>
              </mc:Choice>
              <mc:Fallback>
                <p:oleObj name="Уравнение" r:id="rId9" imgW="1600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2" y="4196338"/>
                        <a:ext cx="2668588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679849"/>
              </p:ext>
            </p:extLst>
          </p:nvPr>
        </p:nvGraphicFramePr>
        <p:xfrm>
          <a:off x="569912" y="4703375"/>
          <a:ext cx="4870450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2" name="Уравнение" r:id="rId11" imgW="2920680" imgH="203040" progId="Equation.3">
                  <p:embed/>
                </p:oleObj>
              </mc:Choice>
              <mc:Fallback>
                <p:oleObj name="Уравнение" r:id="rId11" imgW="29206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2" y="4703375"/>
                        <a:ext cx="4870450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4603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573088" y="455627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200" i="1" dirty="0" smtClean="0">
                <a:solidFill>
                  <a:srgbClr val="C00000"/>
                </a:solidFill>
                <a:latin typeface="Bookman Old Style" pitchFamily="18" charset="0"/>
              </a:rPr>
              <a:t>Использованы материалы:</a:t>
            </a:r>
            <a:endParaRPr lang="en-US" sz="32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5654" y="1113433"/>
            <a:ext cx="84158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>
              <a:buFont typeface="Arial" pitchFamily="34" charset="0"/>
              <a:buChar char="•"/>
            </a:pP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  <a:hlinkClick r:id="rId2"/>
              </a:rPr>
              <a:t>http://mathege.ru/or/ege/Main.html</a:t>
            </a:r>
            <a:endParaRPr lang="ru-RU" sz="2000" i="1" dirty="0" smtClean="0">
              <a:solidFill>
                <a:prstClr val="black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1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lling a Product or Serv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Другая 1">
      <a:majorFont>
        <a:latin typeface="Century Gothic"/>
        <a:ea typeface=""/>
        <a:cs typeface=""/>
      </a:majorFont>
      <a:minorFont>
        <a:latin typeface="Bookman Old Styl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elling a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2597</TotalTime>
  <Words>91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Bookman Old Style</vt:lpstr>
      <vt:lpstr>Century Gothic</vt:lpstr>
      <vt:lpstr>Symbol</vt:lpstr>
      <vt:lpstr>Tahoma</vt:lpstr>
      <vt:lpstr>Times New Roman</vt:lpstr>
      <vt:lpstr>Selling a Product or Service</vt:lpstr>
      <vt:lpstr>Уравнение</vt:lpstr>
      <vt:lpstr>Формула</vt:lpstr>
      <vt:lpstr>Решение  заданий   I части Квадратный корень по материалам открытого банка  задач ЕГЭ по математике 2016 года http://mathege.ru/or/ege/Main.html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функции</dc:title>
  <dc:creator>МОУ "Средняя школа №24"</dc:creator>
  <cp:lastModifiedBy>Vinci Da</cp:lastModifiedBy>
  <cp:revision>148</cp:revision>
  <dcterms:created xsi:type="dcterms:W3CDTF">2006-11-17T10:56:14Z</dcterms:created>
  <dcterms:modified xsi:type="dcterms:W3CDTF">2016-12-04T22:15:05Z</dcterms:modified>
</cp:coreProperties>
</file>