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63" r:id="rId8"/>
    <p:sldId id="267" r:id="rId9"/>
    <p:sldId id="264" r:id="rId10"/>
    <p:sldId id="265" r:id="rId11"/>
    <p:sldId id="266" r:id="rId12"/>
    <p:sldId id="268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3737"/>
    <a:srgbClr val="FE7272"/>
    <a:srgbClr val="FF3300"/>
    <a:srgbClr val="008000"/>
    <a:srgbClr val="CC0000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29" autoAdjust="0"/>
  </p:normalViewPr>
  <p:slideViewPr>
    <p:cSldViewPr>
      <p:cViewPr varScale="1">
        <p:scale>
          <a:sx n="103" d="100"/>
          <a:sy n="103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742D9-DACF-4A9B-9076-6EBC92B354B7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F95E-94AE-421B-BCFA-F410F1B3FE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staticfiles/NGS/Shared/StaticFiles/NGKids/Image/kids-washing-lg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host.ru/t/600/400/7312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omens.ru/uploads/posts/2010-01/1263584506_pravilno-nachat-semejnuyu-zhiz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x.by/files/2009-10/20091027-152739-96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b7.ru/files/news_img/kyrit_495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p.ric.ua/uploads/posts/2009-04/1239373220_girls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dspushkino.ru/images/upload/upload_1052.jpg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unicipalrussia.ru/pls/img/get?n=1795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030545"/>
            <a:ext cx="8858312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МЫ ЗА ЗДОРОВЫЙ ОБРАЗ ЖИЗНИ!</a:t>
            </a:r>
            <a:endParaRPr lang="ru-RU" sz="6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829559"/>
            <a:ext cx="8286808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МОУ «Средняя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общеобразовательная школа №4»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Новозыбкова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ои документы\ЗОЖ\Оснь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000264" cy="1311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2Top">
              <a:rot lat="19886976" lon="1999035" rev="18767032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14776" y="4786322"/>
            <a:ext cx="5715008" cy="200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93775"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Автор:</a:t>
            </a:r>
            <a:r>
              <a:rPr kumimoji="0" lang="ru-RU" sz="2400" b="1" i="1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учащаяся 8 «Б» класса</a:t>
            </a:r>
          </a:p>
          <a:p>
            <a:pPr marL="2065338"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Чиж Ольга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Руководитель:</a:t>
            </a:r>
            <a:r>
              <a:rPr kumimoji="0" lang="ru-RU" sz="2400" b="1" i="1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математики</a:t>
            </a:r>
          </a:p>
          <a:p>
            <a:pPr marL="2065338"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Крадиженко Владимир Сергеевич</a:t>
            </a:r>
            <a:endParaRPr kumimoji="0" lang="ru-RU" sz="2400" b="1" i="1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950680"/>
            <a:ext cx="842965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ОБЛЮДЕНИЕ ПРАВИЛ ЛИЧНОЙ ГИГИЕНЫ</a:t>
            </a:r>
          </a:p>
        </p:txBody>
      </p:sp>
      <p:pic>
        <p:nvPicPr>
          <p:cNvPr id="6" name="Picture 13" descr="Картинка 3 из 72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8791" y="4500588"/>
            <a:ext cx="3245636" cy="2071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1928802"/>
            <a:ext cx="8358214" cy="485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Соблюдение правил личной гигиены является обязательным и должно быть нормой поведения каждого человека. Это поможет избежать многих видов заболеваний и сохранить своё здоровье как можно дольше.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Правила личной гигиены, помимо режима дня, рационального питания, включают в себя постоянных уход за кожей,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гигиену обуви, одежды и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жилища.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ЧИСТОТА – ЗАЛОГ ЗДОРОВЬЯ!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062" y="689642"/>
            <a:ext cx="4286280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АКАЛИВАНИЕ</a:t>
            </a:r>
          </a:p>
        </p:txBody>
      </p:sp>
      <p:pic>
        <p:nvPicPr>
          <p:cNvPr id="7" name="i-main-pic" descr="Картинка 145 из 4165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857884" y="4505532"/>
            <a:ext cx="2857494" cy="2066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928802"/>
            <a:ext cx="8501090" cy="485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Закаливание – это повышение сопротивляемости организма всем тем вредным влияниям, которым он подвергается. Для этого используют естественные факторы природы – солнце, воздух и воду.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Есть известное правило: слабые раздражители способствуют лучшему закаливанию, сильные мешают ему, чрезмерные сводят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его на нет. Помните об этом!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ЕСЛИ ХОЧЕШЬ БЫТЬ ЗДОРОВ – </a:t>
            </a:r>
          </a:p>
          <a:p>
            <a:pPr marL="3317875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ЗАКАЛЯЙСЯ!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0144164" y="-71438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ФИЗИЧЕС-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КОЕ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03986" y="4857760"/>
            <a:ext cx="1104900" cy="2000240"/>
          </a:xfrm>
          <a:custGeom>
            <a:avLst/>
            <a:gdLst>
              <a:gd name="connsiteX0" fmla="*/ 0 w 1104900"/>
              <a:gd name="connsiteY0" fmla="*/ 0 h 1823720"/>
              <a:gd name="connsiteX1" fmla="*/ 381000 w 1104900"/>
              <a:gd name="connsiteY1" fmla="*/ 243840 h 1823720"/>
              <a:gd name="connsiteX2" fmla="*/ 731520 w 1104900"/>
              <a:gd name="connsiteY2" fmla="*/ 655320 h 1823720"/>
              <a:gd name="connsiteX3" fmla="*/ 960120 w 1104900"/>
              <a:gd name="connsiteY3" fmla="*/ 1158240 h 1823720"/>
              <a:gd name="connsiteX4" fmla="*/ 1082040 w 1104900"/>
              <a:gd name="connsiteY4" fmla="*/ 1722120 h 1823720"/>
              <a:gd name="connsiteX5" fmla="*/ 1097280 w 1104900"/>
              <a:gd name="connsiteY5" fmla="*/ 1767840 h 18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1823720">
                <a:moveTo>
                  <a:pt x="0" y="0"/>
                </a:moveTo>
                <a:cubicBezTo>
                  <a:pt x="129540" y="67310"/>
                  <a:pt x="259080" y="134620"/>
                  <a:pt x="381000" y="243840"/>
                </a:cubicBezTo>
                <a:cubicBezTo>
                  <a:pt x="502920" y="353060"/>
                  <a:pt x="635000" y="502920"/>
                  <a:pt x="731520" y="655320"/>
                </a:cubicBezTo>
                <a:cubicBezTo>
                  <a:pt x="828040" y="807720"/>
                  <a:pt x="901700" y="980440"/>
                  <a:pt x="960120" y="1158240"/>
                </a:cubicBezTo>
                <a:cubicBezTo>
                  <a:pt x="1018540" y="1336040"/>
                  <a:pt x="1059180" y="1620520"/>
                  <a:pt x="1082040" y="1722120"/>
                </a:cubicBezTo>
                <a:cubicBezTo>
                  <a:pt x="1104900" y="1823720"/>
                  <a:pt x="1101090" y="1795780"/>
                  <a:pt x="1097280" y="176784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022374" y="4143380"/>
            <a:ext cx="1857388" cy="18573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677805" y="2966005"/>
            <a:ext cx="1857388" cy="18573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86050" y="2121106"/>
            <a:ext cx="1857388" cy="18573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00430" y="3071810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H:\Презентация_ЗОЖ\SMILE_S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0999">
            <a:off x="3344310" y="298712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11215 0.02592 -0.22361 0.05231 -0.28299 0.10717 C -0.34236 0.16203 -0.32986 0.27939 -0.35521 0.32916 C -0.38073 0.37893 -0.42257 0.39328 -0.43594 0.4064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94 0.40648 L -0.72674 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1135 L -0.07882 -0.1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25" grpId="0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00364" y="1643050"/>
            <a:ext cx="3286148" cy="3214710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ДУХОВНОЕ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ЕМЬЯ</a:t>
            </a:r>
          </a:p>
        </p:txBody>
      </p:sp>
      <p:pic>
        <p:nvPicPr>
          <p:cNvPr id="7" name="Picture 10" descr="Картинка 34 из 33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8832" y="4214818"/>
            <a:ext cx="3120363" cy="231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071546"/>
            <a:ext cx="8572560" cy="578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9713"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Для ребёнка семья – это среда, в которой складываются условия его физического, психического, эмоционального и интеллектуального развития.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Для взрослого человека семья является источником удовлетворения ряда его потребностей и малым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 коллективом, предъявляющим к нему разнообразные и достаточно 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сложные требования. 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На стадиях жизни человека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 последовательно меняются 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его функции и статус в семье.</a:t>
            </a:r>
          </a:p>
          <a:p>
            <a:pPr algn="just"/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В СЕМЬЕ И КАША ГУЩЕ!</a:t>
            </a:r>
            <a:endParaRPr lang="en-US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normalizeH="0" baseline="0" noProof="0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РУЗЬЯ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143116"/>
            <a:ext cx="8286776" cy="435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Обязательными признаками дружбы являются доверие и терпение. Неотъемлемыми условиями существования дружбы являются отсутствие межличностной конкуренции, что даёт простор для развития тёплых отношений между друзьями, взаимопомощи и поддержки друг друга.</a:t>
            </a:r>
          </a:p>
          <a:p>
            <a:pPr marL="6350" marR="0" lvl="0" indent="-6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marR="0" lvl="0" indent="-63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ДРУЖБА ДЕЛАЕТ НАШУ ЖИЗНЬ</a:t>
            </a:r>
          </a:p>
          <a:p>
            <a:pPr marL="6350" marR="0" lvl="0" indent="-63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 ЯРЧЕ И КРАСИВЕЕ!</a:t>
            </a:r>
          </a:p>
          <a:p>
            <a:pPr marL="6350" marR="0" lvl="0" indent="-63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marR="0" lvl="0" indent="-63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ДРУЖБА – ВЕЛИКАЯ СИЛА!</a:t>
            </a:r>
          </a:p>
        </p:txBody>
      </p:sp>
      <p:pic>
        <p:nvPicPr>
          <p:cNvPr id="1026" name="Picture 2" descr="D:\Презентация_ЗОЖ\0_5f089_da3fbeb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86322"/>
            <a:ext cx="2827608" cy="1771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БЩЕСТВО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000240"/>
            <a:ext cx="8286776" cy="485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Общество – совокупность всех видов взаимодействия и форм объединения людей.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Каждый человек занимает в обществе определённое место, статус которого зависит от того, насколько полезен человек остальным людям, насколько у него развиты коммуникативные способности.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Стоит помнить, что ОБЩЕСТВУ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ВАЖЕН КАЖДЫЙ, и стараться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быть максимально полезным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социуму.</a:t>
            </a:r>
          </a:p>
        </p:txBody>
      </p:sp>
      <p:pic>
        <p:nvPicPr>
          <p:cNvPr id="2051" name="Picture 3" descr="D:\Презентация_ЗОЖ\1308041463483.jpg"/>
          <p:cNvPicPr>
            <a:picLocks noChangeAspect="1" noChangeArrowheads="1"/>
          </p:cNvPicPr>
          <p:nvPr/>
        </p:nvPicPr>
        <p:blipFill>
          <a:blip r:embed="rId3"/>
          <a:srcRect l="1730" t="2667" r="1957" b="3047"/>
          <a:stretch>
            <a:fillRect/>
          </a:stretch>
        </p:blipFill>
        <p:spPr bwMode="auto">
          <a:xfrm>
            <a:off x="6357950" y="4286256"/>
            <a:ext cx="236557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СТЕТИКА И НРАВСТВЕННОСТЬ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143116"/>
            <a:ext cx="8286776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Эстетическое воспитание – это высшая форма человеческого воспитания, в основе которой лежит искусство, понятие о красоте.</a:t>
            </a:r>
          </a:p>
          <a:p>
            <a:pPr marL="6350" marR="0" lvl="0" indent="-63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Нравственность – особая форма индивидуального сознания, определяющая принципы межличностных отношений.</a:t>
            </a:r>
          </a:p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274638" marR="0" lvl="0" indent="-6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КРАСОТА </a:t>
            </a:r>
          </a:p>
          <a:p>
            <a:pPr marL="274638" marR="0" lvl="0" indent="-6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СПАСЁТ МИР</a:t>
            </a:r>
          </a:p>
          <a:p>
            <a:pPr marL="274638" marR="0" lvl="0" indent="-6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274638" marR="0" lvl="0" indent="-6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КРАСНА РЕЧЬ</a:t>
            </a:r>
          </a:p>
          <a:p>
            <a:pPr marL="274638" marR="0" lvl="0" indent="-6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 ПРИТЧЕЮ</a:t>
            </a:r>
          </a:p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6350" marR="0" lvl="0" indent="-63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normalizeH="0" baseline="0" noProof="0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http://im7-tub.yandex.net/i?id=99249958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72008"/>
            <a:ext cx="2487613" cy="1928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D:\Презентация_ЗОЖ\1291135757_estetika-spalny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2928958" cy="1953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-1928858" y="285728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ДУХОВ-НОЕ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22374" y="4143380"/>
            <a:ext cx="1857388" cy="18573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77805" y="2966005"/>
            <a:ext cx="1857388" cy="18573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050" y="2130759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03986" y="4857760"/>
            <a:ext cx="1104900" cy="2000240"/>
          </a:xfrm>
          <a:custGeom>
            <a:avLst/>
            <a:gdLst>
              <a:gd name="connsiteX0" fmla="*/ 0 w 1104900"/>
              <a:gd name="connsiteY0" fmla="*/ 0 h 1823720"/>
              <a:gd name="connsiteX1" fmla="*/ 381000 w 1104900"/>
              <a:gd name="connsiteY1" fmla="*/ 243840 h 1823720"/>
              <a:gd name="connsiteX2" fmla="*/ 731520 w 1104900"/>
              <a:gd name="connsiteY2" fmla="*/ 655320 h 1823720"/>
              <a:gd name="connsiteX3" fmla="*/ 960120 w 1104900"/>
              <a:gd name="connsiteY3" fmla="*/ 1158240 h 1823720"/>
              <a:gd name="connsiteX4" fmla="*/ 1082040 w 1104900"/>
              <a:gd name="connsiteY4" fmla="*/ 1722120 h 1823720"/>
              <a:gd name="connsiteX5" fmla="*/ 1097280 w 1104900"/>
              <a:gd name="connsiteY5" fmla="*/ 1767840 h 18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1823720">
                <a:moveTo>
                  <a:pt x="0" y="0"/>
                </a:moveTo>
                <a:cubicBezTo>
                  <a:pt x="129540" y="67310"/>
                  <a:pt x="259080" y="134620"/>
                  <a:pt x="381000" y="243840"/>
                </a:cubicBezTo>
                <a:cubicBezTo>
                  <a:pt x="502920" y="353060"/>
                  <a:pt x="635000" y="502920"/>
                  <a:pt x="731520" y="655320"/>
                </a:cubicBezTo>
                <a:cubicBezTo>
                  <a:pt x="828040" y="807720"/>
                  <a:pt x="901700" y="980440"/>
                  <a:pt x="960120" y="1158240"/>
                </a:cubicBezTo>
                <a:cubicBezTo>
                  <a:pt x="1018540" y="1336040"/>
                  <a:pt x="1059180" y="1620520"/>
                  <a:pt x="1082040" y="1722120"/>
                </a:cubicBezTo>
                <a:cubicBezTo>
                  <a:pt x="1104900" y="1823720"/>
                  <a:pt x="1101090" y="1795780"/>
                  <a:pt x="1097280" y="176784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500430" y="3071810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H:\Презентация_ЗОЖ\SMILE_S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0999">
            <a:off x="3344310" y="298712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3.33333E-6 C 0.09375 -0.00231 0.16198 -0.00416 0.2165 0.01135 C 0.27136 0.02732 0.31806 0.05834 0.35365 0.09561 C 0.38924 0.13311 0.43751 0.19468 0.43091 0.23658 C 0.42431 0.27848 0.33369 0.3294 0.31424 0.3481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24 0.34815 L 0.59358 0.4173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1134 L -0.0552 0.15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9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00364" y="1643050"/>
            <a:ext cx="3286148" cy="32147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СОЦИАЛЬНОЕ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0"/>
            <a:ext cx="8715436" cy="20113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«Здоровье человека – это состояние полного физического, духовного и социального благополучия, а не только отсутствие болезней и физических недостатков»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43570" y="2000240"/>
            <a:ext cx="3500430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6350" marR="0" lvl="0" indent="-63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normalizeH="0" baseline="0" noProof="0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uLnTx/>
                <a:uFillTx/>
                <a:latin typeface="Arial" pitchFamily="34" charset="0"/>
                <a:cs typeface="Arial" pitchFamily="34" charset="0"/>
              </a:rPr>
              <a:t>1975 год. Москва. </a:t>
            </a:r>
          </a:p>
          <a:p>
            <a:pPr marL="6350" marR="0" lvl="0" indent="-63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normalizeH="0" baseline="0" noProof="0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uLnTx/>
                <a:uFillTx/>
                <a:latin typeface="Arial" pitchFamily="34" charset="0"/>
                <a:cs typeface="Arial" pitchFamily="34" charset="0"/>
              </a:rPr>
              <a:t>Всемирный конгресс </a:t>
            </a:r>
          </a:p>
          <a:p>
            <a:pPr marL="6350" marR="0" lvl="0" indent="-63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normalizeH="0" baseline="0" noProof="0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uLnTx/>
                <a:uFillTx/>
                <a:latin typeface="Arial" pitchFamily="34" charset="0"/>
                <a:cs typeface="Arial" pitchFamily="34" charset="0"/>
              </a:rPr>
              <a:t>врачей под эгидой ВОЗ</a:t>
            </a:r>
            <a:r>
              <a:rPr kumimoji="0" lang="ru-RU" sz="2400" b="1" i="1" u="none" strike="noStrike" kern="1200" normalizeH="0" baseline="0" noProof="0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10144164" y="-71438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ФИЗИЧЕС-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КОЕ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-1928858" y="285728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ДУХОВ-НОЕ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43834" y="7072338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СОЦИАЛЬ-НОЕ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68489" y="4857760"/>
            <a:ext cx="1489461" cy="2000240"/>
            <a:chOff x="4741303" y="4953000"/>
            <a:chExt cx="1489461" cy="1823720"/>
          </a:xfrm>
        </p:grpSpPr>
        <p:sp>
          <p:nvSpPr>
            <p:cNvPr id="13" name="Полилиния 12"/>
            <p:cNvSpPr/>
            <p:nvPr/>
          </p:nvSpPr>
          <p:spPr>
            <a:xfrm>
              <a:off x="4876800" y="4953000"/>
              <a:ext cx="1104900" cy="1823720"/>
            </a:xfrm>
            <a:custGeom>
              <a:avLst/>
              <a:gdLst>
                <a:gd name="connsiteX0" fmla="*/ 0 w 1104900"/>
                <a:gd name="connsiteY0" fmla="*/ 0 h 1823720"/>
                <a:gd name="connsiteX1" fmla="*/ 381000 w 1104900"/>
                <a:gd name="connsiteY1" fmla="*/ 243840 h 1823720"/>
                <a:gd name="connsiteX2" fmla="*/ 731520 w 1104900"/>
                <a:gd name="connsiteY2" fmla="*/ 655320 h 1823720"/>
                <a:gd name="connsiteX3" fmla="*/ 960120 w 1104900"/>
                <a:gd name="connsiteY3" fmla="*/ 1158240 h 1823720"/>
                <a:gd name="connsiteX4" fmla="*/ 1082040 w 1104900"/>
                <a:gd name="connsiteY4" fmla="*/ 1722120 h 1823720"/>
                <a:gd name="connsiteX5" fmla="*/ 1097280 w 1104900"/>
                <a:gd name="connsiteY5" fmla="*/ 1767840 h 18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4900" h="1823720">
                  <a:moveTo>
                    <a:pt x="0" y="0"/>
                  </a:moveTo>
                  <a:cubicBezTo>
                    <a:pt x="129540" y="67310"/>
                    <a:pt x="259080" y="134620"/>
                    <a:pt x="381000" y="243840"/>
                  </a:cubicBezTo>
                  <a:cubicBezTo>
                    <a:pt x="502920" y="353060"/>
                    <a:pt x="635000" y="502920"/>
                    <a:pt x="731520" y="655320"/>
                  </a:cubicBezTo>
                  <a:cubicBezTo>
                    <a:pt x="828040" y="807720"/>
                    <a:pt x="901700" y="980440"/>
                    <a:pt x="960120" y="1158240"/>
                  </a:cubicBezTo>
                  <a:cubicBezTo>
                    <a:pt x="1018540" y="1336040"/>
                    <a:pt x="1059180" y="1620520"/>
                    <a:pt x="1082040" y="1722120"/>
                  </a:cubicBezTo>
                  <a:cubicBezTo>
                    <a:pt x="1104900" y="1823720"/>
                    <a:pt x="1101090" y="1795780"/>
                    <a:pt x="1097280" y="176784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 rot="1433254">
              <a:off x="4741303" y="5630929"/>
              <a:ext cx="1071570" cy="3571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 rot="5977914">
              <a:off x="5516384" y="5594469"/>
              <a:ext cx="1071570" cy="3571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Овал 20"/>
          <p:cNvSpPr/>
          <p:nvPr/>
        </p:nvSpPr>
        <p:spPr>
          <a:xfrm>
            <a:off x="3500430" y="3071810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00430" y="3071810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500430" y="3071810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357554" y="3000372"/>
            <a:ext cx="2101198" cy="2071702"/>
            <a:chOff x="3357554" y="3000372"/>
            <a:chExt cx="2101198" cy="20717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Овал 6"/>
            <p:cNvSpPr/>
            <p:nvPr/>
          </p:nvSpPr>
          <p:spPr>
            <a:xfrm>
              <a:off x="3357554" y="3000372"/>
              <a:ext cx="2071702" cy="207170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87050" y="3857628"/>
              <a:ext cx="207170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ЗДОРОВЬЕ</a:t>
              </a:r>
              <a:endParaRPr lang="ru-RU" sz="24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2" descr="H:\Презентация_ЗОЖ\SMILE_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1013">
            <a:off x="3332840" y="2975658"/>
            <a:ext cx="2085979" cy="208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36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11215 0.02592 -0.22361 0.05231 -0.28299 0.10717 C -0.34236 0.16203 -0.32986 0.27939 -0.35521 0.32916 C -0.38073 0.37893 -0.42257 0.39328 -0.43594 0.40648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94 0.40648 L -0.72743 0.4696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3.33333E-6 C 0.09375 -0.00231 0.16198 -0.00416 0.2165 0.01135 C 0.27136 0.02732 0.31806 0.05834 0.35365 0.09561 C 0.38924 0.13311 0.43751 0.19468 0.43091 0.23658 C 0.42431 0.27848 0.33369 0.3294 0.31424 0.34815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24 0.34815 L 0.59358 0.4173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3.33333E-6 C 0.00382 -0.06667 0.03924 -0.13311 0.05087 -0.18889 C 0.0625 -0.24468 0.05625 -0.29352 0.03837 -0.33542 C 0.02049 -0.37732 -0.01823 -0.43311 -0.0566 -0.43982 C -0.09497 -0.44653 -0.16892 -0.38588 -0.19167 -0.37547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-0.37546 L -0.45937 -0.5747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5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1135 L -0.07882 -0.135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74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1134 L 0.12587 -0.0097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1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1134 L -0.0552 0.158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73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</a:t>
            </a:r>
            <a:r>
              <a:rPr lang="ru-RU" sz="3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РУД и отдых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214554"/>
            <a:ext cx="8286776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Труд и отдых, взаимно дополняя друг друга, представляют собой сменяющие друг друга способы жизнедеятельности. При этом весьма большая роль в организации режима труда и отдыха отводится физическим упражнениям самого различного характера.</a:t>
            </a:r>
          </a:p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marR="0" lvl="0" indent="-6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542925" lvl="0" indent="-635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ДЕЛУ – ВРЕМЯ, </a:t>
            </a:r>
          </a:p>
          <a:p>
            <a:pPr marL="542925" lvl="0" indent="-635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А ПОТЕХЕ – ЧАС!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6350" marR="0" lvl="0" indent="-63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normalizeH="0" baseline="0" noProof="0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Презентация_ЗОЖ\fd79ebda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2738456" cy="2053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Презентация_ЗОЖ\4c83b06076a9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500570"/>
            <a:ext cx="2035092" cy="2047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3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оложительные эмоции</a:t>
            </a:r>
          </a:p>
        </p:txBody>
      </p:sp>
      <p:pic>
        <p:nvPicPr>
          <p:cNvPr id="6" name="Picture 2" descr="Картинка 15 из 3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57694"/>
            <a:ext cx="28575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2024380"/>
            <a:ext cx="8286776" cy="33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Положительные переживания могут расширить наши обычные способы мышления и действия, что в свою очередь создаёт нам личные ресурсы, делая нас жизнерадостными людьми.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Лучше, если автором эмоциональной атмосферы будете вы, и вы будете легко уметь создавать уверенный позитивный настрой.</a:t>
            </a:r>
          </a:p>
          <a:p>
            <a:pPr marL="6350" lvl="0" indent="-635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lvl="0" indent="-63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ПОДЕЛИСЬ УЛЫБКОЮ СВОЕЙ!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6350" marR="0" lvl="0" indent="-63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normalizeH="0" baseline="0" noProof="0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ru-RU" sz="3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веренность в себе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143116"/>
            <a:ext cx="8286776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Уверенность в себе зависит от окружающих вас людей, от того, как они вас поощряют.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Уровень уверенности в себе зависит от того, что происходит с вами в жизни, как вы сами относитесь к происходящим событиям.</a:t>
            </a:r>
          </a:p>
          <a:p>
            <a:pPr algn="just"/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ПОВЕРЬ В СЕБЯ, И ТОГДА </a:t>
            </a:r>
          </a:p>
          <a:p>
            <a:pPr algn="just"/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В ТЕБЯ ПОВЕРЯТ ДРУГИЕ!</a:t>
            </a:r>
            <a:endParaRPr kumimoji="0" lang="ru-RU" sz="2400" b="1" i="1" u="none" strike="noStrike" kern="1200" normalizeH="0" baseline="0" noProof="0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D:\Презентация_ЗОЖ\istock_000002545349xsmall_426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5624" y="4500570"/>
            <a:ext cx="3021676" cy="2000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7643834" y="7072338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СОЦИАЛЬ-НОЕ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677805" y="2966005"/>
            <a:ext cx="1857388" cy="18573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22374" y="4153033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786050" y="2130759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03986" y="4857760"/>
            <a:ext cx="1104900" cy="2000240"/>
          </a:xfrm>
          <a:custGeom>
            <a:avLst/>
            <a:gdLst>
              <a:gd name="connsiteX0" fmla="*/ 0 w 1104900"/>
              <a:gd name="connsiteY0" fmla="*/ 0 h 1823720"/>
              <a:gd name="connsiteX1" fmla="*/ 381000 w 1104900"/>
              <a:gd name="connsiteY1" fmla="*/ 243840 h 1823720"/>
              <a:gd name="connsiteX2" fmla="*/ 731520 w 1104900"/>
              <a:gd name="connsiteY2" fmla="*/ 655320 h 1823720"/>
              <a:gd name="connsiteX3" fmla="*/ 960120 w 1104900"/>
              <a:gd name="connsiteY3" fmla="*/ 1158240 h 1823720"/>
              <a:gd name="connsiteX4" fmla="*/ 1082040 w 1104900"/>
              <a:gd name="connsiteY4" fmla="*/ 1722120 h 1823720"/>
              <a:gd name="connsiteX5" fmla="*/ 1097280 w 1104900"/>
              <a:gd name="connsiteY5" fmla="*/ 1767840 h 18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1823720">
                <a:moveTo>
                  <a:pt x="0" y="0"/>
                </a:moveTo>
                <a:cubicBezTo>
                  <a:pt x="129540" y="67310"/>
                  <a:pt x="259080" y="134620"/>
                  <a:pt x="381000" y="243840"/>
                </a:cubicBezTo>
                <a:cubicBezTo>
                  <a:pt x="502920" y="353060"/>
                  <a:pt x="635000" y="502920"/>
                  <a:pt x="731520" y="655320"/>
                </a:cubicBezTo>
                <a:cubicBezTo>
                  <a:pt x="828040" y="807720"/>
                  <a:pt x="901700" y="980440"/>
                  <a:pt x="960120" y="1158240"/>
                </a:cubicBezTo>
                <a:cubicBezTo>
                  <a:pt x="1018540" y="1336040"/>
                  <a:pt x="1059180" y="1620520"/>
                  <a:pt x="1082040" y="1722120"/>
                </a:cubicBezTo>
                <a:cubicBezTo>
                  <a:pt x="1104900" y="1823720"/>
                  <a:pt x="1101090" y="1795780"/>
                  <a:pt x="1097280" y="176784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rot="1433254">
            <a:off x="4868489" y="5601307"/>
            <a:ext cx="1071570" cy="39176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5977914">
            <a:off x="5591711" y="5578604"/>
            <a:ext cx="1175289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500430" y="3071810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:\Презентация_ЗОЖ\SMILE_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1013">
            <a:off x="3397164" y="2968543"/>
            <a:ext cx="2085979" cy="2085978"/>
          </a:xfrm>
          <a:prstGeom prst="rect">
            <a:avLst/>
          </a:prstGeom>
          <a:noFill/>
        </p:spPr>
      </p:pic>
      <p:pic>
        <p:nvPicPr>
          <p:cNvPr id="18" name="Picture 3" descr="H:\Презентация_ЗОЖ\SMILE_S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00999">
            <a:off x="3415748" y="298712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3.33333E-6 C 0.00382 -0.06667 0.03924 -0.13311 0.05087 -0.18889 C 0.0625 -0.24468 0.05625 -0.29352 0.03837 -0.33542 C 0.02049 -0.37732 -0.01823 -0.43311 -0.0566 -0.43982 C -0.09497 -0.44653 -0.16892 -0.38588 -0.19167 -0.3754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-0.37546 L -0.45937 -0.5747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1134 L 0.12587 -0.009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24" grpId="0" animBg="1"/>
      <p:bldP spid="14" grpId="0" animBg="1"/>
      <p:bldP spid="16" grpId="0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3022374" y="4153033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77805" y="2975658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86050" y="2130759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4868489" y="4857760"/>
            <a:ext cx="1489461" cy="2000240"/>
            <a:chOff x="4741303" y="4953000"/>
            <a:chExt cx="1489461" cy="1823720"/>
          </a:xfrm>
        </p:grpSpPr>
        <p:sp>
          <p:nvSpPr>
            <p:cNvPr id="19" name="Полилиния 18"/>
            <p:cNvSpPr/>
            <p:nvPr/>
          </p:nvSpPr>
          <p:spPr>
            <a:xfrm>
              <a:off x="4876800" y="4953000"/>
              <a:ext cx="1104900" cy="1823720"/>
            </a:xfrm>
            <a:custGeom>
              <a:avLst/>
              <a:gdLst>
                <a:gd name="connsiteX0" fmla="*/ 0 w 1104900"/>
                <a:gd name="connsiteY0" fmla="*/ 0 h 1823720"/>
                <a:gd name="connsiteX1" fmla="*/ 381000 w 1104900"/>
                <a:gd name="connsiteY1" fmla="*/ 243840 h 1823720"/>
                <a:gd name="connsiteX2" fmla="*/ 731520 w 1104900"/>
                <a:gd name="connsiteY2" fmla="*/ 655320 h 1823720"/>
                <a:gd name="connsiteX3" fmla="*/ 960120 w 1104900"/>
                <a:gd name="connsiteY3" fmla="*/ 1158240 h 1823720"/>
                <a:gd name="connsiteX4" fmla="*/ 1082040 w 1104900"/>
                <a:gd name="connsiteY4" fmla="*/ 1722120 h 1823720"/>
                <a:gd name="connsiteX5" fmla="*/ 1097280 w 1104900"/>
                <a:gd name="connsiteY5" fmla="*/ 1767840 h 18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4900" h="1823720">
                  <a:moveTo>
                    <a:pt x="0" y="0"/>
                  </a:moveTo>
                  <a:cubicBezTo>
                    <a:pt x="129540" y="67310"/>
                    <a:pt x="259080" y="134620"/>
                    <a:pt x="381000" y="243840"/>
                  </a:cubicBezTo>
                  <a:cubicBezTo>
                    <a:pt x="502920" y="353060"/>
                    <a:pt x="635000" y="502920"/>
                    <a:pt x="731520" y="655320"/>
                  </a:cubicBezTo>
                  <a:cubicBezTo>
                    <a:pt x="828040" y="807720"/>
                    <a:pt x="901700" y="980440"/>
                    <a:pt x="960120" y="1158240"/>
                  </a:cubicBezTo>
                  <a:cubicBezTo>
                    <a:pt x="1018540" y="1336040"/>
                    <a:pt x="1059180" y="1620520"/>
                    <a:pt x="1082040" y="1722120"/>
                  </a:cubicBezTo>
                  <a:cubicBezTo>
                    <a:pt x="1104900" y="1823720"/>
                    <a:pt x="1101090" y="1795780"/>
                    <a:pt x="1097280" y="176784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 rot="1433254">
              <a:off x="4741303" y="5630929"/>
              <a:ext cx="1071570" cy="3571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 rot="5977914">
              <a:off x="5516384" y="5594469"/>
              <a:ext cx="1071570" cy="3571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5" name="Picture 2" descr="H:\Презентация_ЗОЖ\SMILE_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1013">
            <a:off x="3332840" y="2975658"/>
            <a:ext cx="2085979" cy="2085978"/>
          </a:xfrm>
          <a:prstGeom prst="rect">
            <a:avLst/>
          </a:prstGeom>
          <a:noFill/>
        </p:spPr>
      </p:pic>
      <p:sp>
        <p:nvSpPr>
          <p:cNvPr id="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428604"/>
            <a:ext cx="8429684" cy="142876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«В человеке  все должно быть прекрасным – и душа, и тело, и мысли».</a:t>
            </a:r>
            <a:b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00694" y="1071546"/>
            <a:ext cx="350043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marR="0" lvl="0" indent="-63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normalizeH="0" baseline="0" noProof="0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uLnTx/>
                <a:uFillTx/>
                <a:latin typeface="Arial" pitchFamily="34" charset="0"/>
                <a:cs typeface="Arial" pitchFamily="34" charset="0"/>
              </a:rPr>
              <a:t>А.П. Чехов</a:t>
            </a:r>
          </a:p>
          <a:p>
            <a:pPr marL="6350" marR="0" lvl="0" indent="-63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n-ea"/>
                <a:cs typeface="Arial" pitchFamily="34" charset="0"/>
              </a:rPr>
              <a:t>(1860 - 1904)</a:t>
            </a:r>
            <a:endParaRPr kumimoji="0" lang="ru-RU" sz="2400" b="1" i="1" u="none" strike="noStrike" kern="1200" normalizeH="0" baseline="0" noProof="0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30215"/>
            <a:ext cx="8858312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Здоровый образ жизни должен стать образом жизни для каждого!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44" y="2673355"/>
            <a:ext cx="8858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БЕРЕГИТЕ СВОЁ ЗДОРОВЬЕ!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5000636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350" marR="0" lvl="0" indent="-6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СПАСИБО ЗА ВНИМАНИЕ!</a:t>
            </a:r>
            <a:endParaRPr kumimoji="0" lang="ru-RU" sz="4400" b="1" i="1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2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3022374" y="4153033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77805" y="2975658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86050" y="2130759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868489" y="4857760"/>
            <a:ext cx="1489461" cy="2000240"/>
            <a:chOff x="4741303" y="4953000"/>
            <a:chExt cx="1489461" cy="1823720"/>
          </a:xfrm>
        </p:grpSpPr>
        <p:sp>
          <p:nvSpPr>
            <p:cNvPr id="19" name="Полилиния 18"/>
            <p:cNvSpPr/>
            <p:nvPr/>
          </p:nvSpPr>
          <p:spPr>
            <a:xfrm>
              <a:off x="4876800" y="4953000"/>
              <a:ext cx="1104900" cy="1823720"/>
            </a:xfrm>
            <a:custGeom>
              <a:avLst/>
              <a:gdLst>
                <a:gd name="connsiteX0" fmla="*/ 0 w 1104900"/>
                <a:gd name="connsiteY0" fmla="*/ 0 h 1823720"/>
                <a:gd name="connsiteX1" fmla="*/ 381000 w 1104900"/>
                <a:gd name="connsiteY1" fmla="*/ 243840 h 1823720"/>
                <a:gd name="connsiteX2" fmla="*/ 731520 w 1104900"/>
                <a:gd name="connsiteY2" fmla="*/ 655320 h 1823720"/>
                <a:gd name="connsiteX3" fmla="*/ 960120 w 1104900"/>
                <a:gd name="connsiteY3" fmla="*/ 1158240 h 1823720"/>
                <a:gd name="connsiteX4" fmla="*/ 1082040 w 1104900"/>
                <a:gd name="connsiteY4" fmla="*/ 1722120 h 1823720"/>
                <a:gd name="connsiteX5" fmla="*/ 1097280 w 1104900"/>
                <a:gd name="connsiteY5" fmla="*/ 1767840 h 182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4900" h="1823720">
                  <a:moveTo>
                    <a:pt x="0" y="0"/>
                  </a:moveTo>
                  <a:cubicBezTo>
                    <a:pt x="129540" y="67310"/>
                    <a:pt x="259080" y="134620"/>
                    <a:pt x="381000" y="243840"/>
                  </a:cubicBezTo>
                  <a:cubicBezTo>
                    <a:pt x="502920" y="353060"/>
                    <a:pt x="635000" y="502920"/>
                    <a:pt x="731520" y="655320"/>
                  </a:cubicBezTo>
                  <a:cubicBezTo>
                    <a:pt x="828040" y="807720"/>
                    <a:pt x="901700" y="980440"/>
                    <a:pt x="960120" y="1158240"/>
                  </a:cubicBezTo>
                  <a:cubicBezTo>
                    <a:pt x="1018540" y="1336040"/>
                    <a:pt x="1059180" y="1620520"/>
                    <a:pt x="1082040" y="1722120"/>
                  </a:cubicBezTo>
                  <a:cubicBezTo>
                    <a:pt x="1104900" y="1823720"/>
                    <a:pt x="1101090" y="1795780"/>
                    <a:pt x="1097280" y="176784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 rot="1433254">
              <a:off x="4741303" y="5630929"/>
              <a:ext cx="1071570" cy="3571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 rot="5977914">
              <a:off x="5516384" y="5594469"/>
              <a:ext cx="1071570" cy="3571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5" name="Picture 2" descr="H:\Презентация_ЗОЖ\SMILE_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1013">
            <a:off x="3332840" y="2975658"/>
            <a:ext cx="2085979" cy="2085978"/>
          </a:xfrm>
          <a:prstGeom prst="rect">
            <a:avLst/>
          </a:prstGeom>
          <a:noFill/>
        </p:spPr>
      </p:pic>
      <p:sp>
        <p:nvSpPr>
          <p:cNvPr id="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52"/>
            <a:ext cx="9144000" cy="185738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Однако, в силу многих причин, эти составляющие могут быть утрачены, что приводит к потере здоровья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3022374" y="4153033"/>
            <a:ext cx="1857388" cy="185738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77805" y="2975658"/>
            <a:ext cx="1857388" cy="18573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86050" y="2130759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003986" y="4857760"/>
            <a:ext cx="1104900" cy="2000240"/>
          </a:xfrm>
          <a:custGeom>
            <a:avLst/>
            <a:gdLst>
              <a:gd name="connsiteX0" fmla="*/ 0 w 1104900"/>
              <a:gd name="connsiteY0" fmla="*/ 0 h 1823720"/>
              <a:gd name="connsiteX1" fmla="*/ 381000 w 1104900"/>
              <a:gd name="connsiteY1" fmla="*/ 243840 h 1823720"/>
              <a:gd name="connsiteX2" fmla="*/ 731520 w 1104900"/>
              <a:gd name="connsiteY2" fmla="*/ 655320 h 1823720"/>
              <a:gd name="connsiteX3" fmla="*/ 960120 w 1104900"/>
              <a:gd name="connsiteY3" fmla="*/ 1158240 h 1823720"/>
              <a:gd name="connsiteX4" fmla="*/ 1082040 w 1104900"/>
              <a:gd name="connsiteY4" fmla="*/ 1722120 h 1823720"/>
              <a:gd name="connsiteX5" fmla="*/ 1097280 w 1104900"/>
              <a:gd name="connsiteY5" fmla="*/ 1767840 h 18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1823720">
                <a:moveTo>
                  <a:pt x="0" y="0"/>
                </a:moveTo>
                <a:cubicBezTo>
                  <a:pt x="129540" y="67310"/>
                  <a:pt x="259080" y="134620"/>
                  <a:pt x="381000" y="243840"/>
                </a:cubicBezTo>
                <a:cubicBezTo>
                  <a:pt x="502920" y="353060"/>
                  <a:pt x="635000" y="502920"/>
                  <a:pt x="731520" y="655320"/>
                </a:cubicBezTo>
                <a:cubicBezTo>
                  <a:pt x="828040" y="807720"/>
                  <a:pt x="901700" y="980440"/>
                  <a:pt x="960120" y="1158240"/>
                </a:cubicBezTo>
                <a:cubicBezTo>
                  <a:pt x="1018540" y="1336040"/>
                  <a:pt x="1059180" y="1620520"/>
                  <a:pt x="1082040" y="1722120"/>
                </a:cubicBezTo>
                <a:cubicBezTo>
                  <a:pt x="1104900" y="1823720"/>
                  <a:pt x="1101090" y="1795780"/>
                  <a:pt x="1097280" y="176784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1433254">
            <a:off x="4868489" y="5601307"/>
            <a:ext cx="1071570" cy="39176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 rot="5977914">
            <a:off x="5591711" y="5578604"/>
            <a:ext cx="1175289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9144000" y="0"/>
            <a:ext cx="3062310" cy="1276360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1168400" dir="5400000" sx="138000" sy="138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ВРЕДНЫЕ ПРИВЫЧКИ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-3214710" y="714356"/>
            <a:ext cx="3214710" cy="1285884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55600" dist="711200" dir="5400000" sx="136000" sy="136000" algn="ctr">
              <a:srgbClr val="000000">
                <a:alpha val="17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НЕВЕРНЫЙ РЕЖИМ ДНЯ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9144000" y="-214338"/>
            <a:ext cx="4817272" cy="1276360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1282700" dir="5400000" sx="118000" sy="118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ОТСУТСТВИЕ НРАВСТВЕННОСТИ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-4714940" y="1000108"/>
            <a:ext cx="4429156" cy="1571636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93700" dist="1155700" dir="5400000" sx="129000" sy="12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НЕСОБЛЮДЕНИЕ ПРАВИЛ ЛИЧНОЙ ГИГИЕНЫ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9358346" y="0"/>
            <a:ext cx="4286280" cy="1285884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0" dist="889000" dir="5400000" sx="125000" sy="125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НЕПРАВИЛЬНОЕ ПИТАНИЕ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-5215006" y="928670"/>
            <a:ext cx="5000660" cy="1276360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33400" dist="952500" dir="5400000" sx="133000" sy="133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НЕУВЕРЕННОСТЬ В СЕБЕ И БЛИЗКИХ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22374" y="4143380"/>
            <a:ext cx="1857388" cy="18573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677805" y="2966005"/>
            <a:ext cx="1857388" cy="18573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786050" y="2121106"/>
            <a:ext cx="1857388" cy="18573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H:\Презентация_ЗОЖ\SMILE_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1013">
            <a:off x="3332840" y="2975658"/>
            <a:ext cx="2085979" cy="2085978"/>
          </a:xfrm>
          <a:prstGeom prst="rect">
            <a:avLst/>
          </a:prstGeom>
          <a:noFill/>
        </p:spPr>
      </p:pic>
      <p:pic>
        <p:nvPicPr>
          <p:cNvPr id="2051" name="Picture 3" descr="H:\Презентация_ЗОЖ\SMILE_S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00999">
            <a:off x="3344310" y="298712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1.13577 -0.001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1.06111 -0.0025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73871 -0.0023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79479 -0.0027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48195 -0.0013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-0.41927 -0.00324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0.01268 0.00324 0.0257 0.00671 0.03421 0.01783 C 0.04254 0.02894 0.04705 0.04815 0.05053 0.06597 C 0.054 0.08357 0.05365 0.09398 0.05521 0.12384 C 0.05678 0.15394 0.05903 0.22222 0.05973 0.24584 C 0.06059 0.26968 0.06007 0.26783 0.05973 0.26597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0" grpId="0" animBg="1"/>
      <p:bldP spid="24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7" grpId="0" animBg="1"/>
      <p:bldP spid="18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0"/>
            <a:ext cx="8858312" cy="56435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i="1" cap="all" dirty="0" smtClean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ДЛЯ ТОГО, ЧТОБЫ ВАШЕ ЗДОРОВЬЕ ВСЕГДА ПРОЦВЕТАЛО И РАДОВАЛО ВАС, НЕОБХОДИМО ПОСТОЯННО ЗАБОТИТЬСЯ О НЁМ, УДЕЛЯЯ ВНИМАНИЕ КАЖДОЙ ЕГО СОСТАВЛЯЮЩЕЙ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00364" y="1643050"/>
            <a:ext cx="3286148" cy="321471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ФИЗИЧЕСКОЕ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ТКАЗ ОТ ВРЕДНЫХ ПРИВЫЧЕК</a:t>
            </a:r>
          </a:p>
        </p:txBody>
      </p:sp>
      <p:pic>
        <p:nvPicPr>
          <p:cNvPr id="6" name="Picture 8" descr="Картинка 21 из 9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000760" y="4500570"/>
            <a:ext cx="2786050" cy="2048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2357454"/>
            <a:ext cx="8286776" cy="485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Вредные привычки – препятствия на пути к совершенной жизни. Первый шаг на пути к отказу от них – осознать.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 Не поддерживайте вредные привычки;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 Меняйте плохие привычки на хорошие;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 Не делайте никаких исключений.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ВАШЕ ЗДОРОВЬЕ – В ВАШИХ</a:t>
            </a:r>
          </a:p>
          <a:p>
            <a:pPr marL="3948113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РУКАХ!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9666" y="965741"/>
            <a:ext cx="728664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АНЯТИЯ ФИЗКУЛЬТУРОЙ И СПОРТОМ</a:t>
            </a:r>
          </a:p>
        </p:txBody>
      </p:sp>
      <p:pic>
        <p:nvPicPr>
          <p:cNvPr id="7" name="i-main-pic" descr="Картинка 10 из 408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00570"/>
            <a:ext cx="2714644" cy="2050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Картинка 232 из 27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429132"/>
            <a:ext cx="2428871" cy="2130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000240"/>
            <a:ext cx="8286776" cy="485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Физкультура оказывает оздоровительный и профилактический эффект на организм в целом, помогает поддерживать мышечный тонус, что чрезвычайно важно в любом возрасте. Люди, занимающиеся спортом, меньше устают, и гораздо менее подвержены негативному влиянию техногенной среды.</a:t>
            </a:r>
          </a:p>
          <a:p>
            <a:pPr marL="274638" lvl="0" indent="-635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274638" lvl="0" indent="-635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КРЕПОК ТЕЛОМ – </a:t>
            </a:r>
          </a:p>
          <a:p>
            <a:pPr marL="274638" lvl="0" indent="-635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БОГАТ И ДЕЛОМ!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1857388" cy="185738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87" y="689642"/>
            <a:ext cx="842965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3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АЦИОНАЛЬНОЕ ПИТАНИЕ</a:t>
            </a:r>
          </a:p>
        </p:txBody>
      </p:sp>
      <p:pic>
        <p:nvPicPr>
          <p:cNvPr id="7" name="Picture 6" descr="Картинка 6 из 743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6"/>
            <a:ext cx="335946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2000240"/>
            <a:ext cx="8501090" cy="485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Рациональное питание предполагает регулярный приём пищи. Лучше питаться через равные промежутки времени, чем плотно есть один раз в сутки, а остальное время голодать. Нужно тщательно мыть и подвергать термической обработке продукты питания, которые в свою очередь должны быть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натуральными, не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содержащими консервантов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и химикатов.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1" i="1" dirty="0" smtClean="0">
              <a:ln w="10541" cmpd="sng">
                <a:solidFill>
                  <a:srgbClr val="008000"/>
                </a:solidFill>
                <a:prstDash val="solid"/>
              </a:ln>
              <a:gradFill flip="none" rotWithShape="1">
                <a:gsLst>
                  <a:gs pos="29000">
                    <a:srgbClr val="00CC00"/>
                  </a:gs>
                  <a:gs pos="98000">
                    <a:schemeClr val="bg1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ЧЕЛОВЕК ДОЛЖЕН ЕСТЬ, </a:t>
            </a:r>
          </a:p>
          <a:p>
            <a:pPr marL="6350" lvl="0" indent="-63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>
                <a:ln w="10541" cmpd="sng">
                  <a:solidFill>
                    <a:srgbClr val="008000"/>
                  </a:solidFill>
                  <a:prstDash val="solid"/>
                </a:ln>
                <a:gradFill flip="none" rotWithShape="1">
                  <a:gsLst>
                    <a:gs pos="29000">
                      <a:srgbClr val="00CC00"/>
                    </a:gs>
                    <a:gs pos="98000">
                      <a:schemeClr val="bg1"/>
                    </a:gs>
                    <a:gs pos="100000">
                      <a:srgbClr val="D1C39F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ЧТОБЫ ЖИТЬ, А НЕ НАОБОРОТ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1009</TotalTime>
  <Words>837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МЫ ЗА ЗДОРОВЫЙ ОБРАЗ ЖИЗНИ!</vt:lpstr>
      <vt:lpstr>«Здоровье человека – это состояние полного физического, духовного и социального благополучия, а не только отсутствие болезней и физических недостатков»</vt:lpstr>
      <vt:lpstr>Однако, в силу многих причин, эти составляющие могут быть утрачены, что приводит к потере здоровья в целом.</vt:lpstr>
      <vt:lpstr>Презентация PowerPoint</vt:lpstr>
      <vt:lpstr>ДЛЯ ТОГО, ЧТОБЫ ВАШЕ ЗДОРОВЬЕ ВСЕГДА ПРОЦВЕТАЛО И РАДОВАЛО ВАС, НЕОБХОДИМО ПОСТОЯННО ЗАБОТИТЬСЯ О НЁМ, УДЕЛЯЯ ВНИМАНИЕ КАЖДОЙ ЕГО СОСТАВЛЯЮЩЕЙ</vt:lpstr>
      <vt:lpstr>Презентация PowerPoint</vt:lpstr>
      <vt:lpstr>ОТКАЗ ОТ ВРЕДНЫХ ПРИВЫЧЕК</vt:lpstr>
      <vt:lpstr>ЗАНЯТИЯ ФИЗКУЛЬТУРОЙ И СПОРТОМ</vt:lpstr>
      <vt:lpstr>РАЦИОНАЛЬНОЕ ПИТАНИЕ</vt:lpstr>
      <vt:lpstr>СОБЛЮДЕНИЕ ПРАВИЛ ЛИЧНОЙ ГИГИЕНЫ</vt:lpstr>
      <vt:lpstr>ЗАКАЛИВАНИЕ</vt:lpstr>
      <vt:lpstr>Презентация PowerPoint</vt:lpstr>
      <vt:lpstr>Презентация PowerPoint</vt:lpstr>
      <vt:lpstr>СЕМЬЯ</vt:lpstr>
      <vt:lpstr>ДРУЗЬЯ</vt:lpstr>
      <vt:lpstr>ОБЩЕСТВО</vt:lpstr>
      <vt:lpstr>ЭСТЕТИКА И НРАВСТВЕННОСТЬ</vt:lpstr>
      <vt:lpstr>Презентация PowerPoint</vt:lpstr>
      <vt:lpstr>Презентация PowerPoint</vt:lpstr>
      <vt:lpstr>ТРУД и отдых</vt:lpstr>
      <vt:lpstr>положительные эмоции</vt:lpstr>
      <vt:lpstr>Уверенность в себе</vt:lpstr>
      <vt:lpstr>Презентация PowerPoint</vt:lpstr>
      <vt:lpstr>«В человеке  все должно быть прекрасным – и душа, и тело, и мысли». </vt:lpstr>
      <vt:lpstr>Здоровый образ жизни должен стать образом жизни для каждого!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ЗА ЗДОРОВЫЙ ОБРАЗ ЖИЗНИ</dc:title>
  <dc:creator>Admin</dc:creator>
  <cp:lastModifiedBy>Vinci Da</cp:lastModifiedBy>
  <cp:revision>100</cp:revision>
  <dcterms:created xsi:type="dcterms:W3CDTF">2011-12-21T11:09:23Z</dcterms:created>
  <dcterms:modified xsi:type="dcterms:W3CDTF">2016-12-06T20:32:39Z</dcterms:modified>
</cp:coreProperties>
</file>