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0B40-8930-446F-9265-F2A66395468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CF8ED-0A7D-44F3-A1F9-ACA765302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0B40-8930-446F-9265-F2A66395468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CF8ED-0A7D-44F3-A1F9-ACA765302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0B40-8930-446F-9265-F2A66395468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CF8ED-0A7D-44F3-A1F9-ACA765302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0B40-8930-446F-9265-F2A66395468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CF8ED-0A7D-44F3-A1F9-ACA765302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0B40-8930-446F-9265-F2A66395468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CF8ED-0A7D-44F3-A1F9-ACA765302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0B40-8930-446F-9265-F2A66395468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CF8ED-0A7D-44F3-A1F9-ACA765302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0B40-8930-446F-9265-F2A66395468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CF8ED-0A7D-44F3-A1F9-ACA765302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0B40-8930-446F-9265-F2A66395468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CF8ED-0A7D-44F3-A1F9-ACA765302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0B40-8930-446F-9265-F2A66395468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CF8ED-0A7D-44F3-A1F9-ACA765302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0B40-8930-446F-9265-F2A66395468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CF8ED-0A7D-44F3-A1F9-ACA765302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0B40-8930-446F-9265-F2A66395468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B9CF8ED-0A7D-44F3-A1F9-ACA7653023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14A0B40-8930-446F-9265-F2A66395468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9CF8ED-0A7D-44F3-A1F9-ACA76530238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571744"/>
            <a:ext cx="7851648" cy="1828800"/>
          </a:xfrm>
        </p:spPr>
        <p:txBody>
          <a:bodyPr/>
          <a:lstStyle/>
          <a:p>
            <a:pPr algn="ctr"/>
            <a:r>
              <a:rPr lang="ru-RU" dirty="0" smtClean="0"/>
              <a:t>Решение неравенств методом интервалов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Подведём итоги: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Какие </a:t>
            </a:r>
            <a:r>
              <a:rPr lang="ru-RU" sz="4000" dirty="0"/>
              <a:t>виды неравенств можно решать методом интервалов?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В </a:t>
            </a:r>
            <a:r>
              <a:rPr lang="ru-RU" sz="4000" dirty="0"/>
              <a:t>каких случаях знак функции не меняется при переходе через нуль функции</a:t>
            </a:r>
            <a:r>
              <a:rPr lang="ru-RU" sz="4000" dirty="0" smtClean="0"/>
              <a:t>?</a:t>
            </a:r>
            <a:endParaRPr lang="en-US" sz="40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Как вы считаете, что на уроке вам удалось, а что осталось не совсем понятным?</a:t>
            </a:r>
          </a:p>
          <a:p>
            <a:pPr marL="514350" indent="-514350">
              <a:buFont typeface="+mj-lt"/>
              <a:buAutoNum type="arabicPeriod"/>
            </a:pPr>
            <a:endParaRPr lang="ru-RU" sz="40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Дидактические материалы </a:t>
            </a:r>
          </a:p>
          <a:p>
            <a:pPr algn="ctr">
              <a:buNone/>
            </a:pPr>
            <a:r>
              <a:rPr lang="ru-RU" sz="4000" dirty="0" smtClean="0"/>
              <a:t>Ершова:</a:t>
            </a:r>
          </a:p>
          <a:p>
            <a:pPr algn="ctr">
              <a:buNone/>
            </a:pPr>
            <a:endParaRPr lang="ru-RU" sz="4000" dirty="0"/>
          </a:p>
          <a:p>
            <a:pPr algn="ctr">
              <a:buNone/>
            </a:pPr>
            <a:r>
              <a:rPr lang="ru-RU" sz="6000" dirty="0" smtClean="0"/>
              <a:t>С-6, В-1, №1, №2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неравенство: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ChangeAspect="1"/>
          </p:cNvGraphicFramePr>
          <p:nvPr>
            <p:ph idx="1"/>
          </p:nvPr>
        </p:nvGraphicFramePr>
        <p:xfrm>
          <a:off x="1500188" y="2428875"/>
          <a:ext cx="6096000" cy="1741488"/>
        </p:xfrm>
        <a:graphic>
          <a:graphicData uri="http://schemas.openxmlformats.org/presentationml/2006/ole">
            <p:oleObj spid="_x0000_s1027" name="Формула" r:id="rId3" imgW="711000" imgH="203040" progId="Equation.3">
              <p:embed/>
            </p:oleObj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из неравенств решаются методом интервалов?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3857620" y="2071678"/>
          <a:ext cx="2220656" cy="3677961"/>
        </p:xfrm>
        <a:graphic>
          <a:graphicData uri="http://schemas.openxmlformats.org/presentationml/2006/ole">
            <p:oleObj spid="_x0000_s6146" name="Формула" r:id="rId3" imgW="812520" imgH="134604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57517" y="2071678"/>
            <a:ext cx="92869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1)</a:t>
            </a:r>
          </a:p>
          <a:p>
            <a:r>
              <a:rPr lang="ru-RU" sz="4000" dirty="0" smtClean="0"/>
              <a:t>2)</a:t>
            </a:r>
            <a:endParaRPr lang="ru-RU" sz="4000" dirty="0"/>
          </a:p>
          <a:p>
            <a:r>
              <a:rPr lang="ru-RU" sz="4000" dirty="0" smtClean="0"/>
              <a:t>3)</a:t>
            </a:r>
          </a:p>
          <a:p>
            <a:endParaRPr lang="ru-RU" dirty="0"/>
          </a:p>
          <a:p>
            <a:r>
              <a:rPr lang="ru-RU" sz="4000" dirty="0" smtClean="0"/>
              <a:t>4)</a:t>
            </a:r>
          </a:p>
          <a:p>
            <a:endParaRPr lang="ru-RU" sz="1400" dirty="0"/>
          </a:p>
          <a:p>
            <a:r>
              <a:rPr lang="ru-RU" sz="4000" dirty="0" smtClean="0"/>
              <a:t>5)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1501775" y="1214438"/>
          <a:ext cx="6092825" cy="1246187"/>
        </p:xfrm>
        <a:graphic>
          <a:graphicData uri="http://schemas.openxmlformats.org/presentationml/2006/ole">
            <p:oleObj spid="_x0000_s7170" name="Формула" r:id="rId3" imgW="1117440" imgH="22860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57356" y="3000373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Знак не меняется, если:</a:t>
            </a:r>
          </a:p>
          <a:p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3643314"/>
            <a:ext cx="65008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1) Множитель (скобка) в чётной степени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3392488" y="1428750"/>
          <a:ext cx="2190750" cy="1246188"/>
        </p:xfrm>
        <a:graphic>
          <a:graphicData uri="http://schemas.openxmlformats.org/presentationml/2006/ole">
            <p:oleObj spid="_x0000_s8194" name="Формула" r:id="rId3" imgW="736560" imgH="41904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57356" y="3000373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Знак не меняется, если:</a:t>
            </a:r>
          </a:p>
          <a:p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3643314"/>
            <a:ext cx="65008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1) Множитель (скобка) в чётной степени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85852" y="4357694"/>
            <a:ext cx="65008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2</a:t>
            </a:r>
            <a:r>
              <a:rPr lang="ru-RU" sz="2400" b="1" dirty="0" smtClean="0">
                <a:solidFill>
                  <a:srgbClr val="FF0000"/>
                </a:solidFill>
              </a:rPr>
              <a:t>) Точка встречается чётное число раз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3214688" y="1490663"/>
          <a:ext cx="2547937" cy="1120775"/>
        </p:xfrm>
        <a:graphic>
          <a:graphicData uri="http://schemas.openxmlformats.org/presentationml/2006/ole">
            <p:oleObj spid="_x0000_s9218" name="Формула" r:id="rId3" imgW="952200" imgH="41904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57356" y="3000373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Знак не меняется, если:</a:t>
            </a:r>
          </a:p>
          <a:p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3643314"/>
            <a:ext cx="65008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1) Множитель (скобка) в чётной степени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85852" y="4357694"/>
            <a:ext cx="65008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2</a:t>
            </a:r>
            <a:r>
              <a:rPr lang="ru-RU" sz="2400" b="1" dirty="0" smtClean="0">
                <a:solidFill>
                  <a:srgbClr val="FF0000"/>
                </a:solidFill>
              </a:rPr>
              <a:t>) Точка встречается чётное число раз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85852" y="5143512"/>
            <a:ext cx="650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3) Дискриминант равен нулю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неравенства: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ChangeAspect="1"/>
          </p:cNvGraphicFramePr>
          <p:nvPr>
            <p:ph idx="1"/>
          </p:nvPr>
        </p:nvGraphicFramePr>
        <p:xfrm>
          <a:off x="2928938" y="1785938"/>
          <a:ext cx="3735387" cy="3786187"/>
        </p:xfrm>
        <a:graphic>
          <a:graphicData uri="http://schemas.openxmlformats.org/presentationml/2006/ole">
            <p:oleObj spid="_x0000_s10242" name="Формула" r:id="rId3" imgW="927000" imgH="939600" progId="Equation.3">
              <p:embed/>
            </p:oleObj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214546" y="1714488"/>
            <a:ext cx="92869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ru-RU" sz="4000" dirty="0"/>
              <a:t>а</a:t>
            </a:r>
            <a:r>
              <a:rPr lang="ru-RU" sz="4000" dirty="0" smtClean="0"/>
              <a:t>)</a:t>
            </a:r>
          </a:p>
          <a:p>
            <a:pPr>
              <a:lnSpc>
                <a:spcPct val="160000"/>
              </a:lnSpc>
            </a:pPr>
            <a:r>
              <a:rPr lang="ru-RU" sz="4000" dirty="0"/>
              <a:t>б</a:t>
            </a:r>
            <a:r>
              <a:rPr lang="ru-RU" sz="4000" dirty="0" smtClean="0"/>
              <a:t>)</a:t>
            </a:r>
          </a:p>
          <a:p>
            <a:pPr>
              <a:lnSpc>
                <a:spcPct val="160000"/>
              </a:lnSpc>
            </a:pPr>
            <a:r>
              <a:rPr lang="ru-RU" sz="4000" dirty="0"/>
              <a:t>в</a:t>
            </a:r>
            <a:r>
              <a:rPr lang="ru-RU" sz="4000" dirty="0" smtClean="0"/>
              <a:t>)</a:t>
            </a:r>
          </a:p>
          <a:p>
            <a:pPr>
              <a:lnSpc>
                <a:spcPct val="160000"/>
              </a:lnSpc>
            </a:pPr>
            <a:r>
              <a:rPr lang="ru-RU" sz="4000" dirty="0"/>
              <a:t>г</a:t>
            </a:r>
            <a:r>
              <a:rPr lang="ru-RU" sz="4000" dirty="0" smtClean="0"/>
              <a:t>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неравенство: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ChangeAspect="1"/>
          </p:cNvGraphicFramePr>
          <p:nvPr>
            <p:ph idx="1"/>
          </p:nvPr>
        </p:nvGraphicFramePr>
        <p:xfrm>
          <a:off x="1500188" y="2560638"/>
          <a:ext cx="6096000" cy="1477962"/>
        </p:xfrm>
        <a:graphic>
          <a:graphicData uri="http://schemas.openxmlformats.org/presentationml/2006/ole">
            <p:oleObj spid="_x0000_s11266" name="Формула" r:id="rId3" imgW="838080" imgH="203040" progId="Equation.3">
              <p:embed/>
            </p:oleObj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неравенство: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ChangeAspect="1"/>
          </p:cNvGraphicFramePr>
          <p:nvPr>
            <p:ph idx="1"/>
          </p:nvPr>
        </p:nvGraphicFramePr>
        <p:xfrm>
          <a:off x="1500188" y="2805113"/>
          <a:ext cx="6096000" cy="989012"/>
        </p:xfrm>
        <a:graphic>
          <a:graphicData uri="http://schemas.openxmlformats.org/presentationml/2006/ole">
            <p:oleObj spid="_x0000_s12290" name="Формула" r:id="rId3" imgW="1409400" imgH="228600" progId="Equation.3">
              <p:embed/>
            </p:oleObj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</TotalTime>
  <Words>162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Поток</vt:lpstr>
      <vt:lpstr>Формула</vt:lpstr>
      <vt:lpstr>Решение неравенств методом интервалов</vt:lpstr>
      <vt:lpstr>Решите неравенство:</vt:lpstr>
      <vt:lpstr>Какие из неравенств решаются методом интервалов?</vt:lpstr>
      <vt:lpstr>Слайд 4</vt:lpstr>
      <vt:lpstr>Слайд 5</vt:lpstr>
      <vt:lpstr>Слайд 6</vt:lpstr>
      <vt:lpstr>Решите неравенства:</vt:lpstr>
      <vt:lpstr>Решите неравенство:</vt:lpstr>
      <vt:lpstr>Решите неравенство:</vt:lpstr>
      <vt:lpstr>Подведём итоги:</vt:lpstr>
      <vt:lpstr>Домашнее задание: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неравенств методом интервалов</dc:title>
  <dc:creator>p@rovOZzzz</dc:creator>
  <cp:lastModifiedBy>p@rovOZzzz</cp:lastModifiedBy>
  <cp:revision>5</cp:revision>
  <dcterms:created xsi:type="dcterms:W3CDTF">2015-12-06T20:25:50Z</dcterms:created>
  <dcterms:modified xsi:type="dcterms:W3CDTF">2015-12-08T04:38:16Z</dcterms:modified>
</cp:coreProperties>
</file>