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58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041D9-A1A8-4C06-BD2A-BB0FE8184C7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1B494-B564-4D6F-937E-732EC4740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224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1B494-B564-4D6F-937E-732EC47409E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40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 advTm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6;&#1072;&#1073;&#1086;&#1095;&#1080;&#1081;%20&#1089;&#1090;&#1086;&#1083;\&#1055;&#1086;&#1083;&#1077;&#1079;&#1085;&#1099;&#1077;%20&#1089;&#1089;&#1099;&#1083;&#1082;&#1080;\&#1087;&#1088;&#1077;&#1079;&#1077;&#1085;&#1090;&#1072;&#1094;&#1080;&#1080;%20&#1076;&#1083;&#1103;%20&#1074;&#1085;&#1077;&#1082;&#1083;&#1072;&#1089;&#1089;&#1085;&#1099;&#1093;%20&#1084;&#1077;&#1088;&#1086;&#1087;&#1088;&#1080;&#1103;&#1090;&#1080;&#1081;\1%20septembr\pril4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1214422"/>
            <a:ext cx="5865612" cy="392909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1 сентября – </a:t>
            </a:r>
            <a:b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День мира,</a:t>
            </a:r>
            <a:b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День знаний</a:t>
            </a:r>
            <a:endParaRPr lang="ru-RU" sz="6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6237312"/>
            <a:ext cx="8715436" cy="4778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belle" pitchFamily="66" charset="0"/>
              </a:rPr>
              <a:t>Классный руководитель: </a:t>
            </a:r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belle" pitchFamily="66" charset="0"/>
              </a:rPr>
              <a:t>Крадиженко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belle" pitchFamily="66" charset="0"/>
              </a:rPr>
              <a:t> В.С.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nabelle" pitchFamily="66" charset="0"/>
            </a:endParaRPr>
          </a:p>
        </p:txBody>
      </p:sp>
      <p:pic>
        <p:nvPicPr>
          <p:cNvPr id="6" name="pril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017"/>
          <a:stretch>
            <a:fillRect/>
          </a:stretch>
        </p:blipFill>
        <p:spPr>
          <a:xfrm>
            <a:off x="0" y="642918"/>
            <a:ext cx="2938482" cy="2438440"/>
          </a:xfrm>
          <a:prstGeom prst="rect">
            <a:avLst/>
          </a:prstGeom>
        </p:spPr>
      </p:pic>
      <p:pic>
        <p:nvPicPr>
          <p:cNvPr id="7" name="pril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7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_1_~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66789" cy="6858000"/>
          </a:xfr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0"/>
            <a:ext cx="8229600" cy="85723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smtClean="0">
                <a:ln w="6350">
                  <a:noFill/>
                </a:ln>
                <a:solidFill>
                  <a:srgbClr val="FFC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Из истории праздника</a:t>
            </a: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solidFill>
                <a:srgbClr val="FFC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PH01046J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54" b="10416"/>
          <a:stretch>
            <a:fillRect/>
          </a:stretch>
        </p:blipFill>
        <p:spPr bwMode="auto">
          <a:xfrm>
            <a:off x="428596" y="4071918"/>
            <a:ext cx="2332703" cy="27860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785794"/>
            <a:ext cx="87154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Праздничная дата – </a:t>
            </a:r>
            <a:r>
              <a:rPr lang="ru-RU" sz="2200" b="1" dirty="0" smtClean="0">
                <a:solidFill>
                  <a:srgbClr val="FFC000"/>
                </a:solidFill>
                <a:latin typeface="Arial"/>
              </a:rPr>
              <a:t>1 сентября </a:t>
            </a:r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имеет свою историю. </a:t>
            </a:r>
          </a:p>
          <a:p>
            <a:pPr algn="just"/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В древней Иудее 1 сентября отмечался как праздник жатвы и мы доподлинно знаем из Евангелия, что в сей день Спаситель впервые обратился к народу с проповедью. В этот же день в 312 году император Константин, восприняв христианство от матери Елены, разбил своего противника </a:t>
            </a:r>
            <a:r>
              <a:rPr lang="ru-RU" sz="2200" dirty="0" err="1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Мавксентия</a:t>
            </a:r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, осеняя войско знаменем, на котором был изображен крест. После победы Христова Церковь перестала преследоваться и начала свое победное шествие по Византийской империи.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4000504"/>
            <a:ext cx="614366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На Руси с начала сентября православные встретили его пением тропаря на </a:t>
            </a:r>
            <a:r>
              <a:rPr lang="ru-RU" sz="2200" dirty="0" err="1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новолетие</a:t>
            </a:r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, строка из которого вынесена в эпиграф, а в конце 1669 года </a:t>
            </a:r>
            <a:r>
              <a:rPr lang="ru-RU" sz="2200" b="1" dirty="0" smtClean="0">
                <a:solidFill>
                  <a:srgbClr val="FFC000"/>
                </a:solidFill>
                <a:latin typeface="Arial"/>
              </a:rPr>
              <a:t>Петр 1</a:t>
            </a:r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 издал указ о праздновании Нового года с 1 января и введении летоисчисления на западный образец - от Рождества Христова</a:t>
            </a:r>
            <a:endParaRPr lang="ru-RU" dirty="0"/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19919038_news_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9553" y="0"/>
            <a:ext cx="9173553" cy="6858001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Из истории праздника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85794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C000"/>
                </a:solidFill>
                <a:latin typeface="+mj-lt"/>
              </a:rPr>
              <a:t>День знаний</a:t>
            </a:r>
            <a:r>
              <a:rPr lang="ru-RU" sz="2000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отмечается 1 сентября как государственный праздник в СССР и Российской Федерации с 1984 года, на основании Указа Президиума Верховного Совета СССР от 01.10.80 № 3018-X «О праздничных и памятных днях», в редакции Указа Президиума Верховного Совета СССР от 01.11.88 № 9724-XI «О внесении изменений в законодательство СССР о праздничных и памятных днях».</a:t>
            </a:r>
          </a:p>
          <a:p>
            <a:pPr algn="just"/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Для первоклассников — это </a:t>
            </a:r>
            <a:r>
              <a:rPr lang="ru-RU" sz="2000" b="1" dirty="0" smtClean="0">
                <a:solidFill>
                  <a:srgbClr val="FFC000"/>
                </a:solidFill>
                <a:latin typeface="+mj-lt"/>
              </a:rPr>
              <a:t>праздник Первого звонка</a:t>
            </a:r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, а в целом, праздник начала нового учебного года, прежде всего для учеников, учащихся, студентов, учителей и преподавателей.</a:t>
            </a:r>
          </a:p>
          <a:p>
            <a:pPr algn="just"/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 </a:t>
            </a:r>
            <a:endParaRPr lang="ru-RU" sz="2000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687901"/>
            <a:ext cx="600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Первоначально день </a:t>
            </a:r>
            <a:r>
              <a:rPr lang="ru-RU" sz="2000" b="1" dirty="0" smtClean="0">
                <a:solidFill>
                  <a:srgbClr val="FFC000"/>
                </a:solidFill>
                <a:latin typeface="Arial"/>
              </a:rPr>
              <a:t>1 сентября</a:t>
            </a:r>
            <a:r>
              <a:rPr lang="ru-RU" sz="20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, уже после придания ему статуса государственного праздника, всё же был учебным днём: праздник в школах начинался с торжественной линейки, затем проводился </a:t>
            </a:r>
            <a:r>
              <a:rPr lang="ru-RU" sz="2000" i="1" dirty="0" smtClean="0">
                <a:solidFill>
                  <a:srgbClr val="FFC000"/>
                </a:solidFill>
                <a:latin typeface="Arial"/>
              </a:rPr>
              <a:t>Урок Мира</a:t>
            </a:r>
            <a:r>
              <a:rPr lang="ru-RU" sz="20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, затем другие уроки. Теперь в школах проводятся только торжественные линейки и другие праздничные мероприятия, на которых особое внимание уделяется первоклассникам. </a:t>
            </a:r>
            <a:endParaRPr lang="ru-RU" sz="2000" dirty="0">
              <a:solidFill>
                <a:srgbClr val="F79646">
                  <a:lumMod val="20000"/>
                  <a:lumOff val="80000"/>
                </a:srgbClr>
              </a:solidFill>
              <a:latin typeface="Arial"/>
            </a:endParaRPr>
          </a:p>
        </p:txBody>
      </p:sp>
      <p:pic>
        <p:nvPicPr>
          <p:cNvPr id="8" name="Содержимое 3" descr="DISO-1ceptemb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3389836"/>
            <a:ext cx="3071802" cy="3468164"/>
          </a:xfrm>
          <a:prstGeom prst="rect">
            <a:avLst/>
          </a:prstGeom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0229" y="0"/>
            <a:ext cx="5323541" cy="6858000"/>
          </a:xfrm>
          <a:prstGeom prst="rect">
            <a:avLst/>
          </a:prstGeom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276885">
            <a:off x="-273866" y="595493"/>
            <a:ext cx="9271498" cy="2548476"/>
          </a:xfrm>
          <a:scene3d>
            <a:camera prst="perspectiveHeroicExtremeLeftFacing"/>
            <a:lightRig rig="threePt" dir="t"/>
          </a:scene3d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FF00"/>
                </a:solidFill>
              </a:rPr>
              <a:t>С праздником!</a:t>
            </a:r>
            <a:endParaRPr lang="ru-RU" sz="88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31468951_1september4984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827432"/>
            <a:ext cx="4786314" cy="4030568"/>
          </a:xfrm>
          <a:prstGeom prst="rect">
            <a:avLst/>
          </a:prstGeom>
        </p:spPr>
      </p:pic>
      <p:pic>
        <p:nvPicPr>
          <p:cNvPr id="6" name="Содержимое 3" descr="Колокольчик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390" b="3449"/>
          <a:stretch>
            <a:fillRect/>
          </a:stretch>
        </p:blipFill>
        <p:spPr>
          <a:xfrm rot="2463273">
            <a:off x="6607040" y="122560"/>
            <a:ext cx="2306295" cy="1802622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128</TotalTime>
  <Words>294</Words>
  <Application>Microsoft Office PowerPoint</Application>
  <PresentationFormat>Экран (4:3)</PresentationFormat>
  <Paragraphs>13</Paragraphs>
  <Slides>7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8" baseType="lpstr">
      <vt:lpstr>Adventure</vt:lpstr>
      <vt:lpstr>Annabelle</vt:lpstr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1 сентября –  День мира, День знаний</vt:lpstr>
      <vt:lpstr>Презентация PowerPoint</vt:lpstr>
      <vt:lpstr>Презентация PowerPoint</vt:lpstr>
      <vt:lpstr>Презентация PowerPoint</vt:lpstr>
      <vt:lpstr>Из истории праздника</vt:lpstr>
      <vt:lpstr>Презентация PowerPoint</vt:lpstr>
      <vt:lpstr>С праздником!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сентября –  День мира, День знаний</dc:title>
  <cp:lastModifiedBy>Vinci Da</cp:lastModifiedBy>
  <cp:revision>19</cp:revision>
  <dcterms:modified xsi:type="dcterms:W3CDTF">2016-12-04T15:52:25Z</dcterms:modified>
</cp:coreProperties>
</file>