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9" r:id="rId4"/>
    <p:sldId id="261" r:id="rId5"/>
    <p:sldId id="262" r:id="rId6"/>
    <p:sldId id="263" r:id="rId7"/>
    <p:sldId id="260" r:id="rId8"/>
    <p:sldId id="257" r:id="rId9"/>
    <p:sldId id="258" r:id="rId10"/>
    <p:sldId id="265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0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D848-D68B-4F9F-AE4F-A268060FCCC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3F27-18B1-407F-BDE8-A0350246D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3F27-18B1-407F-BDE8-A0350246D9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2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B1B1B0-B7F3-494E-A32E-7C6303171F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777D-2AD9-4016-99B0-5E4D7B196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59E8-A9A3-4493-9F7A-648E915EB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2B44-D482-429D-A59C-F3DB2F228D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3CF8-1BFF-4B50-A3E9-744C19CC9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2665D-663F-4E93-9A5B-1A53B03D2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35DE-4BB1-4495-9AA1-CCE808CED4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9452-DD5E-4358-A4D4-E1EC4CEB6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61B3-7AA9-4306-B669-17CAFC66E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2DB3B-49E2-413F-B1C3-98F203D05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2F0D1-EDDB-4AE0-A396-82198617C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C0EE-9971-41A9-B415-20C481F8B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2705-DEAB-4676-82DE-FD760F1D2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EEDA-59E1-40B2-AAB0-0755A63F8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029-277B-4DDC-BD06-E935D5FEA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2BC7-F96C-408A-AB08-83448316E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76928-8D41-459A-8424-A6D7CFA8C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CCD7-D738-4212-A9BF-078D30B5AC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DBD0-60BD-49DB-B787-DB5A8806A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47ACD-9B7D-4A72-89F8-5C7608F46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FC08-6687-4222-8FCC-74CC53718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2D315-5EC0-4DE1-91A2-C1A1B0344B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DF888A-5466-48D4-9E62-2E921D39B3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2B1B14-8437-4DD1-B3DE-40B6AFCE20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14290"/>
            <a:ext cx="6715172" cy="857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Школьная форма: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a_BosaNovaCps" pitchFamily="82" charset="-5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6686" y="1142984"/>
            <a:ext cx="4750627" cy="852478"/>
          </a:xfr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  <a:ea typeface="+mj-ea"/>
                <a:cs typeface="+mj-cs"/>
              </a:rPr>
              <a:t>за </a:t>
            </a:r>
            <a:r>
              <a:rPr lang="ru-RU" sz="6600" b="1" dirty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  <a:ea typeface="+mj-ea"/>
                <a:cs typeface="+mj-cs"/>
              </a:rPr>
              <a:t>и против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85992"/>
            <a:ext cx="2699417" cy="364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861280" cy="3674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6695" r="4577"/>
          <a:stretch>
            <a:fillRect/>
          </a:stretch>
        </p:blipFill>
        <p:spPr bwMode="auto">
          <a:xfrm>
            <a:off x="0" y="0"/>
            <a:ext cx="3786214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1217"/>
          <a:stretch>
            <a:fillRect/>
          </a:stretch>
        </p:blipFill>
        <p:spPr bwMode="auto">
          <a:xfrm>
            <a:off x="2071670" y="3214686"/>
            <a:ext cx="542925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0"/>
            <a:ext cx="54197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954" r="11688"/>
          <a:stretch>
            <a:fillRect/>
          </a:stretch>
        </p:blipFill>
        <p:spPr bwMode="auto">
          <a:xfrm>
            <a:off x="0" y="0"/>
            <a:ext cx="457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5272" r="10370"/>
          <a:stretch>
            <a:fillRect/>
          </a:stretch>
        </p:blipFill>
        <p:spPr bwMode="auto">
          <a:xfrm>
            <a:off x="0" y="3629025"/>
            <a:ext cx="457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5546" r="4229"/>
          <a:stretch>
            <a:fillRect/>
          </a:stretch>
        </p:blipFill>
        <p:spPr bwMode="auto">
          <a:xfrm>
            <a:off x="4572000" y="0"/>
            <a:ext cx="457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 r="15817"/>
          <a:stretch>
            <a:fillRect/>
          </a:stretch>
        </p:blipFill>
        <p:spPr bwMode="auto">
          <a:xfrm>
            <a:off x="4572000" y="3629025"/>
            <a:ext cx="4562501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2500330" cy="408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52497"/>
            <a:ext cx="4214842" cy="280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0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l="2280" t="1613" b="3225"/>
          <a:stretch>
            <a:fillRect/>
          </a:stretch>
        </p:blipFill>
        <p:spPr bwMode="auto">
          <a:xfrm>
            <a:off x="5643570" y="2643158"/>
            <a:ext cx="314324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Из истории школьной формы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071546"/>
            <a:ext cx="5500726" cy="5632311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kern="0" dirty="0">
                <a:solidFill>
                  <a:srgbClr val="000000"/>
                </a:solidFill>
                <a:latin typeface="Comic Sans MS"/>
              </a:rPr>
              <a:t>В 1834 году была утверждена общая система всех гражданских мундиров в Российской империи, в том числе и для средних учебных заведений. Положение о гимназической форме для девочек было утверждено в 1896 </a:t>
            </a:r>
            <a:r>
              <a:rPr lang="ru-RU" sz="2000" kern="0" dirty="0" smtClean="0">
                <a:solidFill>
                  <a:srgbClr val="000000"/>
                </a:solidFill>
                <a:latin typeface="Comic Sans MS"/>
              </a:rPr>
              <a:t>году.</a:t>
            </a:r>
          </a:p>
          <a:p>
            <a:pPr algn="just"/>
            <a:r>
              <a:rPr lang="ru-RU" sz="2000" kern="0" dirty="0">
                <a:solidFill>
                  <a:srgbClr val="000000"/>
                </a:solidFill>
                <a:latin typeface="Comic Sans MS"/>
              </a:rPr>
              <a:t>Форма учащихся средних учебных заведений имела полувоенный характер. Сходные по фасону, их фуражки, шинели и гимнастерки отличались цветом, кантами, а также пуговицами и эмблемами. У учащихся гимназий были светло-синие фуражки с черным козырьком, цветным кантом и эмблемой. Эмблема прикреплялась к околышу и представляла собой две серебряные пальмовые ветви, между которыми размещались инициалы </a:t>
            </a:r>
            <a:r>
              <a:rPr lang="ru-RU" sz="2000" kern="0" dirty="0" smtClean="0">
                <a:solidFill>
                  <a:srgbClr val="000000"/>
                </a:solidFill>
                <a:latin typeface="Comic Sans MS"/>
              </a:rPr>
              <a:t>города.</a:t>
            </a:r>
            <a:endParaRPr lang="ru-RU" sz="2000" kern="0" dirty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170147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1381128" cy="1850712"/>
          </a:xfrm>
          <a:prstGeom prst="roundRect">
            <a:avLst>
              <a:gd name="adj" fmla="val 135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Из истории школьной формы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357298"/>
            <a:ext cx="5465007" cy="5170646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+mn-lt"/>
              </a:rPr>
              <a:t>В </a:t>
            </a:r>
            <a:r>
              <a:rPr lang="ru-RU" sz="2200" dirty="0">
                <a:latin typeface="+mn-lt"/>
              </a:rPr>
              <a:t>1918 г. декрет «О единой школе...» отменил форму учащихся, признав ее наследием царско-полицейского режима. А в 1949 г. форму вновь ввели. Мальчиков одели в военные гимнастерки с воротником-стойкой, а девочек — в коричневые шерстяные платья с черным передником (по праздникам — белым). Стоит отметить, что в общем школьная форма для девочек сталинской эпохи походила на школьную форму царской России. Но уже через несколько лет серые гимнастерки были </a:t>
            </a:r>
            <a:r>
              <a:rPr lang="ru-RU" sz="2200" dirty="0" smtClean="0">
                <a:latin typeface="+mn-lt"/>
              </a:rPr>
              <a:t>заменены </a:t>
            </a:r>
            <a:r>
              <a:rPr lang="ru-RU" sz="2200" dirty="0">
                <a:latin typeface="+mn-lt"/>
              </a:rPr>
              <a:t>синими костюмами.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110698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Из истории школьной формы</a:t>
            </a:r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0" t="10571" r="49599" b="19199"/>
          <a:stretch>
            <a:fillRect/>
          </a:stretch>
        </p:blipFill>
        <p:spPr bwMode="auto">
          <a:xfrm>
            <a:off x="1214414" y="4286256"/>
            <a:ext cx="1285884" cy="2366374"/>
          </a:xfrm>
          <a:prstGeom prst="roundRect">
            <a:avLst>
              <a:gd name="adj" fmla="val 237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50401" t="10571" r="3999" b="19199"/>
          <a:stretch>
            <a:fillRect/>
          </a:stretch>
        </p:blipFill>
        <p:spPr bwMode="auto">
          <a:xfrm>
            <a:off x="2571736" y="4286256"/>
            <a:ext cx="1357322" cy="2366374"/>
          </a:xfrm>
          <a:prstGeom prst="roundRect">
            <a:avLst>
              <a:gd name="adj" fmla="val 21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060006" cy="301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1214422"/>
            <a:ext cx="3964809" cy="5324535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n-lt"/>
              </a:rPr>
              <a:t>В 1988 г. в порядке эксперимента </a:t>
            </a:r>
            <a:r>
              <a:rPr lang="ru-RU" sz="2000" dirty="0" smtClean="0">
                <a:latin typeface="+mn-lt"/>
              </a:rPr>
              <a:t>некоторым </a:t>
            </a:r>
            <a:r>
              <a:rPr lang="ru-RU" sz="2000" dirty="0">
                <a:latin typeface="+mn-lt"/>
              </a:rPr>
              <a:t>школам было разрешено отказаться от ношения  формы, а через 4 года она была официально отменена во </a:t>
            </a:r>
            <a:r>
              <a:rPr lang="ru-RU" sz="2000" dirty="0" smtClean="0">
                <a:latin typeface="+mn-lt"/>
              </a:rPr>
              <a:t>всех общеобразовательных </a:t>
            </a:r>
            <a:r>
              <a:rPr lang="ru-RU" sz="2000" dirty="0">
                <a:latin typeface="+mn-lt"/>
              </a:rPr>
              <a:t>учреждениях Российской </a:t>
            </a:r>
            <a:r>
              <a:rPr lang="ru-RU" sz="2000" dirty="0" smtClean="0">
                <a:latin typeface="+mn-lt"/>
              </a:rPr>
              <a:t>Федерации</a:t>
            </a:r>
            <a:r>
              <a:rPr lang="ru-RU" sz="2000" dirty="0">
                <a:latin typeface="+mn-lt"/>
              </a:rPr>
              <a:t>,  согласно закону «Об </a:t>
            </a:r>
            <a:r>
              <a:rPr lang="ru-RU" sz="2000" dirty="0" smtClean="0">
                <a:latin typeface="+mn-lt"/>
              </a:rPr>
              <a:t>образовании</a:t>
            </a:r>
            <a:r>
              <a:rPr lang="ru-RU" sz="2000" dirty="0">
                <a:latin typeface="+mn-lt"/>
              </a:rPr>
              <a:t>». </a:t>
            </a:r>
          </a:p>
          <a:p>
            <a:pPr algn="just"/>
            <a:r>
              <a:rPr lang="ru-RU" sz="2000" dirty="0">
                <a:latin typeface="+mn-lt"/>
              </a:rPr>
              <a:t>Исключение тогда составили учебные заведения, находящиеся в ведении </a:t>
            </a:r>
            <a:r>
              <a:rPr lang="ru-RU" sz="2000" dirty="0" smtClean="0">
                <a:latin typeface="+mn-lt"/>
              </a:rPr>
              <a:t>военно-морского </a:t>
            </a:r>
            <a:r>
              <a:rPr lang="ru-RU" sz="2000" dirty="0">
                <a:latin typeface="+mn-lt"/>
              </a:rPr>
              <a:t>управления. </a:t>
            </a:r>
            <a:r>
              <a:rPr lang="ru-RU" sz="2000" dirty="0" smtClean="0">
                <a:latin typeface="+mn-lt"/>
              </a:rPr>
              <a:t>Кадеты </a:t>
            </a:r>
            <a:r>
              <a:rPr lang="ru-RU" sz="2000" dirty="0">
                <a:latin typeface="+mn-lt"/>
              </a:rPr>
              <a:t>и </a:t>
            </a:r>
            <a:r>
              <a:rPr lang="ru-RU" sz="2000" dirty="0" smtClean="0">
                <a:latin typeface="+mn-lt"/>
              </a:rPr>
              <a:t>курсанты </a:t>
            </a:r>
            <a:r>
              <a:rPr lang="ru-RU" sz="2000" dirty="0">
                <a:latin typeface="+mn-lt"/>
              </a:rPr>
              <a:t>различных военных училищ всегда </a:t>
            </a:r>
            <a:r>
              <a:rPr lang="ru-RU" sz="2000" dirty="0" smtClean="0">
                <a:latin typeface="+mn-lt"/>
              </a:rPr>
              <a:t>ходили </a:t>
            </a:r>
            <a:r>
              <a:rPr lang="ru-RU" sz="2000" dirty="0">
                <a:latin typeface="+mn-lt"/>
              </a:rPr>
              <a:t>в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714908" cy="32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725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Школьная форма за рубежом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455" y="5143512"/>
            <a:ext cx="4196983" cy="369332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+mn-lt"/>
              </a:rPr>
              <a:t>Школьная форма в Великобритании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928802"/>
            <a:ext cx="4000528" cy="3416320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Самой большой европейской страной, в которой существует школьная форма, является Великобритания. Во многих её бывших колониях форма не была отменена и после независимости, например в Индии, Ирландии, Австралии, Сингапуре и Южной Африке.</a:t>
            </a:r>
          </a:p>
          <a:p>
            <a:pPr algn="just"/>
            <a:r>
              <a:rPr lang="ru-RU" dirty="0" smtClean="0">
                <a:latin typeface="+mn-lt"/>
              </a:rPr>
              <a:t>Во Франции единая школьная форма существовала в 1927—1968 годах. В Польше — до 1988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725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Школьная форма за рубежом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433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433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11661"/>
          <a:stretch>
            <a:fillRect/>
          </a:stretch>
        </p:blipFill>
        <p:spPr bwMode="auto">
          <a:xfrm>
            <a:off x="6357950" y="1285860"/>
            <a:ext cx="26138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6457890"/>
            <a:ext cx="7715304" cy="400110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Школьная форма в </a:t>
            </a:r>
            <a:r>
              <a:rPr lang="ru-RU" sz="2000" dirty="0" smtClean="0">
                <a:latin typeface="+mn-lt"/>
              </a:rPr>
              <a:t>Японии</a:t>
            </a:r>
            <a:endParaRPr lang="ru-RU" sz="2000" dirty="0">
              <a:latin typeface="+mn-lt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 r="44644"/>
          <a:stretch>
            <a:fillRect/>
          </a:stretch>
        </p:blipFill>
        <p:spPr bwMode="auto">
          <a:xfrm>
            <a:off x="6335206" y="4243312"/>
            <a:ext cx="15943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1142984"/>
            <a:ext cx="6215106" cy="3139321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В Германии нет единой школьной формы, хотя ведутся дебаты о её введении. В некоторых школах введена единая школьная одежда, не являющаяся формой так как ученики могут участвовать в её разработке</a:t>
            </a:r>
          </a:p>
          <a:p>
            <a:pPr algn="just"/>
            <a:r>
              <a:rPr lang="ru-RU" dirty="0" smtClean="0">
                <a:latin typeface="+mn-lt"/>
              </a:rPr>
              <a:t>В США и Канаде существует школьная форма во многих частных школах. В государственных школах единой формы нет, хотя в некоторых школах введены правила ношения одежды (</a:t>
            </a:r>
            <a:r>
              <a:rPr lang="ru-RU" i="1" dirty="0" err="1" smtClean="0">
                <a:latin typeface="+mn-lt"/>
              </a:rPr>
              <a:t>dress</a:t>
            </a:r>
            <a:r>
              <a:rPr lang="ru-RU" i="1" dirty="0" smtClean="0">
                <a:latin typeface="+mn-lt"/>
              </a:rPr>
              <a:t> </a:t>
            </a:r>
            <a:r>
              <a:rPr lang="ru-RU" i="1" dirty="0" err="1" smtClean="0">
                <a:latin typeface="+mn-lt"/>
              </a:rPr>
              <a:t>code</a:t>
            </a:r>
            <a:r>
              <a:rPr lang="ru-RU" dirty="0" smtClean="0">
                <a:latin typeface="+mn-lt"/>
              </a:rPr>
              <a:t>). На Кубе форма обязательна для всех учащихся школ и высших учебных заведений.</a:t>
            </a:r>
            <a:endParaRPr lang="ru-RU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1000108"/>
            <a:ext cx="3000364" cy="353943"/>
          </a:xfrm>
          <a:prstGeom prst="rect">
            <a:avLst/>
          </a:prstGeom>
          <a:solidFill>
            <a:srgbClr val="CC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+mn-lt"/>
              </a:rPr>
              <a:t>Школьная форма в Гамбии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429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Доводы за школьную форму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86478"/>
          </a:xfrm>
        </p:spPr>
        <p:txBody>
          <a:bodyPr/>
          <a:lstStyle/>
          <a:p>
            <a:pPr algn="just">
              <a:buSzPct val="150000"/>
              <a:buFont typeface="Comic Sans MS" pitchFamily="66" charset="0"/>
              <a:buChar char="+"/>
            </a:pPr>
            <a:r>
              <a:rPr lang="ru-RU" sz="2100" dirty="0" smtClean="0"/>
              <a:t>Школьная форма, как и любая форма, дисциплинирует, сплачивает, способствует выработке в учениках ощущения общности, коллективизма, общего дела и наличия общих целей.</a:t>
            </a:r>
          </a:p>
          <a:p>
            <a:pPr algn="just">
              <a:buSzPct val="150000"/>
              <a:buFont typeface="Comic Sans MS" pitchFamily="66" charset="0"/>
              <a:buChar char="+"/>
            </a:pPr>
            <a:r>
              <a:rPr lang="ru-RU" sz="2100" dirty="0" smtClean="0"/>
              <a:t>Форма исключает (во всяком случае, ограничивает) возможность конкуренции между учениками (и их родителями) в одежде, устраняет визуальную разницу между учениками из семей различного материального достатка, препятствуя расслоению по принципу «богатые/бедные».</a:t>
            </a:r>
          </a:p>
          <a:p>
            <a:pPr algn="just">
              <a:buSzPct val="150000"/>
              <a:buFont typeface="Comic Sans MS" pitchFamily="66" charset="0"/>
              <a:buChar char="+"/>
            </a:pPr>
            <a:r>
              <a:rPr lang="ru-RU" sz="2100" dirty="0" smtClean="0"/>
              <a:t>Единый стандарт на форму, если он принимается на государственном уровне, позволяет гарантировать, что одежда школьников будет соответствовать санитарно-гигиеническим требованиям и не отразится отрицательно на их здоровье.</a:t>
            </a:r>
          </a:p>
          <a:p>
            <a:pPr algn="just">
              <a:buSzPct val="150000"/>
              <a:buFont typeface="Comic Sans MS" pitchFamily="66" charset="0"/>
              <a:buChar char="+"/>
            </a:pPr>
            <a:r>
              <a:rPr lang="ru-RU" sz="2100" dirty="0" smtClean="0"/>
              <a:t>Если единая форма существует, её производство можно целевым образом дотировать, поддерживая невысокие цены и снимая с бедных семей часть бремени расходов на обучение детей.</a:t>
            </a:r>
          </a:p>
          <a:p>
            <a:pPr algn="just"/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Доводы против школьной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_BosaNovaCps" pitchFamily="82" charset="-52"/>
              </a:rPr>
              <a:t>формы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_BosaNovaCps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72098"/>
          </a:xfrm>
        </p:spPr>
        <p:txBody>
          <a:bodyPr/>
          <a:lstStyle/>
          <a:p>
            <a:pPr algn="just">
              <a:buSzPct val="133000"/>
              <a:buFont typeface="Comic Sans MS" pitchFamily="66" charset="0"/>
              <a:buChar char="−"/>
            </a:pPr>
            <a:r>
              <a:rPr lang="ru-RU" sz="2200" dirty="0" smtClean="0"/>
              <a:t>Форма — элемент уравнительного воспитания и обучения.</a:t>
            </a:r>
          </a:p>
          <a:p>
            <a:pPr algn="just">
              <a:buSzPct val="133000"/>
              <a:buFont typeface="Comic Sans MS" pitchFamily="66" charset="0"/>
              <a:buChar char="−"/>
            </a:pPr>
            <a:r>
              <a:rPr lang="ru-RU" sz="2200" dirty="0" smtClean="0"/>
              <a:t>Форма лишает учеников возможности выражать свою индивидуальность в одежде, является средством </a:t>
            </a:r>
            <a:r>
              <a:rPr lang="ru-RU" sz="2200" dirty="0" err="1" smtClean="0"/>
              <a:t>деиндивидуализации</a:t>
            </a:r>
            <a:r>
              <a:rPr lang="ru-RU" sz="2200" dirty="0" smtClean="0"/>
              <a:t> учеников школы.</a:t>
            </a:r>
          </a:p>
          <a:p>
            <a:pPr algn="just">
              <a:buSzPct val="133000"/>
              <a:buFont typeface="Comic Sans MS" pitchFamily="66" charset="0"/>
              <a:buChar char="−"/>
            </a:pPr>
            <a:r>
              <a:rPr lang="ru-RU" sz="2200" dirty="0" smtClean="0"/>
              <a:t>Требование ношения формы само по себе есть форма насилия над личностью, требование строгого соблюдения формы может при желании произвольно толковаться школьными работниками и использоваться для безосновательного преследования неугодных учеников.</a:t>
            </a:r>
          </a:p>
          <a:p>
            <a:pPr algn="just">
              <a:buSzPct val="133000"/>
              <a:buFont typeface="Comic Sans MS" pitchFamily="66" charset="0"/>
              <a:buChar char="−"/>
            </a:pPr>
            <a:r>
              <a:rPr lang="ru-RU" sz="2200" dirty="0" smtClean="0"/>
              <a:t>Форма может быть слишком дорогой для бедных семей.</a:t>
            </a:r>
          </a:p>
          <a:p>
            <a:pPr algn="just">
              <a:buSzPct val="133000"/>
              <a:buFont typeface="Comic Sans MS" pitchFamily="66" charset="0"/>
              <a:buChar char="−"/>
            </a:pPr>
            <a:r>
              <a:rPr lang="ru-RU" sz="2200" dirty="0" smtClean="0"/>
              <a:t>В конвенции о правах ребёнка сказано, что каждый ребёнок имеет право выражать свою индивидуальность, так как это ему угодно. Школьная форма ограничивает свободу самовыражения.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970" y="3643313"/>
            <a:ext cx="373203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4442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492" y="1"/>
            <a:ext cx="471950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 l="3097" r="2422"/>
          <a:stretch>
            <a:fillRect/>
          </a:stretch>
        </p:blipFill>
        <p:spPr bwMode="auto">
          <a:xfrm>
            <a:off x="0" y="0"/>
            <a:ext cx="4429124" cy="31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Light-blue_flower</Template>
  <TotalTime>220</TotalTime>
  <Words>543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a_BosaNovaCps</vt:lpstr>
      <vt:lpstr>Arial</vt:lpstr>
      <vt:lpstr>Calibri</vt:lpstr>
      <vt:lpstr>Comic Sans MS</vt:lpstr>
      <vt:lpstr>Light-blue_flower</vt:lpstr>
      <vt:lpstr>Специальное оформление</vt:lpstr>
      <vt:lpstr>Школьная форма:</vt:lpstr>
      <vt:lpstr>Из истории школьной формы</vt:lpstr>
      <vt:lpstr>Из истории школьной формы</vt:lpstr>
      <vt:lpstr>Из истории школьной формы</vt:lpstr>
      <vt:lpstr>Школьная форма за рубежом</vt:lpstr>
      <vt:lpstr>Школьная форма за рубежом</vt:lpstr>
      <vt:lpstr>Доводы за школьную форму</vt:lpstr>
      <vt:lpstr>Доводы против школьной формы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форма:</dc:title>
  <dc:creator>user</dc:creator>
  <cp:lastModifiedBy>Vinci Da</cp:lastModifiedBy>
  <cp:revision>24</cp:revision>
  <dcterms:created xsi:type="dcterms:W3CDTF">2010-05-19T13:39:01Z</dcterms:created>
  <dcterms:modified xsi:type="dcterms:W3CDTF">2016-12-04T16:05:52Z</dcterms:modified>
</cp:coreProperties>
</file>