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1" r:id="rId5"/>
    <p:sldId id="263" r:id="rId6"/>
    <p:sldId id="258" r:id="rId7"/>
    <p:sldId id="264" r:id="rId8"/>
    <p:sldId id="266" r:id="rId9"/>
    <p:sldId id="267" r:id="rId10"/>
    <p:sldId id="268" r:id="rId11"/>
    <p:sldId id="269" r:id="rId12"/>
    <p:sldId id="270" r:id="rId13"/>
    <p:sldId id="271" r:id="rId14"/>
    <p:sldId id="259" r:id="rId15"/>
    <p:sldId id="272" r:id="rId16"/>
    <p:sldId id="260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 varScale="1">
        <p:scale>
          <a:sx n="30" d="100"/>
          <a:sy n="30" d="100"/>
        </p:scale>
        <p:origin x="-96" y="-8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97B6-1354-45A3-AEB4-D531A0AA68E2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B4ED4-0EC9-4CAA-9B54-02B082D409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97B6-1354-45A3-AEB4-D531A0AA68E2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B4ED4-0EC9-4CAA-9B54-02B082D409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97B6-1354-45A3-AEB4-D531A0AA68E2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B4ED4-0EC9-4CAA-9B54-02B082D409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97B6-1354-45A3-AEB4-D531A0AA68E2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B4ED4-0EC9-4CAA-9B54-02B082D409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97B6-1354-45A3-AEB4-D531A0AA68E2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B4ED4-0EC9-4CAA-9B54-02B082D409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97B6-1354-45A3-AEB4-D531A0AA68E2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B4ED4-0EC9-4CAA-9B54-02B082D409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97B6-1354-45A3-AEB4-D531A0AA68E2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B4ED4-0EC9-4CAA-9B54-02B082D409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97B6-1354-45A3-AEB4-D531A0AA68E2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B4ED4-0EC9-4CAA-9B54-02B082D409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97B6-1354-45A3-AEB4-D531A0AA68E2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B4ED4-0EC9-4CAA-9B54-02B082D409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97B6-1354-45A3-AEB4-D531A0AA68E2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B4ED4-0EC9-4CAA-9B54-02B082D409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497B6-1354-45A3-AEB4-D531A0AA68E2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B4ED4-0EC9-4CAA-9B54-02B082D409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497B6-1354-45A3-AEB4-D531A0AA68E2}" type="datetimeFigureOut">
              <a:rPr lang="ru-RU" smtClean="0"/>
              <a:pPr/>
              <a:t>14.11.2013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B4ED4-0EC9-4CAA-9B54-02B082D409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642918"/>
            <a:ext cx="732925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Первая помощь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534298">
            <a:off x="1508757" y="2705725"/>
            <a:ext cx="460414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istral" pitchFamily="66" charset="0"/>
              </a:rPr>
              <a:t>п</a:t>
            </a:r>
            <a:r>
              <a:rPr lang="ru-RU" sz="88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istral" pitchFamily="66" charset="0"/>
              </a:rPr>
              <a:t>ри ушибах</a:t>
            </a:r>
            <a:endParaRPr lang="ru-RU" sz="88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istral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0534298">
            <a:off x="3747453" y="2711309"/>
            <a:ext cx="488787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istral" pitchFamily="66" charset="0"/>
              </a:rPr>
              <a:t>и  переломах</a:t>
            </a:r>
            <a:endParaRPr lang="ru-RU" sz="88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istral" pitchFamily="66" charset="0"/>
            </a:endParaRPr>
          </a:p>
        </p:txBody>
      </p:sp>
      <p:pic>
        <p:nvPicPr>
          <p:cNvPr id="6" name="Рисунок 5" descr="1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2214554"/>
            <a:ext cx="1308262" cy="1143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Общие правила оказания первой медицинской помощи при переломах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214422"/>
            <a:ext cx="3857652" cy="535785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Существует ряд общих правил при оказании первой медицинской помощи при переломах</a:t>
            </a:r>
          </a:p>
          <a:p>
            <a:endParaRPr lang="ru-RU" sz="2400" dirty="0" smtClean="0"/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Повязки при переломах: </a:t>
            </a:r>
          </a:p>
          <a:p>
            <a:pPr>
              <a:buNone/>
            </a:pPr>
            <a:r>
              <a:rPr lang="ru-RU" sz="2400" dirty="0" smtClean="0"/>
              <a:t>1 - ключицы и лопатки; </a:t>
            </a:r>
          </a:p>
          <a:p>
            <a:pPr>
              <a:buNone/>
            </a:pPr>
            <a:r>
              <a:rPr lang="ru-RU" sz="2400" dirty="0" smtClean="0"/>
              <a:t>2 - ребер; </a:t>
            </a:r>
          </a:p>
          <a:p>
            <a:pPr>
              <a:buNone/>
            </a:pPr>
            <a:r>
              <a:rPr lang="ru-RU" sz="2400" dirty="0" smtClean="0"/>
              <a:t>3 - бедренной кости; </a:t>
            </a:r>
          </a:p>
          <a:p>
            <a:pPr>
              <a:buNone/>
            </a:pPr>
            <a:r>
              <a:rPr lang="ru-RU" sz="2400" dirty="0" smtClean="0"/>
              <a:t>4 - костей таза. </a:t>
            </a:r>
          </a:p>
          <a:p>
            <a:pPr>
              <a:buNone/>
            </a:pPr>
            <a:r>
              <a:rPr lang="ru-RU" sz="2400" dirty="0" smtClean="0"/>
              <a:t> 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714744" y="28574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00430" y="44291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428992" y="60007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pic>
        <p:nvPicPr>
          <p:cNvPr id="9" name="Рисунок 8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496" y="1500174"/>
            <a:ext cx="4886325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Общие правила оказания первой медицинской помощи при переломах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214422"/>
            <a:ext cx="8643998" cy="5357850"/>
          </a:xfrm>
        </p:spPr>
        <p:txBody>
          <a:bodyPr>
            <a:noAutofit/>
          </a:bodyPr>
          <a:lstStyle/>
          <a:p>
            <a:r>
              <a:rPr lang="ru-RU" sz="2400" dirty="0" smtClean="0"/>
              <a:t>1. Для прочной иммобилизации (</a:t>
            </a:r>
            <a:r>
              <a:rPr lang="ru-RU" sz="2400" b="1" i="1" dirty="0" smtClean="0">
                <a:solidFill>
                  <a:srgbClr val="FF0000"/>
                </a:solidFill>
              </a:rPr>
              <a:t>иммобилизация</a:t>
            </a:r>
            <a:r>
              <a:rPr lang="ru-RU" sz="2400" dirty="0" smtClean="0"/>
              <a:t> - создание неподвижности поврежденной части тела с целью обеспечения покоя) костей необходимо применять две шины (</a:t>
            </a:r>
            <a:r>
              <a:rPr lang="ru-RU" sz="2400" b="1" i="1" dirty="0" err="1" smtClean="0">
                <a:solidFill>
                  <a:srgbClr val="FF0000"/>
                </a:solidFill>
              </a:rPr>
              <a:t>шины</a:t>
            </a:r>
            <a:r>
              <a:rPr lang="ru-RU" sz="2400" dirty="0" smtClean="0"/>
              <a:t> - специальные устройства и приспособления для иммобилизации поврежденных участков тела). При отсутствии специальных шин следует использовать подручный материал - лыжи, </a:t>
            </a:r>
            <a:br>
              <a:rPr lang="ru-RU" sz="2400" dirty="0" smtClean="0"/>
            </a:br>
            <a:r>
              <a:rPr lang="ru-RU" sz="2400" dirty="0" smtClean="0"/>
              <a:t>доски, картон, пучки соломы </a:t>
            </a:r>
            <a:br>
              <a:rPr lang="ru-RU" sz="2400" dirty="0" smtClean="0"/>
            </a:br>
            <a:r>
              <a:rPr lang="ru-RU" sz="2400" dirty="0" smtClean="0"/>
              <a:t>и т.д. Шины или подручный </a:t>
            </a:r>
            <a:br>
              <a:rPr lang="ru-RU" sz="2400" dirty="0" smtClean="0"/>
            </a:br>
            <a:r>
              <a:rPr lang="ru-RU" sz="2400" dirty="0" smtClean="0"/>
              <a:t>материал необходимо </a:t>
            </a:r>
            <a:br>
              <a:rPr lang="ru-RU" sz="2400" dirty="0" smtClean="0"/>
            </a:br>
            <a:r>
              <a:rPr lang="ru-RU" sz="2400" dirty="0" smtClean="0"/>
              <a:t>приложить к поврежденной </a:t>
            </a:r>
            <a:br>
              <a:rPr lang="ru-RU" sz="2400" dirty="0" smtClean="0"/>
            </a:br>
            <a:r>
              <a:rPr lang="ru-RU" sz="2400" dirty="0" smtClean="0"/>
              <a:t>поверхности с двух </a:t>
            </a:r>
            <a:br>
              <a:rPr lang="ru-RU" sz="2400" dirty="0" smtClean="0"/>
            </a:br>
            <a:r>
              <a:rPr lang="ru-RU" sz="2400" dirty="0" smtClean="0"/>
              <a:t>противоположных сторон. </a:t>
            </a:r>
          </a:p>
          <a:p>
            <a:pPr>
              <a:buNone/>
            </a:pPr>
            <a:r>
              <a:rPr lang="ru-RU" sz="2400" dirty="0" smtClean="0"/>
              <a:t> 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9" name="Рисунок 8" descr="17omz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3714752"/>
            <a:ext cx="4286250" cy="295275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Общие правила оказания первой медицинской помощи при переломах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214422"/>
            <a:ext cx="6929486" cy="5357850"/>
          </a:xfrm>
        </p:spPr>
        <p:txBody>
          <a:bodyPr>
            <a:noAutofit/>
          </a:bodyPr>
          <a:lstStyle/>
          <a:p>
            <a:r>
              <a:rPr lang="ru-RU" sz="2400" dirty="0" smtClean="0"/>
              <a:t>2. Шины должны быть надежно закреплены и хорошо фиксировать область перелома. Шины нельзя накладывать непосредственно на обнаженную конечность, она должна быть обложена ватой или тканью. </a:t>
            </a:r>
          </a:p>
          <a:p>
            <a:pPr>
              <a:buNone/>
            </a:pPr>
            <a:r>
              <a:rPr lang="ru-RU" sz="2400" dirty="0" smtClean="0"/>
              <a:t> 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4" name="Рисунок 3" descr="827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3286124"/>
            <a:ext cx="4286250" cy="310515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Общие правила оказания первой медицинской помощи при переломах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214422"/>
            <a:ext cx="6929486" cy="5357850"/>
          </a:xfrm>
        </p:spPr>
        <p:txBody>
          <a:bodyPr>
            <a:noAutofit/>
          </a:bodyPr>
          <a:lstStyle/>
          <a:p>
            <a:r>
              <a:rPr lang="ru-RU" sz="2400" dirty="0" smtClean="0"/>
              <a:t>3. Чтобы создать неподвижность в зоне перелома, необходимо зафиксировать сразу два сустава выше и ниже перелома в положении, удобном для пострадавшего и для его транспортировки. </a:t>
            </a:r>
          </a:p>
          <a:p>
            <a:pPr>
              <a:buNone/>
            </a:pPr>
            <a:r>
              <a:rPr lang="ru-RU" sz="2400" dirty="0" smtClean="0"/>
              <a:t> 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4" name="Рисунок 3" descr="tmp4ECC-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68" y="3214686"/>
            <a:ext cx="4286250" cy="236220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Первая медицинская помощь при травме предплечья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35785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Попросите пострадавшего поддержать поврежденную руку; проденьте один конец косыночной повязки (треугольный лоскут какой-нибудь материи или платок) под поврежденной рукой поверх здорового плеча; расположите прямой угол косынки под локтем поврежденной конечности; постарайтесь, чтобы рука была согнута под углом 90'. </a:t>
            </a:r>
          </a:p>
          <a:p>
            <a:r>
              <a:rPr lang="ru-RU" sz="2400" dirty="0" smtClean="0"/>
              <a:t>Завяжите концы повязки: один конец протяните поверх другого плеча; завяжите концы повязки на шее со стороны, противоположной травме; </a:t>
            </a:r>
            <a:br>
              <a:rPr lang="ru-RU" sz="2400" dirty="0" smtClean="0"/>
            </a:br>
            <a:r>
              <a:rPr lang="ru-RU" sz="2400" dirty="0" smtClean="0"/>
              <a:t>подложите мягкую ткань </a:t>
            </a:r>
            <a:br>
              <a:rPr lang="ru-RU" sz="2400" dirty="0" smtClean="0"/>
            </a:br>
            <a:r>
              <a:rPr lang="ru-RU" sz="2400" dirty="0" smtClean="0"/>
              <a:t>под узел повязки. Закрепите </a:t>
            </a:r>
            <a:br>
              <a:rPr lang="ru-RU" sz="2400" dirty="0" smtClean="0"/>
            </a:br>
            <a:r>
              <a:rPr lang="ru-RU" sz="2400" dirty="0" smtClean="0"/>
              <a:t>повязку у локтя. </a:t>
            </a:r>
          </a:p>
          <a:p>
            <a:endParaRPr lang="ru-RU" sz="2400" dirty="0"/>
          </a:p>
        </p:txBody>
      </p:sp>
      <p:pic>
        <p:nvPicPr>
          <p:cNvPr id="5" name="Рисунок 4" descr="11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48" y="4214818"/>
            <a:ext cx="4587876" cy="2307046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Первая медицинская помощь при травме предплечья (наложение фиксирующей повязки)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571612"/>
            <a:ext cx="4643470" cy="471490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Наложите фиксирующую повязку: протяните косыночную повязку вокруг груди со стороны поврежденной руки; завяжите концы повязки на противоположной стороне под здоровой рукой; подложите мягкую ткань под узел повязки. </a:t>
            </a:r>
          </a:p>
          <a:p>
            <a:endParaRPr lang="ru-RU" sz="2400" dirty="0"/>
          </a:p>
        </p:txBody>
      </p:sp>
      <p:pic>
        <p:nvPicPr>
          <p:cNvPr id="5" name="Рисунок 4" descr="Рисунок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1643050"/>
            <a:ext cx="2024057" cy="205836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Первая медицинская помощь при травме голеностопного сустава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214422"/>
            <a:ext cx="6858048" cy="535785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Не снимая обувь и носки с пострадавшего, наложите три повязки: одну под стопой и две под голенью. </a:t>
            </a:r>
          </a:p>
          <a:p>
            <a:r>
              <a:rPr lang="ru-RU" sz="2400" dirty="0" smtClean="0"/>
              <a:t>Сложите и осторожно обмотайте одеяло или подушку вокруг голеностопного сустава. </a:t>
            </a:r>
          </a:p>
          <a:p>
            <a:r>
              <a:rPr lang="ru-RU" sz="2400" dirty="0" smtClean="0"/>
              <a:t>Последовательность закрепления шины повязками: </a:t>
            </a:r>
          </a:p>
          <a:p>
            <a:pPr lvl="0"/>
            <a:r>
              <a:rPr lang="ru-RU" sz="2400" dirty="0" smtClean="0"/>
              <a:t>закрепите одеяло или подушку двумя повязками вокруг голени; </a:t>
            </a:r>
          </a:p>
          <a:p>
            <a:pPr lvl="0"/>
            <a:r>
              <a:rPr lang="ru-RU" sz="2400" dirty="0" smtClean="0"/>
              <a:t>завяжите третью повязку вокруг стопы; </a:t>
            </a:r>
          </a:p>
          <a:p>
            <a:pPr lvl="0"/>
            <a:r>
              <a:rPr lang="ru-RU" sz="2400" dirty="0" smtClean="0"/>
              <a:t>проверьте, чтобы повязки были завязаны крепко, но не слишком туго. </a:t>
            </a: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Вопросы и задания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5720" y="1214422"/>
            <a:ext cx="5500726" cy="2571768"/>
          </a:xfrm>
        </p:spPr>
        <p:txBody>
          <a:bodyPr>
            <a:normAutofit/>
          </a:bodyPr>
          <a:lstStyle/>
          <a:p>
            <a:pPr lvl="0"/>
            <a:r>
              <a:rPr lang="ru-RU" sz="2400" dirty="0" smtClean="0"/>
              <a:t>Что такое ушибы, из-за чего они возникают и в чем состоит первая медицинская помощь при ушибах? </a:t>
            </a:r>
          </a:p>
          <a:p>
            <a:pPr lvl="0"/>
            <a:r>
              <a:rPr lang="ru-RU" sz="2400" dirty="0" smtClean="0"/>
              <a:t>Каковы общие правила оказания первой медицинской помощи при переломах? </a:t>
            </a:r>
          </a:p>
          <a:p>
            <a:endParaRPr lang="ru-RU" sz="2400" dirty="0"/>
          </a:p>
        </p:txBody>
      </p:sp>
      <p:pic>
        <p:nvPicPr>
          <p:cNvPr id="5" name="Рисунок 4" descr="Рисунок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74" y="1214422"/>
            <a:ext cx="1962150" cy="23812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Общие правила оказания первой медицинской помощи при ушибах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071546"/>
            <a:ext cx="8643998" cy="5357850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+mj-lt"/>
                <a:cs typeface="Arial" pitchFamily="34" charset="0"/>
              </a:rPr>
              <a:t>Ушиб</a:t>
            </a:r>
            <a:r>
              <a:rPr lang="ru-RU" sz="2400" b="1" dirty="0" smtClean="0">
                <a:latin typeface="+mj-lt"/>
                <a:cs typeface="Arial" pitchFamily="34" charset="0"/>
              </a:rPr>
              <a:t> </a:t>
            </a:r>
            <a:r>
              <a:rPr lang="ru-RU" sz="2400" dirty="0" smtClean="0">
                <a:latin typeface="+mj-lt"/>
                <a:cs typeface="Arial" pitchFamily="34" charset="0"/>
              </a:rPr>
              <a:t>- это механическое повреждение мягких тканей без </a:t>
            </a:r>
            <a:r>
              <a:rPr lang="ru-RU" sz="2400" dirty="0" err="1" smtClean="0">
                <a:latin typeface="+mj-lt"/>
                <a:cs typeface="Arial" pitchFamily="34" charset="0"/>
              </a:rPr>
              <a:t>видимoгo</a:t>
            </a:r>
            <a:r>
              <a:rPr lang="ru-RU" sz="2400" dirty="0" smtClean="0">
                <a:latin typeface="+mj-lt"/>
                <a:cs typeface="Arial" pitchFamily="34" charset="0"/>
              </a:rPr>
              <a:t> нарушения целости кожи. Ушиб возникает при ударе тупым предметом или при падении с небольшой высоты на плоскую поверхность. При ушибе обычно повреждаются мелкие кровеносные сосуды, в результате развивается внутритканевое кровоизлияние. Появляются боли в ушибленном месте, образуется кровоподтек, припухлость, может произойти </a:t>
            </a:r>
          </a:p>
          <a:p>
            <a:pPr>
              <a:buNone/>
            </a:pPr>
            <a:r>
              <a:rPr lang="ru-RU" sz="2400" dirty="0" smtClean="0">
                <a:latin typeface="+mj-lt"/>
                <a:cs typeface="Arial" pitchFamily="34" charset="0"/>
              </a:rPr>
              <a:t>     нарушение функции ушибленного </a:t>
            </a:r>
          </a:p>
          <a:p>
            <a:pPr>
              <a:buNone/>
            </a:pPr>
            <a:r>
              <a:rPr lang="ru-RU" sz="2400" dirty="0" smtClean="0">
                <a:latin typeface="+mj-lt"/>
                <a:cs typeface="Arial" pitchFamily="34" charset="0"/>
              </a:rPr>
              <a:t>     органа и развитие травматического </a:t>
            </a:r>
          </a:p>
          <a:p>
            <a:pPr>
              <a:buNone/>
            </a:pPr>
            <a:r>
              <a:rPr lang="ru-RU" sz="2400" dirty="0" smtClean="0">
                <a:latin typeface="+mj-lt"/>
                <a:cs typeface="Arial" pitchFamily="34" charset="0"/>
              </a:rPr>
              <a:t>     отека. </a:t>
            </a:r>
          </a:p>
          <a:p>
            <a:endParaRPr lang="ru-RU" sz="2400" dirty="0">
              <a:latin typeface="+mj-lt"/>
              <a:cs typeface="Arial" pitchFamily="34" charset="0"/>
            </a:endParaRPr>
          </a:p>
        </p:txBody>
      </p:sp>
      <p:pic>
        <p:nvPicPr>
          <p:cNvPr id="7" name="Рисунок 6" descr="ushib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94" y="3929066"/>
            <a:ext cx="3333750" cy="26384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Общие правила оказания первой медицинской помощи при ушибах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071546"/>
            <a:ext cx="4500594" cy="5357850"/>
          </a:xfrm>
        </p:spPr>
        <p:txBody>
          <a:bodyPr>
            <a:noAutofit/>
          </a:bodyPr>
          <a:lstStyle/>
          <a:p>
            <a:r>
              <a:rPr lang="ru-RU" sz="2400" dirty="0" smtClean="0"/>
              <a:t>К ушибленному месту сразу прикладывают холод (пузырь со льдом) или делают холодные примочки (при этом через каждые 1-2 мин нагревшиеся салфетки необходимо менять). </a:t>
            </a:r>
          </a:p>
          <a:p>
            <a:endParaRPr lang="ru-RU" sz="2400" dirty="0">
              <a:latin typeface="+mj-lt"/>
              <a:cs typeface="Arial" pitchFamily="34" charset="0"/>
            </a:endParaRPr>
          </a:p>
        </p:txBody>
      </p:sp>
      <p:pic>
        <p:nvPicPr>
          <p:cNvPr id="5" name="Рисунок 4" descr="aid_04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1214422"/>
            <a:ext cx="3143272" cy="314327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Общие правила оказания первой медицинской помощи при ушибах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071546"/>
            <a:ext cx="4929222" cy="5357850"/>
          </a:xfrm>
        </p:spPr>
        <p:txBody>
          <a:bodyPr>
            <a:noAutofit/>
          </a:bodyPr>
          <a:lstStyle/>
          <a:p>
            <a:r>
              <a:rPr lang="ru-RU" sz="2400" dirty="0" smtClean="0"/>
              <a:t>Если на коже в месте ушиба есть ссадины, то в этом случае не следует мочить ушибленное место, а сначала его надо обработать антисептиком и перевязать стерильным материалом и только тогда положить сверху пузырь со льдом, снегом или холодной водой. </a:t>
            </a:r>
          </a:p>
          <a:p>
            <a:endParaRPr lang="ru-RU" sz="2400" dirty="0">
              <a:latin typeface="+mj-lt"/>
              <a:cs typeface="Arial" pitchFamily="34" charset="0"/>
            </a:endParaRPr>
          </a:p>
        </p:txBody>
      </p:sp>
      <p:pic>
        <p:nvPicPr>
          <p:cNvPr id="4" name="Рисунок 3" descr="img04220.jpg"/>
          <p:cNvPicPr>
            <a:picLocks noChangeAspect="1"/>
          </p:cNvPicPr>
          <p:nvPr/>
        </p:nvPicPr>
        <p:blipFill>
          <a:blip r:embed="rId2">
            <a:lum bright="40000" contrast="22000"/>
          </a:blip>
          <a:stretch>
            <a:fillRect/>
          </a:stretch>
        </p:blipFill>
        <p:spPr>
          <a:xfrm>
            <a:off x="5072066" y="2786058"/>
            <a:ext cx="3810000" cy="381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Общие правила оказания первой медицинской помощи при ушибах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071546"/>
            <a:ext cx="5643602" cy="5357850"/>
          </a:xfrm>
        </p:spPr>
        <p:txBody>
          <a:bodyPr>
            <a:noAutofit/>
          </a:bodyPr>
          <a:lstStyle/>
          <a:p>
            <a:r>
              <a:rPr lang="ru-RU" sz="2400" dirty="0" smtClean="0"/>
              <a:t>После примочек, если нет подозрения на перелом костей, на ушибленное место необходимо наложить давящую повязку и обеспечить полный покой, для чего руку необходимо подвесить на перевязь, а ноге придать горизонтальное положение. </a:t>
            </a:r>
          </a:p>
          <a:p>
            <a:endParaRPr lang="ru-RU" sz="2400" dirty="0">
              <a:latin typeface="+mj-lt"/>
              <a:cs typeface="Arial" pitchFamily="34" charset="0"/>
            </a:endParaRPr>
          </a:p>
        </p:txBody>
      </p:sp>
      <p:pic>
        <p:nvPicPr>
          <p:cNvPr id="4" name="Рисунок 3" descr="panseme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4" y="2786058"/>
            <a:ext cx="3048000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Общие правила оказания первой медицинской помощи при переломах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214422"/>
            <a:ext cx="4643470" cy="535785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Перелом</a:t>
            </a:r>
            <a:r>
              <a:rPr lang="ru-RU" sz="2400" b="1" dirty="0" smtClean="0"/>
              <a:t> </a:t>
            </a:r>
            <a:r>
              <a:rPr lang="ru-RU" sz="2400" dirty="0" smtClean="0"/>
              <a:t>- это нарушение целостности кости. Перелом может быть полным и неполным. При неполном переломе в кости образуется трещина. Переломы бывают открытые и закрытые. Для открытого  перелома характерно наличие раны. Любое повреждение мягких тканей в области предполагаемого перелома является свидетельством открытого перелома. 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4" name="Рисунок 3" descr="gips_noga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1285860"/>
            <a:ext cx="3357586" cy="504900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Общие правила оказания первой медицинской помощи при переломах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214422"/>
            <a:ext cx="6286544" cy="535785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При закрытом переломе кожный покров остается неповрежденным. Открытый перелом более опасен, так как существует риск потери крови или занесения инфекции в рану. 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4" name="Рисунок 3" descr="10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3000372"/>
            <a:ext cx="3905250" cy="31242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57422" y="2928934"/>
            <a:ext cx="4071966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357422" y="5429264"/>
            <a:ext cx="4071966" cy="92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одержимое 5"/>
          <p:cNvSpPr txBox="1">
            <a:spLocks/>
          </p:cNvSpPr>
          <p:nvPr/>
        </p:nvSpPr>
        <p:spPr>
          <a:xfrm>
            <a:off x="214282" y="5500702"/>
            <a:ext cx="6286544" cy="1071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Первая медицинская помощь при переломах является началом их лечения.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Общие правила оказания первой медицинской помощи при переломах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214422"/>
            <a:ext cx="6286544" cy="535785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При оказании первой медицинской помощи пострадавшему с открытым переломом в первую очередь необходимо провести профилактику по предупреждению инфицирования раны. Для этого на место перелома необходимо наложить асептическую повязку (основной закон асептики: все, что приходит в соприкосновение с раной, должно быть свободно от бактерий, т. е. стерильно). 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rPr>
              <a:t>Общие правила оказания первой медицинской помощи при переломах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214422"/>
            <a:ext cx="5143536" cy="535785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При закрытых переломах важно не допустить смещения костных обломков и </a:t>
            </a:r>
            <a:r>
              <a:rPr lang="ru-RU" sz="2400" dirty="0" err="1" smtClean="0"/>
              <a:t>травмирования</a:t>
            </a:r>
            <a:r>
              <a:rPr lang="ru-RU" sz="2400" dirty="0" smtClean="0"/>
              <a:t> ими окружающих тканей с помощью наложения шин, которые прибинтовывают к поврежденной конечности. 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  <p:pic>
        <p:nvPicPr>
          <p:cNvPr id="5" name="Рисунок 4" descr="025964905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2857496"/>
            <a:ext cx="3581400" cy="381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802</Words>
  <Application>Microsoft Office PowerPoint</Application>
  <PresentationFormat>Экран (4:3)</PresentationFormat>
  <Paragraphs>59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svg</dc:creator>
  <cp:lastModifiedBy>Василиса</cp:lastModifiedBy>
  <cp:revision>15</cp:revision>
  <dcterms:created xsi:type="dcterms:W3CDTF">2011-05-13T05:53:40Z</dcterms:created>
  <dcterms:modified xsi:type="dcterms:W3CDTF">2013-11-13T21:01:35Z</dcterms:modified>
</cp:coreProperties>
</file>